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37" r:id="rId3"/>
    <p:sldId id="756" r:id="rId4"/>
    <p:sldId id="757" r:id="rId5"/>
    <p:sldId id="758" r:id="rId6"/>
    <p:sldId id="762" r:id="rId7"/>
    <p:sldId id="763" r:id="rId8"/>
    <p:sldId id="760" r:id="rId9"/>
    <p:sldId id="759" r:id="rId10"/>
    <p:sldId id="761" r:id="rId11"/>
    <p:sldId id="766" r:id="rId12"/>
    <p:sldId id="525" r:id="rId13"/>
    <p:sldId id="767" r:id="rId14"/>
    <p:sldId id="769" r:id="rId15"/>
    <p:sldId id="770" r:id="rId16"/>
    <p:sldId id="771" r:id="rId17"/>
    <p:sldId id="772" r:id="rId18"/>
    <p:sldId id="773" r:id="rId19"/>
    <p:sldId id="7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5F4"/>
    <a:srgbClr val="339933"/>
    <a:srgbClr val="FF99FF"/>
    <a:srgbClr val="99FF66"/>
    <a:srgbClr val="00A8E6"/>
    <a:srgbClr val="00A77E"/>
    <a:srgbClr val="9933FF"/>
    <a:srgbClr val="59863B"/>
    <a:srgbClr val="395FA2"/>
    <a:srgbClr val="C55E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6" autoAdjust="0"/>
    <p:restoredTop sz="94129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solidFill>
          <a:srgbClr val="C55E18"/>
        </a:solidFill>
      </dgm:spPr>
      <dgm:t>
        <a:bodyPr/>
        <a:lstStyle/>
        <a:p>
          <a:r>
            <a:rPr lang="uk-UA" sz="2200" i="1" noProof="0" dirty="0" smtClean="0"/>
            <a:t>дізнаємось, як оформлюють слайди презентації</a:t>
          </a:r>
          <a:endParaRPr lang="uk-UA" sz="2200" i="1" noProof="0" dirty="0"/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47DEF0-137E-4CB6-B4B6-6F2060FF2CE5}">
      <dgm:prSet phldrT="[Текст]" custT="1"/>
      <dgm:spPr>
        <a:solidFill>
          <a:srgbClr val="395FA2"/>
        </a:solidFill>
      </dgm:spPr>
      <dgm:t>
        <a:bodyPr/>
        <a:lstStyle/>
        <a:p>
          <a:r>
            <a:rPr lang="uk-UA" sz="2300" i="1" noProof="0" dirty="0" smtClean="0"/>
            <a:t>ознайомимось із об’єктами </a:t>
          </a:r>
          <a:r>
            <a:rPr lang="uk-UA" sz="2300" i="1" noProof="0" dirty="0" err="1" smtClean="0"/>
            <a:t>WordArt</a:t>
          </a:r>
          <a:r>
            <a:rPr lang="uk-UA" sz="2300" i="1" noProof="0" dirty="0" smtClean="0"/>
            <a:t>, </a:t>
          </a:r>
          <a:r>
            <a:rPr lang="uk-UA" sz="2300" i="1" noProof="0" dirty="0" err="1" smtClean="0"/>
            <a:t>автофігурами</a:t>
          </a:r>
          <a:r>
            <a:rPr lang="uk-UA" sz="2300" i="1" noProof="0" dirty="0" smtClean="0"/>
            <a:t>, виносками</a:t>
          </a:r>
          <a:endParaRPr lang="uk-UA" sz="2300" i="1" noProof="0" dirty="0"/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solidFill>
          <a:srgbClr val="59863B"/>
        </a:solidFill>
        <a:ln>
          <a:noFill/>
        </a:ln>
      </dgm:spPr>
      <dgm:t>
        <a:bodyPr/>
        <a:lstStyle/>
        <a:p>
          <a:r>
            <a:rPr lang="uk-UA" sz="2400" i="1" noProof="0" dirty="0" smtClean="0"/>
            <a:t>навчимось створювати об’єкти </a:t>
          </a:r>
          <a:r>
            <a:rPr lang="uk-UA" sz="2400" i="1" noProof="0" dirty="0" err="1" smtClean="0"/>
            <a:t>WordArt</a:t>
          </a:r>
          <a:r>
            <a:rPr lang="uk-UA" sz="2400" i="1" noProof="0" dirty="0" smtClean="0"/>
            <a:t>, </a:t>
          </a:r>
          <a:r>
            <a:rPr lang="uk-UA" sz="2400" i="1" noProof="0" dirty="0" err="1" smtClean="0"/>
            <a:t>автофігури</a:t>
          </a:r>
          <a:r>
            <a:rPr lang="uk-UA" sz="2400" i="1" noProof="0" dirty="0" smtClean="0"/>
            <a:t>, виноски</a:t>
          </a:r>
          <a:endParaRPr lang="uk-UA" sz="2400" i="1" noProof="0" dirty="0"/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solidFill>
          <a:srgbClr val="9933FF"/>
        </a:solidFill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08E873-568D-4317-AE5B-648672091D2F}" type="presOf" srcId="{FE7FB761-3E00-40A1-9C67-735F0AFD160E}" destId="{5D27C9B2-8EE1-47F3-9061-5FE03F601961}" srcOrd="0" destOrd="0" presId="urn:microsoft.com/office/officeart/2005/8/layout/hProcess9"/>
    <dgm:cxn modelId="{62F4D3E7-422A-4EF9-88F6-7E1B1AB9E312}" type="presOf" srcId="{5D47DEF0-137E-4CB6-B4B6-6F2060FF2CE5}" destId="{35D88946-1327-4717-866B-0E285AFE8A8D}" srcOrd="0" destOrd="0" presId="urn:microsoft.com/office/officeart/2005/8/layout/hProcess9"/>
    <dgm:cxn modelId="{7337E8A8-A925-424C-B900-EF97C6191B96}" type="presOf" srcId="{64EB7EC4-CAEB-4E9C-ADE2-2017759BB1C1}" destId="{C1A75715-E1B8-4CAA-A3D7-0CDE3EA33FE1}" srcOrd="0" destOrd="0" presId="urn:microsoft.com/office/officeart/2005/8/layout/hProcess9"/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34076D83-8BE8-4AE6-B996-E9CA0D648F1C}" type="presOf" srcId="{B6DB6383-892D-4754-8986-BFF4978CBB61}" destId="{A242F3B7-F023-4E2A-916A-9C199FC51A15}" srcOrd="0" destOrd="0" presId="urn:microsoft.com/office/officeart/2005/8/layout/hProcess9"/>
    <dgm:cxn modelId="{75EBD7C5-A35E-445C-B279-9058DEBD0941}" type="presParOf" srcId="{5D27C9B2-8EE1-47F3-9061-5FE03F601961}" destId="{B3EA8BE5-347D-4218-AC32-0B26FFD0DF50}" srcOrd="0" destOrd="0" presId="urn:microsoft.com/office/officeart/2005/8/layout/hProcess9"/>
    <dgm:cxn modelId="{2D4E92EA-05BB-4D25-B7F2-6C9518877FBD}" type="presParOf" srcId="{5D27C9B2-8EE1-47F3-9061-5FE03F601961}" destId="{B67F7BAF-0356-4D1F-9B98-0E019830A773}" srcOrd="1" destOrd="0" presId="urn:microsoft.com/office/officeart/2005/8/layout/hProcess9"/>
    <dgm:cxn modelId="{5F040282-F59E-439F-B369-DC4C8C09B853}" type="presParOf" srcId="{B67F7BAF-0356-4D1F-9B98-0E019830A773}" destId="{C1A75715-E1B8-4CAA-A3D7-0CDE3EA33FE1}" srcOrd="0" destOrd="0" presId="urn:microsoft.com/office/officeart/2005/8/layout/hProcess9"/>
    <dgm:cxn modelId="{79B8B4E9-98A4-4963-BD5C-81C04280D176}" type="presParOf" srcId="{B67F7BAF-0356-4D1F-9B98-0E019830A773}" destId="{5B665C1B-5630-4FCF-AF55-111A261C56DA}" srcOrd="1" destOrd="0" presId="urn:microsoft.com/office/officeart/2005/8/layout/hProcess9"/>
    <dgm:cxn modelId="{D46C2E62-DB02-4D61-95A2-878749C402EE}" type="presParOf" srcId="{B67F7BAF-0356-4D1F-9B98-0E019830A773}" destId="{35D88946-1327-4717-866B-0E285AFE8A8D}" srcOrd="2" destOrd="0" presId="urn:microsoft.com/office/officeart/2005/8/layout/hProcess9"/>
    <dgm:cxn modelId="{B8656693-AEBB-4E57-B48E-366863AB13FC}" type="presParOf" srcId="{B67F7BAF-0356-4D1F-9B98-0E019830A773}" destId="{78712B92-4F2E-438B-B3DC-834FDC9B974C}" srcOrd="3" destOrd="0" presId="urn:microsoft.com/office/officeart/2005/8/layout/hProcess9"/>
    <dgm:cxn modelId="{1E33EBB5-4527-4FF6-97BE-B81F83BED1AF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626469" y="0"/>
          <a:ext cx="7099988" cy="4968552"/>
        </a:xfrm>
        <a:prstGeom prst="rightArrow">
          <a:avLst/>
        </a:prstGeom>
        <a:solidFill>
          <a:srgbClr val="99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3757" y="1490565"/>
          <a:ext cx="2589567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 smtClean="0"/>
            <a:t>дізнаємось, як оформлюють слайди презентації</a:t>
          </a:r>
          <a:endParaRPr lang="uk-UA" sz="2200" i="1" kern="1200" noProof="0" dirty="0"/>
        </a:p>
      </dsp:txBody>
      <dsp:txXfrm>
        <a:off x="3757" y="1490565"/>
        <a:ext cx="2589567" cy="1987420"/>
      </dsp:txXfrm>
    </dsp:sp>
    <dsp:sp modelId="{35D88946-1327-4717-866B-0E285AFE8A8D}">
      <dsp:nvSpPr>
        <dsp:cNvPr id="0" name=""/>
        <dsp:cNvSpPr/>
      </dsp:nvSpPr>
      <dsp:spPr>
        <a:xfrm>
          <a:off x="2881680" y="1490565"/>
          <a:ext cx="2589567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noProof="0" dirty="0" smtClean="0"/>
            <a:t>ознайомимось із об’єктами </a:t>
          </a:r>
          <a:r>
            <a:rPr lang="uk-UA" sz="2300" i="1" kern="1200" noProof="0" dirty="0" err="1" smtClean="0"/>
            <a:t>WordArt</a:t>
          </a:r>
          <a:r>
            <a:rPr lang="uk-UA" sz="2300" i="1" kern="1200" noProof="0" dirty="0" smtClean="0"/>
            <a:t>, </a:t>
          </a:r>
          <a:r>
            <a:rPr lang="uk-UA" sz="2300" i="1" kern="1200" noProof="0" dirty="0" err="1" smtClean="0"/>
            <a:t>автофігурами</a:t>
          </a:r>
          <a:r>
            <a:rPr lang="uk-UA" sz="2300" i="1" kern="1200" noProof="0" dirty="0" smtClean="0"/>
            <a:t>, виносками</a:t>
          </a:r>
          <a:endParaRPr lang="uk-UA" sz="2300" i="1" kern="1200" noProof="0" dirty="0"/>
        </a:p>
      </dsp:txBody>
      <dsp:txXfrm>
        <a:off x="2881680" y="1490565"/>
        <a:ext cx="2589567" cy="1987420"/>
      </dsp:txXfrm>
    </dsp:sp>
    <dsp:sp modelId="{A242F3B7-F023-4E2A-916A-9C199FC51A15}">
      <dsp:nvSpPr>
        <dsp:cNvPr id="0" name=""/>
        <dsp:cNvSpPr/>
      </dsp:nvSpPr>
      <dsp:spPr>
        <a:xfrm>
          <a:off x="5759603" y="1490565"/>
          <a:ext cx="2589567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навчимось створювати об’єкти </a:t>
          </a:r>
          <a:r>
            <a:rPr lang="uk-UA" sz="2400" i="1" kern="1200" noProof="0" dirty="0" err="1" smtClean="0"/>
            <a:t>WordArt</a:t>
          </a:r>
          <a:r>
            <a:rPr lang="uk-UA" sz="2400" i="1" kern="1200" noProof="0" dirty="0" smtClean="0"/>
            <a:t>, </a:t>
          </a:r>
          <a:r>
            <a:rPr lang="uk-UA" sz="2400" i="1" kern="1200" noProof="0" dirty="0" err="1" smtClean="0"/>
            <a:t>автофігури</a:t>
          </a:r>
          <a:r>
            <a:rPr lang="uk-UA" sz="2400" i="1" kern="1200" noProof="0" dirty="0" smtClean="0"/>
            <a:t>, виноски</a:t>
          </a:r>
          <a:endParaRPr lang="uk-UA" sz="2400" i="1" kern="1200" noProof="0" dirty="0"/>
        </a:p>
      </dsp:txBody>
      <dsp:txXfrm>
        <a:off x="5759603" y="1490565"/>
        <a:ext cx="2589567" cy="198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025B-06A8-4665-9EC5-10B4C5095018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D359-F0C6-48D8-8A8B-A0FA4390D9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5171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4" r="7426"/>
          <a:stretch/>
        </p:blipFill>
        <p:spPr>
          <a:xfrm>
            <a:off x="0" y="0"/>
            <a:ext cx="4073181" cy="5445025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00A8E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gray">
          <a:xfrm>
            <a:off x="0" y="3141216"/>
            <a:ext cx="9144000" cy="4318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1" dirty="0" smtClean="0">
                <a:solidFill>
                  <a:srgbClr val="00B0F0"/>
                </a:solidFill>
              </a:rPr>
              <a:t>3</a:t>
            </a:r>
            <a:endParaRPr lang="uk-UA" sz="15000" b="1" i="1" dirty="0">
              <a:solidFill>
                <a:srgbClr val="00B0F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n>
                  <a:solidFill>
                    <a:srgbClr val="00A8E6"/>
                  </a:solidFill>
                </a:ln>
                <a:solidFill>
                  <a:srgbClr val="00A8E6"/>
                </a:solidFill>
              </a:rPr>
              <a:t>3</a:t>
            </a:r>
            <a:endParaRPr lang="uk-UA" sz="4400" b="1" i="1" dirty="0">
              <a:ln>
                <a:solidFill>
                  <a:srgbClr val="00A8E6"/>
                </a:solidFill>
              </a:ln>
              <a:solidFill>
                <a:srgbClr val="00A8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7030A0"/>
                </a:solidFill>
              </a:rPr>
              <a:t>3</a:t>
            </a:r>
            <a:endParaRPr lang="uk-UA" sz="4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16632"/>
            <a:ext cx="5715000" cy="18288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Створення </a:t>
            </a:r>
            <a:r>
              <a:rPr lang="uk-UA" dirty="0"/>
              <a:t>графічних об’єктів презентації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328" y="3717032"/>
            <a:ext cx="2183160" cy="2183160"/>
          </a:xfrm>
          <a:prstGeom prst="rect">
            <a:avLst/>
          </a:prstGeom>
        </p:spPr>
      </p:pic>
      <p:pic>
        <p:nvPicPr>
          <p:cNvPr id="1026" name="Picture 2" descr="imag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926" y="3842094"/>
            <a:ext cx="2068488" cy="20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466391" y="1209023"/>
            <a:ext cx="7570105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Розглянь малюнок. Поясни, як використовуються виноски.</a:t>
            </a:r>
            <a:endParaRPr lang="uk-UA" sz="2400" b="1" i="1" dirty="0"/>
          </a:p>
        </p:txBody>
      </p:sp>
      <p:pic>
        <p:nvPicPr>
          <p:cNvPr id="7" name="Picture 2" descr="help,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1967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30429"/>
            <a:ext cx="8928992" cy="24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40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Цікавинки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4562" y="1196752"/>
            <a:ext cx="8645288" cy="214526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Уявляєш, існують не тільки ручки, що стирають помилку в  слові, а й  </a:t>
            </a:r>
            <a:r>
              <a:rPr lang="uk-UA" sz="2400" b="1" i="1" dirty="0" smtClean="0">
                <a:solidFill>
                  <a:srgbClr val="FFFF00"/>
                </a:solidFill>
              </a:rPr>
              <a:t>принтери</a:t>
            </a:r>
            <a:r>
              <a:rPr lang="uk-UA" sz="2400" b="1" i="1" dirty="0" smtClean="0"/>
              <a:t>, які можуть охайно </a:t>
            </a:r>
            <a:r>
              <a:rPr lang="uk-UA" sz="2400" b="1" i="1" dirty="0" smtClean="0">
                <a:solidFill>
                  <a:srgbClr val="FFFF00"/>
                </a:solidFill>
              </a:rPr>
              <a:t>стерти</a:t>
            </a:r>
            <a:r>
              <a:rPr lang="uk-UA" sz="2400" b="1" i="1" dirty="0" smtClean="0"/>
              <a:t> надрукований текст. З таким принтером  ти можеш використовувати той самий аркуш кілька разів.</a:t>
            </a:r>
            <a:endParaRPr lang="uk-UA" sz="2400" b="1" i="1" dirty="0"/>
          </a:p>
        </p:txBody>
      </p:sp>
      <p:pic>
        <p:nvPicPr>
          <p:cNvPr id="3" name="Picture 2" descr="http://www.komposervis.ru/wp-content/uploads/2012/10/%D0%BD%D0%B0%D1%81%D1%82%D1%80%D0%BE%D0%B9%D0%BA%D0%B0-%D0%BF%D1%80%D0%B8%D0%BD%D1%82%D0%B5%D1%80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81" y="3342020"/>
            <a:ext cx="3220616" cy="32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ewsmarket.com.ua/wp-content/uploads/2012/03/pr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356" y="1185803"/>
            <a:ext cx="8645288" cy="13791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500" b="1" i="1" dirty="0" smtClean="0"/>
              <a:t>1. За допомогою яких графічних об’єктів можна художньо оформити слайди презентацій?</a:t>
            </a:r>
            <a:endParaRPr lang="uk-UA" sz="2500" b="1" i="1" dirty="0"/>
          </a:p>
        </p:txBody>
      </p:sp>
      <p:pic>
        <p:nvPicPr>
          <p:cNvPr id="13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9356" y="2646893"/>
            <a:ext cx="8645288" cy="95345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uk-UA" sz="2500" b="1" i="1" dirty="0" smtClean="0"/>
              <a:t>2. Для чого використовують об’єкти </a:t>
            </a:r>
            <a:r>
              <a:rPr lang="uk-UA" sz="2500" b="1" i="1" dirty="0" err="1" smtClean="0"/>
              <a:t>WordArt</a:t>
            </a:r>
            <a:r>
              <a:rPr lang="uk-UA" sz="2500" b="1" i="1" dirty="0" smtClean="0"/>
              <a:t>?</a:t>
            </a:r>
            <a:endParaRPr lang="uk-UA" sz="25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9356" y="3661727"/>
            <a:ext cx="8645288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uk-UA" sz="2400" b="1" i="1" dirty="0" smtClean="0"/>
              <a:t>3. Для чого можна використовувати виноски?</a:t>
            </a:r>
            <a:endParaRPr lang="uk-UA" sz="2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798077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4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356" y="1185803"/>
            <a:ext cx="8645288" cy="223039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500" b="1" i="1" dirty="0" smtClean="0"/>
              <a:t>На двох островах сиділо 79 чайок. Коли з одного острова 15 чайок полетіло в море, а 12 перелетіло на другий острів, то на обох островах чайок стало порівну. Скільки чайок було на кожному острові спочатку?</a:t>
            </a:r>
            <a:endParaRPr lang="uk-UA" sz="25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93141" y="5877272"/>
            <a:ext cx="3746468" cy="64698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smtClean="0"/>
              <a:t>20 та 59</a:t>
            </a:r>
            <a:endParaRPr lang="uk-UA" sz="3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4066" y="5877272"/>
            <a:ext cx="3746468" cy="64698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Відповідь:</a:t>
            </a:r>
            <a:endParaRPr lang="uk-UA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3559067"/>
            <a:ext cx="7128792" cy="23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23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7191" y="1268760"/>
            <a:ext cx="8717297" cy="132802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Який стиль напису </a:t>
            </a:r>
            <a:r>
              <a:rPr lang="uk-UA" sz="2400" b="1" i="1" dirty="0" err="1" smtClean="0"/>
              <a:t>WordArt</a:t>
            </a:r>
            <a:r>
              <a:rPr lang="uk-UA" sz="2400" b="1" i="1" dirty="0" smtClean="0"/>
              <a:t> вибрано для кожного слова? Обведи потрібні стилі та з'єднай їх лініями з відповідними словами.</a:t>
            </a:r>
            <a:endParaRPr lang="uk-UA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10" y="2852936"/>
            <a:ext cx="8739878" cy="3242014"/>
          </a:xfrm>
          <a:prstGeom prst="rect">
            <a:avLst/>
          </a:prstGeom>
        </p:spPr>
      </p:pic>
      <p:cxnSp>
        <p:nvCxnSpPr>
          <p:cNvPr id="8" name="Пряма зі стрілкою 7"/>
          <p:cNvCxnSpPr>
            <a:stCxn id="9" idx="1"/>
          </p:cNvCxnSpPr>
          <p:nvPr/>
        </p:nvCxnSpPr>
        <p:spPr>
          <a:xfrm flipH="1">
            <a:off x="3635896" y="3766009"/>
            <a:ext cx="1800200" cy="99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круглений прямокутник 8"/>
          <p:cNvSpPr/>
          <p:nvPr/>
        </p:nvSpPr>
        <p:spPr>
          <a:xfrm>
            <a:off x="5436096" y="3501008"/>
            <a:ext cx="648072" cy="5300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зі стрілкою 12"/>
          <p:cNvCxnSpPr>
            <a:stCxn id="14" idx="1"/>
          </p:cNvCxnSpPr>
          <p:nvPr/>
        </p:nvCxnSpPr>
        <p:spPr>
          <a:xfrm flipH="1" flipV="1">
            <a:off x="1691680" y="4105984"/>
            <a:ext cx="3067124" cy="672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758804" y="4513615"/>
            <a:ext cx="648072" cy="5300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зі стрілкою 14"/>
          <p:cNvCxnSpPr>
            <a:stCxn id="16" idx="1"/>
          </p:cNvCxnSpPr>
          <p:nvPr/>
        </p:nvCxnSpPr>
        <p:spPr>
          <a:xfrm flipH="1">
            <a:off x="1835696" y="3764484"/>
            <a:ext cx="4320480" cy="11046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круглений прямокутник 15"/>
          <p:cNvSpPr/>
          <p:nvPr/>
        </p:nvSpPr>
        <p:spPr>
          <a:xfrm>
            <a:off x="6156176" y="3499483"/>
            <a:ext cx="648072" cy="5300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зі стрілкою 18"/>
          <p:cNvCxnSpPr>
            <a:stCxn id="20" idx="1"/>
          </p:cNvCxnSpPr>
          <p:nvPr/>
        </p:nvCxnSpPr>
        <p:spPr>
          <a:xfrm flipH="1">
            <a:off x="4355976" y="5345609"/>
            <a:ext cx="2448272" cy="325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круглений прямокутник 19"/>
          <p:cNvSpPr/>
          <p:nvPr/>
        </p:nvSpPr>
        <p:spPr>
          <a:xfrm>
            <a:off x="6804248" y="5080608"/>
            <a:ext cx="648072" cy="5300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855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7191" y="1268760"/>
            <a:ext cx="8717297" cy="132802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Обведи олівцями відповідних кольорів назви груп, до яких належать зображені </a:t>
            </a:r>
            <a:r>
              <a:rPr lang="uk-UA" sz="2400" b="1" i="1" dirty="0" err="1" smtClean="0"/>
              <a:t>автофігури</a:t>
            </a:r>
            <a:r>
              <a:rPr lang="uk-UA" sz="2400" b="1" i="1" dirty="0" smtClean="0"/>
              <a:t>.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162024"/>
            <a:ext cx="8784976" cy="15631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Округлений прямокутник 6"/>
          <p:cNvSpPr/>
          <p:nvPr/>
        </p:nvSpPr>
        <p:spPr>
          <a:xfrm>
            <a:off x="1170688" y="3505502"/>
            <a:ext cx="1025048" cy="121964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195736" y="3505502"/>
            <a:ext cx="1025048" cy="12196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220784" y="3505502"/>
            <a:ext cx="919168" cy="1219642"/>
          </a:xfrm>
          <a:prstGeom prst="roundRect">
            <a:avLst/>
          </a:prstGeom>
          <a:noFill/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4164940" y="3505804"/>
            <a:ext cx="695092" cy="1219642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85020" y="3503592"/>
            <a:ext cx="919168" cy="12196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812780" y="3503894"/>
            <a:ext cx="711488" cy="121964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4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7191" y="1268760"/>
            <a:ext cx="8717297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Пронумеруй  малюнки  так,  щоб  утворився алгоритм додавання виноски до слайда.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632" y="2253951"/>
            <a:ext cx="8464840" cy="4271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1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65313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273697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3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52644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7191" y="1268760"/>
            <a:ext cx="8717297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Розглянь малюнки до відомої казки. </a:t>
            </a:r>
            <a:r>
              <a:rPr lang="uk-UA" sz="2400" b="1" i="1" dirty="0" err="1" smtClean="0"/>
              <a:t>Оформ</a:t>
            </a:r>
            <a:r>
              <a:rPr lang="uk-UA" sz="2400" b="1" i="1" dirty="0" smtClean="0"/>
              <a:t> слова героїв як відповідні виноски.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90" y="2476588"/>
            <a:ext cx="8501273" cy="3544700"/>
          </a:xfrm>
          <a:prstGeom prst="rect">
            <a:avLst/>
          </a:prstGeom>
        </p:spPr>
      </p:pic>
      <p:sp>
        <p:nvSpPr>
          <p:cNvPr id="4" name="Прямокутна виноска 3"/>
          <p:cNvSpPr/>
          <p:nvPr/>
        </p:nvSpPr>
        <p:spPr>
          <a:xfrm>
            <a:off x="3203848" y="2476588"/>
            <a:ext cx="2664296" cy="1024420"/>
          </a:xfrm>
          <a:prstGeom prst="wedgeRectCallout">
            <a:avLst>
              <a:gd name="adj1" fmla="val -110035"/>
              <a:gd name="adj2" fmla="val 1343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а виноска 7"/>
          <p:cNvSpPr/>
          <p:nvPr/>
        </p:nvSpPr>
        <p:spPr>
          <a:xfrm>
            <a:off x="345368" y="2476588"/>
            <a:ext cx="2664296" cy="1024420"/>
          </a:xfrm>
          <a:prstGeom prst="wedgeRectCallout">
            <a:avLst>
              <a:gd name="adj1" fmla="val 91530"/>
              <a:gd name="adj2" fmla="val 1343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а виноска 8"/>
          <p:cNvSpPr/>
          <p:nvPr/>
        </p:nvSpPr>
        <p:spPr>
          <a:xfrm>
            <a:off x="6062463" y="2485747"/>
            <a:ext cx="2664296" cy="1024420"/>
          </a:xfrm>
          <a:prstGeom prst="wedgeRectCallout">
            <a:avLst>
              <a:gd name="adj1" fmla="val -3805"/>
              <a:gd name="adj2" fmla="val 9894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137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7191" y="1268760"/>
            <a:ext cx="8717297" cy="1736646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Дротовій комп'ютерній миші виповнилося 50 років, а бездротовій — 10 років. Через скільки років дротова комп'ютерна миша буде вдвічі старша за бездротову?</a:t>
            </a:r>
            <a:endParaRPr lang="uk-UA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226466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  <a:latin typeface="Verdana"/>
              </a:rPr>
              <a:t>30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років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7539" y="4463740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026" name="Picture 2" descr="hardware, mouse, us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0" y="2896735"/>
            <a:ext cx="2596617" cy="25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gonomic, mous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741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10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Правила поведінки та безпеки</a:t>
            </a:r>
            <a:br>
              <a:rPr lang="uk-UA" sz="2800" dirty="0" smtClean="0"/>
            </a:br>
            <a:r>
              <a:rPr lang="uk-UA" sz="2800" dirty="0" smtClean="0"/>
              <a:t>в комп’ютерному класі</a:t>
            </a:r>
            <a:endParaRPr lang="uk-UA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859" y="1680741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257004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59" y="3625429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59" y="218556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3129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384" y="4273129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498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Сьогодні </a:t>
            </a:r>
            <a:r>
              <a:rPr lang="uk-UA" dirty="0" smtClean="0"/>
              <a:t>ми:</a:t>
            </a:r>
            <a:endParaRPr lang="uk-UA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110351270"/>
              </p:ext>
            </p:extLst>
          </p:nvPr>
        </p:nvGraphicFramePr>
        <p:xfrm>
          <a:off x="323528" y="141277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720" y="998265"/>
            <a:ext cx="1607096" cy="1607096"/>
          </a:xfrm>
          <a:prstGeom prst="rect">
            <a:avLst/>
          </a:prstGeom>
        </p:spPr>
      </p:pic>
      <p:pic>
        <p:nvPicPr>
          <p:cNvPr id="6148" name="Picture 4" descr="analytics, bars, chart, graph, presentation, seo, statistic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1416090" cy="14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aphics, shapes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5283514"/>
            <a:ext cx="2880320" cy="116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chat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185" y="625680"/>
            <a:ext cx="2212505" cy="22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3d, max, shapes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8200"/>
            <a:ext cx="2009800" cy="20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6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</a:t>
            </a:r>
            <a:r>
              <a:rPr lang="uk-UA" dirty="0" smtClean="0"/>
              <a:t>к </a:t>
            </a:r>
            <a:r>
              <a:rPr lang="uk-UA" dirty="0"/>
              <a:t>оформлювати слайди презентації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787140" cy="214526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Прикрасити свою презентацію ти можеш не </a:t>
            </a:r>
            <a:r>
              <a:rPr lang="uk-UA" sz="2400" b="1" i="1" dirty="0" smtClean="0"/>
              <a:t>тільки </a:t>
            </a:r>
            <a:r>
              <a:rPr lang="uk-UA" sz="2400" b="1" i="1" dirty="0"/>
              <a:t>малюнками й картинками з колекції </a:t>
            </a:r>
            <a:r>
              <a:rPr lang="uk-UA" sz="2400" b="1" i="1" dirty="0" smtClean="0"/>
              <a:t>кліпів</a:t>
            </a:r>
            <a:r>
              <a:rPr lang="uk-UA" sz="2400" b="1" i="1" dirty="0"/>
              <a:t>. Художньо оформити слайди презентації можна </a:t>
            </a:r>
            <a:r>
              <a:rPr lang="uk-UA" sz="2400" b="1" i="1" dirty="0" smtClean="0"/>
              <a:t>за </a:t>
            </a:r>
            <a:r>
              <a:rPr lang="uk-UA" sz="2400" b="1" i="1" dirty="0"/>
              <a:t>допомогою </a:t>
            </a:r>
            <a:r>
              <a:rPr lang="uk-UA" sz="2400" b="1" i="1" dirty="0" err="1"/>
              <a:t>автофігур</a:t>
            </a:r>
            <a:r>
              <a:rPr lang="uk-UA" sz="2400" b="1" i="1" dirty="0"/>
              <a:t> та об’єктів </a:t>
            </a:r>
            <a:r>
              <a:rPr lang="en-US" sz="2400" b="1" i="1" dirty="0">
                <a:solidFill>
                  <a:srgbClr val="FFFF00"/>
                </a:solidFill>
              </a:rPr>
              <a:t>WordArt</a:t>
            </a:r>
            <a:r>
              <a:rPr lang="en-US" sz="2400" b="1" i="1" dirty="0"/>
              <a:t>.</a:t>
            </a:r>
            <a:endParaRPr lang="uk-UA" sz="2400" b="1" i="1" dirty="0" smtClean="0"/>
          </a:p>
        </p:txBody>
      </p:sp>
      <p:pic>
        <p:nvPicPr>
          <p:cNvPr id="2050" name="Picture 2" descr="http://thedailydigi.com/wp-content/uploads/2010/06/image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51283"/>
            <a:ext cx="4968552" cy="30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77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оформлювати слайди презентації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391" y="1209023"/>
            <a:ext cx="7570105" cy="132802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Розглянь слайди презентацій. Які об’єкти розміщені на слайдах? Які з них ти вмієш додавати до слайда?</a:t>
            </a:r>
            <a:endParaRPr lang="uk-UA" sz="2400" b="1" i="1" dirty="0"/>
          </a:p>
        </p:txBody>
      </p:sp>
      <p:pic>
        <p:nvPicPr>
          <p:cNvPr id="7" name="Picture 2" descr="help,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1967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340" y="2564904"/>
            <a:ext cx="7478092" cy="39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0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</a:t>
            </a:r>
            <a:r>
              <a:rPr lang="en-US" dirty="0"/>
              <a:t>WordArt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466390" y="1236881"/>
            <a:ext cx="7570105" cy="132802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Об’єкт </a:t>
            </a:r>
            <a:r>
              <a:rPr lang="en-US" sz="2400" b="1" i="1" dirty="0">
                <a:solidFill>
                  <a:srgbClr val="FFFF00"/>
                </a:solidFill>
              </a:rPr>
              <a:t>WordArt </a:t>
            </a:r>
            <a:r>
              <a:rPr lang="en-US" sz="2400" b="1" i="1" dirty="0"/>
              <a:t>— </a:t>
            </a:r>
            <a:r>
              <a:rPr lang="uk-UA" sz="2400" b="1" i="1" dirty="0"/>
              <a:t>це фігурний текст. Його можна </a:t>
            </a:r>
            <a:r>
              <a:rPr lang="uk-UA" sz="2400" b="1" i="1" dirty="0" smtClean="0"/>
              <a:t>створити </a:t>
            </a:r>
            <a:r>
              <a:rPr lang="uk-UA" sz="2400" b="1" i="1" dirty="0"/>
              <a:t>безпосередньо в програмі </a:t>
            </a:r>
            <a:r>
              <a:rPr lang="en-US" sz="2400" b="1" i="1" dirty="0"/>
              <a:t>MS PowerPoint.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26" y="12751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6391" y="2677041"/>
            <a:ext cx="7570105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Розглянь малюнок. Поміркуй, де можна використати фігурний текст.</a:t>
            </a:r>
            <a:endParaRPr lang="uk-UA" sz="2400" b="1" i="1" dirty="0"/>
          </a:p>
        </p:txBody>
      </p:sp>
      <p:pic>
        <p:nvPicPr>
          <p:cNvPr id="9" name="Picture 2" descr="help, ques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26647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104173"/>
            <a:ext cx="8928991" cy="15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96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</a:t>
            </a:r>
            <a:r>
              <a:rPr lang="en-US" dirty="0"/>
              <a:t>WordArt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787140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Для того щоб додати фігурний текст до слайда, </a:t>
            </a:r>
            <a:r>
              <a:rPr lang="uk-UA" sz="2400" b="1" i="1" dirty="0" smtClean="0"/>
              <a:t>потрібно </a:t>
            </a:r>
            <a:r>
              <a:rPr lang="uk-UA" sz="2400" b="1" i="1" dirty="0"/>
              <a:t>виконати такі </a:t>
            </a:r>
            <a:r>
              <a:rPr lang="uk-UA" sz="2400" b="1" i="1" dirty="0" smtClean="0"/>
              <a:t>дії</a:t>
            </a:r>
            <a:r>
              <a:rPr lang="uk-UA" sz="2400" b="1" i="1" dirty="0"/>
              <a:t>:</a:t>
            </a:r>
            <a:endParaRPr lang="uk-UA" sz="24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9356" y="2204864"/>
            <a:ext cx="8787140" cy="255389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1</a:t>
            </a:r>
            <a:r>
              <a:rPr lang="uk-UA" sz="2400" b="1" i="1" dirty="0"/>
              <a:t>. Виконати </a:t>
            </a:r>
            <a:r>
              <a:rPr lang="uk-UA" sz="2400" b="1" i="1" dirty="0" smtClean="0"/>
              <a:t>послідовно вкладка </a:t>
            </a:r>
            <a:r>
              <a:rPr lang="uk-UA" sz="2400" b="1" i="1" dirty="0" smtClean="0">
                <a:solidFill>
                  <a:srgbClr val="FFFF00"/>
                </a:solidFill>
              </a:rPr>
              <a:t>Вставлення</a:t>
            </a:r>
            <a:r>
              <a:rPr lang="uk-UA" sz="2400" b="1" i="1" dirty="0" smtClean="0"/>
              <a:t>→ </a:t>
            </a:r>
            <a:r>
              <a:rPr lang="uk-UA" sz="2400" b="1" i="1" dirty="0">
                <a:solidFill>
                  <a:srgbClr val="FFFF00"/>
                </a:solidFill>
              </a:rPr>
              <a:t>Об’єкт </a:t>
            </a:r>
            <a:r>
              <a:rPr lang="en-US" sz="2400" b="1" i="1" dirty="0" smtClean="0">
                <a:solidFill>
                  <a:srgbClr val="FFFF00"/>
                </a:solidFill>
              </a:rPr>
              <a:t>WordArt</a:t>
            </a:r>
            <a:endParaRPr lang="en-US" sz="2400" b="1" i="1" dirty="0"/>
          </a:p>
          <a:p>
            <a:pPr indent="457200" algn="just"/>
            <a:r>
              <a:rPr lang="en-US" sz="2400" b="1" i="1" dirty="0"/>
              <a:t>2. </a:t>
            </a:r>
            <a:r>
              <a:rPr lang="uk-UA" sz="2400" b="1" i="1" dirty="0"/>
              <a:t>В</a:t>
            </a:r>
            <a:r>
              <a:rPr lang="uk-UA" sz="2400" b="1" i="1" dirty="0" smtClean="0"/>
              <a:t>ибрати </a:t>
            </a:r>
            <a:r>
              <a:rPr lang="uk-UA" sz="2400" b="1" i="1" dirty="0"/>
              <a:t>стиль напису </a:t>
            </a:r>
            <a:r>
              <a:rPr lang="en-US" sz="2400" b="1" i="1" dirty="0" smtClean="0"/>
              <a:t>WordArt </a:t>
            </a:r>
            <a:r>
              <a:rPr lang="uk-UA" sz="2400" b="1" i="1" dirty="0"/>
              <a:t>і клацнути кнопку  </a:t>
            </a:r>
            <a:r>
              <a:rPr lang="uk-UA" sz="2400" b="1" i="1" dirty="0">
                <a:solidFill>
                  <a:srgbClr val="FFFF00"/>
                </a:solidFill>
              </a:rPr>
              <a:t>ОК</a:t>
            </a:r>
            <a:r>
              <a:rPr lang="uk-UA" sz="2400" b="1" i="1" dirty="0"/>
              <a:t>.</a:t>
            </a:r>
          </a:p>
          <a:p>
            <a:pPr indent="457200" algn="just"/>
            <a:r>
              <a:rPr lang="uk-UA" sz="2400" b="1" i="1" dirty="0"/>
              <a:t>3. В</a:t>
            </a:r>
            <a:r>
              <a:rPr lang="uk-UA" sz="2400" b="1" i="1" dirty="0" smtClean="0"/>
              <a:t>вести </a:t>
            </a:r>
            <a:r>
              <a:rPr lang="uk-UA" sz="2400" b="1" i="1" dirty="0"/>
              <a:t>потрібний </a:t>
            </a:r>
            <a:r>
              <a:rPr lang="uk-UA" sz="2400" b="1" i="1" dirty="0" smtClean="0"/>
              <a:t>текст </a:t>
            </a:r>
            <a:r>
              <a:rPr lang="uk-UA" sz="2400" b="1" i="1" dirty="0"/>
              <a:t>і клацнути кнопку  </a:t>
            </a:r>
            <a:r>
              <a:rPr lang="uk-UA" sz="2400" b="1" i="1" dirty="0">
                <a:solidFill>
                  <a:srgbClr val="FFFF00"/>
                </a:solidFill>
              </a:rPr>
              <a:t>ОК</a:t>
            </a:r>
            <a:r>
              <a:rPr lang="uk-UA" sz="2400" b="1" i="1" dirty="0"/>
              <a:t>.</a:t>
            </a:r>
            <a:endParaRPr lang="uk-UA" sz="24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23" y="4869160"/>
            <a:ext cx="4180793" cy="169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853" y="5085184"/>
            <a:ext cx="4139366" cy="12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25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</a:t>
            </a:r>
            <a:r>
              <a:rPr lang="uk-UA" dirty="0" err="1" smtClean="0"/>
              <a:t>автофігури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466390" y="1236881"/>
            <a:ext cx="7570105" cy="1736646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err="1" smtClean="0">
                <a:solidFill>
                  <a:srgbClr val="FFFF00"/>
                </a:solidFill>
              </a:rPr>
              <a:t>Автофігури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smtClean="0"/>
              <a:t>— це готові шаблони фігур, які  можна додавати до слайда. </a:t>
            </a:r>
            <a:r>
              <a:rPr lang="uk-UA" sz="2400" b="1" i="1" dirty="0" err="1" smtClean="0"/>
              <a:t>Автофігури</a:t>
            </a:r>
            <a:r>
              <a:rPr lang="uk-UA" sz="2400" b="1" i="1" dirty="0" smtClean="0"/>
              <a:t> поділені на групи: </a:t>
            </a:r>
            <a:r>
              <a:rPr lang="uk-UA" sz="2400" b="1" i="1" dirty="0" smtClean="0">
                <a:solidFill>
                  <a:srgbClr val="FFFF00"/>
                </a:solidFill>
              </a:rPr>
              <a:t>Лінії,  Зірки та стрічки, Виноски</a:t>
            </a:r>
            <a:r>
              <a:rPr lang="uk-UA" sz="2400" b="1" i="1" dirty="0" smtClean="0"/>
              <a:t> тощо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26" y="12751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uroki.net/docinf/docinf116/image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59617"/>
            <a:ext cx="4392488" cy="34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787140" cy="1736646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err="1" smtClean="0"/>
              <a:t>Автофігури</a:t>
            </a:r>
            <a:r>
              <a:rPr lang="uk-UA" sz="2400" b="1" i="1" dirty="0" smtClean="0"/>
              <a:t> додають до слайдів за допомогою команди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Вставлення</a:t>
            </a:r>
            <a:r>
              <a:rPr lang="uk-UA" sz="2400" b="1" i="1" dirty="0" smtClean="0"/>
              <a:t>→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Автофігури</a:t>
            </a:r>
            <a:r>
              <a:rPr lang="uk-UA" sz="2400" b="1" i="1" dirty="0" smtClean="0"/>
              <a:t>. А потім вибирають групу та потрібну </a:t>
            </a:r>
            <a:r>
              <a:rPr lang="uk-UA" sz="2400" b="1" i="1" dirty="0" err="1" smtClean="0"/>
              <a:t>автофігуру</a:t>
            </a:r>
            <a:r>
              <a:rPr lang="uk-UA" sz="2400" b="1" i="1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404" y="3717032"/>
            <a:ext cx="5094088" cy="172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202" y="3060924"/>
            <a:ext cx="3124270" cy="352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725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466391" y="1209023"/>
            <a:ext cx="7570105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Розглянь малюнки. Для чого ти міг би використати зображені </a:t>
            </a:r>
            <a:r>
              <a:rPr lang="uk-UA" sz="2400" b="1" i="1" dirty="0" err="1" smtClean="0"/>
              <a:t>автофігури</a:t>
            </a:r>
            <a:r>
              <a:rPr lang="uk-UA" sz="2400" b="1" i="1" dirty="0" smtClean="0"/>
              <a:t>?</a:t>
            </a:r>
            <a:endParaRPr lang="uk-UA" sz="2400" b="1" i="1" dirty="0"/>
          </a:p>
        </p:txBody>
      </p:sp>
      <p:pic>
        <p:nvPicPr>
          <p:cNvPr id="7" name="Picture 2" descr="help,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1967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522315"/>
            <a:ext cx="8928992" cy="1264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91" y="3861048"/>
            <a:ext cx="6053001" cy="2724150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/>
              <a:t>За допомогою </a:t>
            </a:r>
            <a:r>
              <a:rPr lang="uk-UA" sz="2200" b="1" i="1" dirty="0" err="1" smtClean="0"/>
              <a:t>автофігур</a:t>
            </a:r>
            <a:r>
              <a:rPr lang="uk-UA" sz="2200" b="1" i="1" dirty="0" smtClean="0"/>
              <a:t> із групи </a:t>
            </a:r>
            <a:r>
              <a:rPr lang="uk-UA" sz="2200" b="1" i="1" dirty="0" smtClean="0">
                <a:solidFill>
                  <a:srgbClr val="FFFF00"/>
                </a:solidFill>
              </a:rPr>
              <a:t>Виноски</a:t>
            </a:r>
            <a:r>
              <a:rPr lang="uk-UA" sz="2200" b="1" i="1" dirty="0" smtClean="0"/>
              <a:t> можна додавати пояснення до </a:t>
            </a:r>
            <a:r>
              <a:rPr lang="uk-UA" sz="2200" b="1" i="1" dirty="0" err="1" smtClean="0"/>
              <a:t>текста</a:t>
            </a:r>
            <a:r>
              <a:rPr lang="uk-UA" sz="2200" b="1" i="1" dirty="0" smtClean="0"/>
              <a:t> або малюнка. Виноска має рамку з маркерами, а також спеціальний жовтий маркер. Він вказує на те місце, з яким виноска пов’язана.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933056"/>
            <a:ext cx="252028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3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14341</TotalTime>
  <Words>466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sample</vt:lpstr>
      <vt:lpstr> Створення графічних об’єктів презентації</vt:lpstr>
      <vt:lpstr>Сьогодні ми:</vt:lpstr>
      <vt:lpstr>Як оформлювати слайди презентації</vt:lpstr>
      <vt:lpstr>Як оформлювати слайди презентації</vt:lpstr>
      <vt:lpstr>Об’єкти WordArt</vt:lpstr>
      <vt:lpstr>Об’єкти WordArt</vt:lpstr>
      <vt:lpstr>Об’єкти автофігури</vt:lpstr>
      <vt:lpstr>Об’єкти автофігури</vt:lpstr>
      <vt:lpstr>Об’єкти автофігури</vt:lpstr>
      <vt:lpstr>Об’єкти автофігури</vt:lpstr>
      <vt:lpstr>Цікавинки</vt:lpstr>
      <vt:lpstr>Запитання і завдання</vt:lpstr>
      <vt:lpstr>Запитання і завдання</vt:lpstr>
      <vt:lpstr>Завдання 1</vt:lpstr>
      <vt:lpstr>Завдання 2</vt:lpstr>
      <vt:lpstr>Завдання 3</vt:lpstr>
      <vt:lpstr>Завдання 4</vt:lpstr>
      <vt:lpstr>Завдання 5</vt:lpstr>
      <vt:lpstr>Правила поведінки та безпеки в комп’ютерному класі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Оксаночка</cp:lastModifiedBy>
  <cp:revision>951</cp:revision>
  <dcterms:created xsi:type="dcterms:W3CDTF">2013-09-01T18:00:33Z</dcterms:created>
  <dcterms:modified xsi:type="dcterms:W3CDTF">2020-03-19T08:58:08Z</dcterms:modified>
</cp:coreProperties>
</file>