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ЯРМАК\ДНЗ\25\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072" y="404664"/>
            <a:ext cx="1833765" cy="20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ЯРМАК\ДНЗ\12\2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0062" r="82189" b="30140"/>
          <a:stretch/>
        </p:blipFill>
        <p:spPr bwMode="auto">
          <a:xfrm>
            <a:off x="5181039" y="2708920"/>
            <a:ext cx="3063369" cy="8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838363"/>
            <a:ext cx="561662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Arial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цими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словами. </a:t>
            </a:r>
          </a:p>
        </p:txBody>
      </p:sp>
      <p:pic>
        <p:nvPicPr>
          <p:cNvPr id="51" name="Picture 5" descr="D:\ЯРМАК\ДНЗ\2\11_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365" y="116632"/>
            <a:ext cx="30315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82" r="72298"/>
          <a:stretch/>
        </p:blipFill>
        <p:spPr bwMode="auto">
          <a:xfrm>
            <a:off x="1043608" y="2778276"/>
            <a:ext cx="3741566" cy="6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4464040" y="4653136"/>
            <a:ext cx="468000" cy="468000"/>
            <a:chOff x="720711" y="3321036"/>
            <a:chExt cx="432000" cy="432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5184120" y="4689192"/>
            <a:ext cx="468000" cy="468000"/>
            <a:chOff x="683568" y="1504069"/>
            <a:chExt cx="432000" cy="432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3599944" y="4653136"/>
            <a:ext cx="468000" cy="468000"/>
            <a:chOff x="467544" y="5027016"/>
            <a:chExt cx="432000" cy="432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3599944" y="4653136"/>
            <a:ext cx="468000" cy="468000"/>
            <a:chOff x="467544" y="5027016"/>
            <a:chExt cx="432000" cy="43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4443319" y="4653136"/>
            <a:ext cx="468000" cy="468000"/>
            <a:chOff x="720711" y="3321036"/>
            <a:chExt cx="432000" cy="432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3599944" y="4653136"/>
            <a:ext cx="468000" cy="468000"/>
            <a:chOff x="467544" y="5027016"/>
            <a:chExt cx="432000" cy="432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>
            <a:grpSpLocks noChangeAspect="1"/>
          </p:cNvGrpSpPr>
          <p:nvPr/>
        </p:nvGrpSpPr>
        <p:grpSpPr>
          <a:xfrm>
            <a:off x="3635896" y="4653136"/>
            <a:ext cx="468000" cy="468000"/>
            <a:chOff x="467544" y="5027016"/>
            <a:chExt cx="432000" cy="4320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4464040" y="4689192"/>
            <a:ext cx="468000" cy="468000"/>
            <a:chOff x="720711" y="3321036"/>
            <a:chExt cx="432000" cy="432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>
            <a:grpSpLocks noChangeAspect="1"/>
          </p:cNvGrpSpPr>
          <p:nvPr/>
        </p:nvGrpSpPr>
        <p:grpSpPr>
          <a:xfrm>
            <a:off x="4464040" y="4653136"/>
            <a:ext cx="468000" cy="468000"/>
            <a:chOff x="720711" y="3321036"/>
            <a:chExt cx="432000" cy="432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4464040" y="4689192"/>
            <a:ext cx="468000" cy="468000"/>
            <a:chOff x="720711" y="3321036"/>
            <a:chExt cx="432000" cy="432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3611173" y="4653136"/>
            <a:ext cx="468000" cy="468000"/>
            <a:chOff x="467544" y="5027016"/>
            <a:chExt cx="432000" cy="432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3635896" y="4653136"/>
            <a:ext cx="468000" cy="468000"/>
            <a:chOff x="467544" y="5027016"/>
            <a:chExt cx="432000" cy="432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5220072" y="4689192"/>
            <a:ext cx="468000" cy="468000"/>
            <a:chOff x="683568" y="1504069"/>
            <a:chExt cx="432000" cy="432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Группа 47"/>
          <p:cNvGrpSpPr>
            <a:grpSpLocks noChangeAspect="1"/>
          </p:cNvGrpSpPr>
          <p:nvPr/>
        </p:nvGrpSpPr>
        <p:grpSpPr>
          <a:xfrm>
            <a:off x="4457997" y="4653136"/>
            <a:ext cx="468000" cy="468000"/>
            <a:chOff x="720711" y="3321036"/>
            <a:chExt cx="432000" cy="432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076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0608 -0.2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15173 -0.25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5087 -0.2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37205 -0.25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30903 -0.25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29653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6337 -0.259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27743 -0.25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14098 -0.25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00972 -0.25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02952 -0.25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165304"/>
            <a:ext cx="7488832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починаються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зі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звука [б’].</a:t>
            </a:r>
          </a:p>
        </p:txBody>
      </p:sp>
      <p:pic>
        <p:nvPicPr>
          <p:cNvPr id="6" name="Picture 4" descr="D:\ЯРМАК\ДНЗ\33\Untitled-1b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5" r="29868"/>
          <a:stretch/>
        </p:blipFill>
        <p:spPr bwMode="auto">
          <a:xfrm>
            <a:off x="6702938" y="404664"/>
            <a:ext cx="1798152" cy="20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НЗ\34\Без имени-1ап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" t="30725" r="35584"/>
          <a:stretch/>
        </p:blipFill>
        <p:spPr bwMode="auto">
          <a:xfrm>
            <a:off x="480588" y="4293096"/>
            <a:ext cx="1890933" cy="1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НЗ\34\Без имени-1иь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58" r="32332"/>
          <a:stretch/>
        </p:blipFill>
        <p:spPr bwMode="auto">
          <a:xfrm>
            <a:off x="323032" y="620688"/>
            <a:ext cx="2048489" cy="13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бегемот" descr="D:\ДНЗ\34\Без имени-1ро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00" r="2384"/>
          <a:stretch/>
        </p:blipFill>
        <p:spPr bwMode="auto">
          <a:xfrm>
            <a:off x="5231673" y="2825310"/>
            <a:ext cx="3681583" cy="18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петух" descr="D:\ДНЗ\34\Без имени-1сми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5" r="23039"/>
          <a:stretch/>
        </p:blipFill>
        <p:spPr bwMode="auto">
          <a:xfrm>
            <a:off x="3131840" y="404664"/>
            <a:ext cx="2448272" cy="24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НЗ\34\Без имени-1ыва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22" r="8635"/>
          <a:stretch/>
        </p:blipFill>
        <p:spPr bwMode="auto">
          <a:xfrm>
            <a:off x="575830" y="2841440"/>
            <a:ext cx="2598936" cy="9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НЗ\34\ос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68" r="21180"/>
          <a:stretch/>
        </p:blipFill>
        <p:spPr bwMode="auto">
          <a:xfrm>
            <a:off x="2999425" y="4479107"/>
            <a:ext cx="2232248" cy="14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21894" y="260648"/>
            <a:ext cx="2160240" cy="233892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214951"/>
            <a:ext cx="2160240" cy="174927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3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165304"/>
            <a:ext cx="640871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Б.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00" y="1583695"/>
            <a:ext cx="58579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Буква «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Б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», як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бегемотик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Що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вхопився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за животик.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Він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морозива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поїв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А тому і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захворів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0"/>
            <a:ext cx="18405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Б </a:t>
            </a:r>
            <a:r>
              <a:rPr lang="ru-RU" sz="8000" b="1" dirty="0" err="1">
                <a:latin typeface="+mj-lt"/>
              </a:rPr>
              <a:t>б</a:t>
            </a:r>
            <a:endParaRPr lang="ru-RU" sz="8000" b="1" dirty="0">
              <a:latin typeface="+mj-lt"/>
            </a:endParaRPr>
          </a:p>
        </p:txBody>
      </p:sp>
      <p:pic>
        <p:nvPicPr>
          <p:cNvPr id="2050" name="Picture 2" descr="D:\ДНЗ\34\Без имаени-1ро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6" r="19095"/>
          <a:stretch/>
        </p:blipFill>
        <p:spPr bwMode="auto">
          <a:xfrm>
            <a:off x="6183891" y="188640"/>
            <a:ext cx="2440735" cy="40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НЗ\34\Без имени-1про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2" r="739" b="17385"/>
          <a:stretch/>
        </p:blipFill>
        <p:spPr bwMode="auto">
          <a:xfrm>
            <a:off x="1034109" y="4293096"/>
            <a:ext cx="7066283" cy="17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1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165304"/>
            <a:ext cx="748883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Виліпіть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Б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пластиліну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3074" name="Picture 2" descr="D:\ДНЗ\34\пластилин Б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38" r="23340"/>
          <a:stretch/>
        </p:blipFill>
        <p:spPr bwMode="auto">
          <a:xfrm>
            <a:off x="487474" y="908720"/>
            <a:ext cx="3672408" cy="46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НЗ\34\руки 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080" y="620688"/>
            <a:ext cx="4250384" cy="51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4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3746" y="6237312"/>
            <a:ext cx="566054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Залиште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тільки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кульки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літерою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Б. </a:t>
            </a:r>
          </a:p>
        </p:txBody>
      </p:sp>
      <p:pic>
        <p:nvPicPr>
          <p:cNvPr id="4098" name="Picture 2" descr="D:\ДНЗ\34\Буратино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6" r="17006"/>
          <a:stretch/>
        </p:blipFill>
        <p:spPr bwMode="auto">
          <a:xfrm>
            <a:off x="3320448" y="2370162"/>
            <a:ext cx="2259664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1520" y="3740451"/>
            <a:ext cx="1268054" cy="2019925"/>
            <a:chOff x="2783037" y="785760"/>
            <a:chExt cx="1268054" cy="2019925"/>
          </a:xfrm>
        </p:grpSpPr>
        <p:pic>
          <p:nvPicPr>
            <p:cNvPr id="7" name="Picture 2" descr="D:\ЯРМАК\Рисунки работа\Рисунки\шарик воздушный 1 коп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037" y="785760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59832" y="901169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00B050"/>
                  </a:solidFill>
                  <a:latin typeface="+mj-lt"/>
                </a:rPr>
                <a:t>П</a:t>
              </a:r>
              <a:endParaRPr lang="ru-RU" sz="6000" b="1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480410" y="3837491"/>
            <a:ext cx="1268054" cy="2019925"/>
            <a:chOff x="7110438" y="1327120"/>
            <a:chExt cx="1268054" cy="2019925"/>
          </a:xfrm>
        </p:grpSpPr>
        <p:pic>
          <p:nvPicPr>
            <p:cNvPr id="10" name="Picture 3" descr="D:\ЯРМАК\Рисунки работа\Рисунки\шарик воздушный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438" y="1327120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295713" y="1477233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chemeClr val="bg1"/>
                  </a:solidFill>
                  <a:latin typeface="+mj-lt"/>
                </a:rPr>
                <a:t>М</a:t>
              </a:r>
              <a:endParaRPr lang="ru-RU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56176" y="2158570"/>
            <a:ext cx="1024410" cy="2019600"/>
            <a:chOff x="956988" y="2276872"/>
            <a:chExt cx="1024410" cy="2019600"/>
          </a:xfrm>
        </p:grpSpPr>
        <p:pic>
          <p:nvPicPr>
            <p:cNvPr id="13" name="Picture 4" descr="D:\ЯРМАК\Рисунки работа\Рисунки\шарик надувной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88" y="2276872"/>
              <a:ext cx="1024410" cy="201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101004" y="2492896"/>
              <a:ext cx="356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FF00"/>
                  </a:solidFill>
                  <a:latin typeface="+mj-lt"/>
                </a:rPr>
                <a:t>В</a:t>
              </a:r>
              <a:endParaRPr lang="ru-RU" sz="60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0310" y="892824"/>
            <a:ext cx="1268054" cy="2019925"/>
            <a:chOff x="5180874" y="569736"/>
            <a:chExt cx="1268054" cy="2019925"/>
          </a:xfrm>
        </p:grpSpPr>
        <p:pic>
          <p:nvPicPr>
            <p:cNvPr id="16" name="Picture 2" descr="D:\ЯРМАК\Рисунки работа\Рисунки\шарик воздушный 1 коп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874" y="569736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479870" y="685145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33CC"/>
                  </a:solidFill>
                  <a:latin typeface="+mj-lt"/>
                </a:rPr>
                <a:t>А</a:t>
              </a:r>
              <a:endParaRPr lang="ru-RU" sz="6000" b="1" dirty="0">
                <a:solidFill>
                  <a:srgbClr val="FF33CC"/>
                </a:solidFill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644008" y="254812"/>
            <a:ext cx="1268054" cy="2019925"/>
            <a:chOff x="6610372" y="3057144"/>
            <a:chExt cx="1268054" cy="2019925"/>
          </a:xfrm>
        </p:grpSpPr>
        <p:pic>
          <p:nvPicPr>
            <p:cNvPr id="19" name="Picture 3" descr="D:\ЯРМАК\Рисунки работа\Рисунки\шарик воздушный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372" y="3057144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876256" y="3205425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chemeClr val="bg1"/>
                  </a:solidFill>
                  <a:latin typeface="+mj-lt"/>
                </a:rPr>
                <a:t>И</a:t>
              </a:r>
              <a:endParaRPr lang="ru-RU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76561" y="2487195"/>
            <a:ext cx="1024572" cy="2019925"/>
            <a:chOff x="551390" y="4293096"/>
            <a:chExt cx="1024572" cy="2019925"/>
          </a:xfrm>
        </p:grpSpPr>
        <p:pic>
          <p:nvPicPr>
            <p:cNvPr id="22" name="Picture 4" descr="D:\ЯРМАК\Рисунки работа\Рисунки\шарик надувной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90" y="4293096"/>
              <a:ext cx="1024572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49401" y="4501569"/>
              <a:ext cx="754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FF00"/>
                  </a:solidFill>
                  <a:latin typeface="+mj-lt"/>
                </a:rPr>
                <a:t>Б</a:t>
              </a:r>
              <a:endParaRPr lang="ru-RU" sz="60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557040" y="332093"/>
            <a:ext cx="1268054" cy="2019925"/>
            <a:chOff x="7233036" y="4040285"/>
            <a:chExt cx="1268054" cy="2019925"/>
          </a:xfrm>
        </p:grpSpPr>
        <p:pic>
          <p:nvPicPr>
            <p:cNvPr id="25" name="Picture 2" descr="D:\ЯРМАК\Рисунки работа\Рисунки\шарик воздушный 1 коп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36" y="4040285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560364" y="4149080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0000"/>
                  </a:solidFill>
                  <a:latin typeface="+mj-lt"/>
                </a:rPr>
                <a:t>б</a:t>
              </a:r>
              <a:endParaRPr lang="ru-RU" sz="6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83768" y="217952"/>
            <a:ext cx="1268054" cy="2019925"/>
            <a:chOff x="878434" y="931044"/>
            <a:chExt cx="1268054" cy="2019925"/>
          </a:xfrm>
        </p:grpSpPr>
        <p:pic>
          <p:nvPicPr>
            <p:cNvPr id="28" name="Picture 3" descr="D:\ЯРМАК\Рисунки работа\Рисунки\шарик воздушный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34" y="931044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115616" y="1045185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chemeClr val="bg1"/>
                  </a:solidFill>
                  <a:latin typeface="+mj-lt"/>
                </a:rPr>
                <a:t>б</a:t>
              </a:r>
              <a:endParaRPr lang="ru-RU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56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838363"/>
            <a:ext cx="688882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складах звук [б] 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вимовляється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м’яко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а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—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твердо?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03" y="592227"/>
            <a:ext cx="295625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78297" y="40466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78297" y="1268760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98289" y="2132856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30313" y="2996952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30313" y="3861048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50305" y="472514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754693" y="-273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cap="small" dirty="0" smtClean="0">
                <a:solidFill>
                  <a:srgbClr val="002060"/>
                </a:solidFill>
                <a:latin typeface="+mj-lt"/>
              </a:rPr>
              <a:t>у</a:t>
            </a:r>
            <a:endParaRPr lang="ru-RU" sz="72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4693" y="76470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а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693" y="1700808"/>
            <a:ext cx="75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и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4693" y="2516703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о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8709" y="3501008"/>
            <a:ext cx="34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 smtClean="0">
                <a:solidFill>
                  <a:srgbClr val="002060"/>
                </a:solidFill>
                <a:latin typeface="+mj-lt"/>
              </a:rPr>
              <a:t>і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6701" y="436510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е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3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6165304"/>
            <a:ext cx="35283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16968"/>
            <a:ext cx="3043910" cy="563231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 </a:t>
            </a:r>
            <a:r>
              <a:rPr lang="ru-RU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аб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r>
              <a:rPr lang="ru-RU" sz="6000" b="1" dirty="0" err="1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</a:t>
            </a:r>
            <a:r>
              <a:rPr lang="ru-RU" sz="60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об</a:t>
            </a:r>
            <a:endParaRPr lang="ru-RU" sz="6000" b="1" cap="none" spc="0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r>
              <a:rPr lang="ru-RU" sz="60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</a:t>
            </a:r>
            <a:r>
              <a:rPr lang="ru-RU" sz="60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уб</a:t>
            </a:r>
            <a:endParaRPr lang="ru-RU" sz="6000" b="1" cap="none" spc="0" dirty="0">
              <a:ln w="11430">
                <a:solidFill>
                  <a:srgbClr val="0070C0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r>
              <a:rPr lang="ru-RU" sz="6000" b="1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</a:t>
            </a:r>
            <a:r>
              <a:rPr lang="ru-RU" sz="60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</a:t>
            </a:r>
            <a:r>
              <a:rPr lang="ru-RU" sz="6000" b="1" dirty="0" err="1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endParaRPr lang="ru-RU" sz="6000" b="1" cap="none" spc="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r>
              <a:rPr lang="ru-RU" sz="6000" b="1" dirty="0" err="1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е</a:t>
            </a:r>
            <a:r>
              <a:rPr lang="ru-RU" sz="60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dirty="0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еб</a:t>
            </a:r>
          </a:p>
          <a:p>
            <a:pPr algn="ctr"/>
            <a:r>
              <a:rPr lang="uk-UA" sz="6000" b="1" dirty="0" err="1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</a:t>
            </a:r>
            <a:r>
              <a:rPr lang="uk-UA" sz="6000" b="1" cap="none" spc="0" dirty="0" err="1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і</a:t>
            </a:r>
            <a:r>
              <a:rPr lang="uk-UA" sz="6000" b="1" cap="none" spc="0" dirty="0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– </a:t>
            </a:r>
            <a:r>
              <a:rPr lang="uk-UA" sz="6000" b="1" cap="none" spc="0" dirty="0" err="1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іб</a:t>
            </a:r>
            <a:r>
              <a:rPr lang="ru-RU" sz="6000" b="1" cap="none" spc="0" dirty="0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endParaRPr lang="ru-RU" sz="6000" b="1" cap="none" spc="0" dirty="0">
              <a:ln w="11430">
                <a:solidFill>
                  <a:srgbClr val="00CCFF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ДНЗ\34\164227686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0" r="7282"/>
          <a:stretch/>
        </p:blipFill>
        <p:spPr bwMode="auto">
          <a:xfrm>
            <a:off x="539552" y="1988840"/>
            <a:ext cx="2883371" cy="37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3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463282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034654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207695"/>
            <a:ext cx="35283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слова.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932040" y="4974188"/>
            <a:ext cx="3960440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"/>
              </a:rPr>
              <a:t>булка</a:t>
            </a:r>
            <a:endParaRPr lang="ru-RU" sz="36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Arial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755287" y="3284984"/>
            <a:ext cx="2777153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бік</a:t>
            </a:r>
            <a:endParaRPr lang="ru-RU" sz="4800" b="1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FF"/>
              </a:solidFill>
              <a:latin typeface="Arial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251520" y="5013176"/>
            <a:ext cx="3744416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9000" cmpd="sng">
                  <a:solidFill>
                    <a:srgbClr val="CC0066"/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білка</a:t>
            </a:r>
            <a:endParaRPr lang="ru-RU" sz="3600" b="1" cap="all" dirty="0">
              <a:ln w="9000" cmpd="sng">
                <a:solidFill>
                  <a:srgbClr val="CC0066"/>
                </a:solidFill>
                <a:prstDash val="solid"/>
              </a:ln>
              <a:solidFill>
                <a:srgbClr val="CC0099"/>
              </a:solidFill>
              <a:latin typeface="Arial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436097" y="1733828"/>
            <a:ext cx="2940988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Arial"/>
              </a:rPr>
              <a:t>зуб</a:t>
            </a:r>
            <a:endParaRPr lang="ru-RU" sz="4800" b="1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CC00CC"/>
              </a:solidFill>
              <a:latin typeface="Arial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3284984"/>
            <a:ext cx="2592288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latin typeface="Arial"/>
              </a:rPr>
              <a:t>куб</a:t>
            </a:r>
            <a:endParaRPr lang="ru-RU" sz="36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B050"/>
              </a:solidFill>
              <a:latin typeface="Arial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3347864" y="476672"/>
            <a:ext cx="2448272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б</a:t>
            </a:r>
            <a:r>
              <a:rPr lang="uk-UA" sz="4800" b="1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іб</a:t>
            </a:r>
            <a:endParaRPr lang="ru-RU" sz="48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1043608" y="1700808"/>
            <a:ext cx="2584457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Arial"/>
              </a:rPr>
              <a:t>бик</a:t>
            </a:r>
            <a:endParaRPr lang="ru-RU" sz="3600" b="1" cap="all" dirty="0">
              <a:ln w="9000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7964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4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43</TotalTime>
  <Words>135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Home</cp:lastModifiedBy>
  <cp:revision>11</cp:revision>
  <dcterms:created xsi:type="dcterms:W3CDTF">2015-07-04T16:00:29Z</dcterms:created>
  <dcterms:modified xsi:type="dcterms:W3CDTF">2015-07-12T13:09:20Z</dcterms:modified>
</cp:coreProperties>
</file>