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99"/>
    <a:srgbClr val="33CCFF"/>
    <a:srgbClr val="006600"/>
    <a:srgbClr val="FF3399"/>
    <a:srgbClr val="990099"/>
    <a:srgbClr val="0000FF"/>
    <a:srgbClr val="00FFCC"/>
    <a:srgbClr val="CC0066"/>
    <a:srgbClr val="66FF33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rgbClr val="FFFF00">
                <a:alpha val="30000"/>
              </a:srgbClr>
            </a:gs>
            <a:gs pos="52000">
              <a:srgbClr val="FFFF00">
                <a:alpha val="26000"/>
              </a:srgbClr>
            </a:gs>
            <a:gs pos="83000">
              <a:srgbClr val="00B0F0">
                <a:alpha val="16000"/>
              </a:srgbClr>
            </a:gs>
            <a:gs pos="100000">
              <a:srgbClr val="00B0F0">
                <a:alpha val="5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32440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5838363"/>
            <a:ext cx="5616624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Оберіть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предмети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назви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яких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починаються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з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твердого 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звука [п].</a:t>
            </a:r>
          </a:p>
        </p:txBody>
      </p:sp>
      <p:pic>
        <p:nvPicPr>
          <p:cNvPr id="1026" name="Picture 2" descr="D:\ЯРМАК\ДНЗ\33\Untitled-1bnm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238" r="17085"/>
          <a:stretch/>
        </p:blipFill>
        <p:spPr bwMode="auto">
          <a:xfrm>
            <a:off x="254846" y="260649"/>
            <a:ext cx="168421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ЯРМАК\ДНЗ\33\Untitled-1hj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0" t="13111" r="7160"/>
          <a:stretch/>
        </p:blipFill>
        <p:spPr bwMode="auto">
          <a:xfrm>
            <a:off x="6712578" y="260649"/>
            <a:ext cx="2107893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ЯРМАК\ДНЗ\33\Untitled-1bn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235" r="29868"/>
          <a:stretch/>
        </p:blipFill>
        <p:spPr bwMode="auto">
          <a:xfrm>
            <a:off x="213284" y="3562205"/>
            <a:ext cx="1798152" cy="204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ЯРМАК\ДНЗ\33\Unmtitled-1vn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698" r="32946"/>
          <a:stretch/>
        </p:blipFill>
        <p:spPr bwMode="auto">
          <a:xfrm>
            <a:off x="2335716" y="2276872"/>
            <a:ext cx="1493820" cy="130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ЯРМАК\ДНЗ\33\Untitled-1fy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611" r="24838"/>
          <a:stretch/>
        </p:blipFill>
        <p:spPr bwMode="auto">
          <a:xfrm>
            <a:off x="2463397" y="4413572"/>
            <a:ext cx="1427833" cy="103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ЯРМАК\ДНЗ\33\Untitled-1jn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778" r="30554"/>
          <a:stretch/>
        </p:blipFill>
        <p:spPr bwMode="auto">
          <a:xfrm>
            <a:off x="4114278" y="3305440"/>
            <a:ext cx="1550766" cy="161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ЯРМАК\ДНЗ\33\Untitled-1mjv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957" r="30036"/>
          <a:stretch/>
        </p:blipFill>
        <p:spPr bwMode="auto">
          <a:xfrm>
            <a:off x="2339752" y="217919"/>
            <a:ext cx="1660008" cy="90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ЯРМАК\ДНЗ\33\Untitled-1vn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235"/>
          <a:stretch/>
        </p:blipFill>
        <p:spPr bwMode="auto">
          <a:xfrm>
            <a:off x="6029221" y="3573016"/>
            <a:ext cx="2863259" cy="207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2240350" y="4221088"/>
            <a:ext cx="1873928" cy="1394203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869115" y="3429000"/>
            <a:ext cx="3046941" cy="2308362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60232" y="188640"/>
            <a:ext cx="2232248" cy="2266558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5456" y="48010"/>
            <a:ext cx="2018272" cy="2804928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Picture 8" descr="D:\ЯРМАК\ДНЗ\9\Untitleed-1.pn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43" r="7512"/>
          <a:stretch/>
        </p:blipFill>
        <p:spPr bwMode="auto">
          <a:xfrm>
            <a:off x="4250901" y="908719"/>
            <a:ext cx="2193307" cy="218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869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5971927"/>
            <a:ext cx="7488832" cy="76944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b="1" dirty="0" err="1">
                <a:solidFill>
                  <a:schemeClr val="bg1"/>
                </a:solidFill>
                <a:latin typeface="+mj-lt"/>
              </a:rPr>
              <a:t>Полічіть</a:t>
            </a:r>
            <a:r>
              <a:rPr lang="ru-RU" sz="2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+mj-lt"/>
              </a:rPr>
              <a:t>кількість</a:t>
            </a:r>
            <a:r>
              <a:rPr lang="ru-RU" sz="2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+mj-lt"/>
              </a:rPr>
              <a:t>складів</a:t>
            </a:r>
            <a:r>
              <a:rPr lang="ru-RU" sz="2200" b="1" dirty="0">
                <a:solidFill>
                  <a:schemeClr val="bg1"/>
                </a:solidFill>
                <a:latin typeface="+mj-lt"/>
              </a:rPr>
              <a:t> у словах та </a:t>
            </a:r>
            <a:r>
              <a:rPr lang="ru-RU" sz="2200" b="1" dirty="0" err="1">
                <a:solidFill>
                  <a:schemeClr val="bg1"/>
                </a:solidFill>
                <a:latin typeface="+mj-lt"/>
              </a:rPr>
              <a:t>оберіть</a:t>
            </a:r>
            <a:r>
              <a:rPr lang="ru-RU" sz="2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+mj-lt"/>
              </a:rPr>
              <a:t>відповідну</a:t>
            </a:r>
            <a:r>
              <a:rPr lang="ru-RU" sz="2200" b="1" dirty="0">
                <a:solidFill>
                  <a:schemeClr val="bg1"/>
                </a:solidFill>
                <a:latin typeface="+mj-lt"/>
              </a:rPr>
              <a:t> цифру. </a:t>
            </a:r>
            <a:r>
              <a:rPr lang="ru-RU" sz="2200" b="1" dirty="0" err="1">
                <a:solidFill>
                  <a:schemeClr val="bg1"/>
                </a:solidFill>
                <a:latin typeface="+mj-lt"/>
              </a:rPr>
              <a:t>Який</a:t>
            </a:r>
            <a:r>
              <a:rPr lang="ru-RU" sz="2200" b="1" dirty="0">
                <a:solidFill>
                  <a:schemeClr val="bg1"/>
                </a:solidFill>
                <a:latin typeface="+mj-lt"/>
              </a:rPr>
              <a:t> перший звук у </a:t>
            </a:r>
            <a:r>
              <a:rPr lang="ru-RU" sz="2200" b="1" dirty="0" err="1">
                <a:solidFill>
                  <a:schemeClr val="bg1"/>
                </a:solidFill>
                <a:latin typeface="+mj-lt"/>
              </a:rPr>
              <a:t>всіх</a:t>
            </a:r>
            <a:r>
              <a:rPr lang="ru-RU" sz="2200" b="1" dirty="0">
                <a:solidFill>
                  <a:schemeClr val="bg1"/>
                </a:solidFill>
                <a:latin typeface="+mj-lt"/>
              </a:rPr>
              <a:t> словах? </a:t>
            </a:r>
          </a:p>
        </p:txBody>
      </p:sp>
      <p:pic>
        <p:nvPicPr>
          <p:cNvPr id="6" name="Picture 2" descr="D:\ЯРМАК\ДНЗ\33\Untitled-1bnm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238" r="17085"/>
          <a:stretch/>
        </p:blipFill>
        <p:spPr bwMode="auto">
          <a:xfrm>
            <a:off x="2720790" y="1114291"/>
            <a:ext cx="1635186" cy="251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ЯРМАК\ДНЗ\33\Untitled-1hj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0" t="13111" r="7160"/>
          <a:stretch/>
        </p:blipFill>
        <p:spPr bwMode="auto">
          <a:xfrm>
            <a:off x="395536" y="1680082"/>
            <a:ext cx="1778018" cy="170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ЯРМАК\ДНЗ\33\1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8235" y="1204108"/>
            <a:ext cx="2386013" cy="243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ЯРМАК\ДНЗ\33\1306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4001" y="1978387"/>
            <a:ext cx="1905788" cy="143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20720" y="3585210"/>
            <a:ext cx="476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1</a:t>
            </a:r>
            <a:endParaRPr lang="ru-RU" sz="4000" b="1" cap="none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0349" y="3585210"/>
            <a:ext cx="476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2</a:t>
            </a:r>
            <a:endParaRPr lang="ru-RU" sz="4000" b="1" cap="none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15616" y="3585210"/>
            <a:ext cx="476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3</a:t>
            </a:r>
            <a:endParaRPr lang="ru-RU" sz="4000" b="1" cap="none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75308" y="3585210"/>
            <a:ext cx="476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4</a:t>
            </a:r>
            <a:endParaRPr lang="ru-RU" sz="4000" b="1" cap="none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0960" y="3562563"/>
            <a:ext cx="476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1</a:t>
            </a:r>
            <a:endParaRPr lang="ru-RU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70589" y="3562563"/>
            <a:ext cx="476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2</a:t>
            </a:r>
            <a:endParaRPr lang="ru-RU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75856" y="3562563"/>
            <a:ext cx="476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3</a:t>
            </a:r>
            <a:endParaRPr lang="ru-RU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35548" y="3562563"/>
            <a:ext cx="476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4</a:t>
            </a:r>
            <a:endParaRPr lang="ru-RU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13556" y="3565192"/>
            <a:ext cx="476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1</a:t>
            </a:r>
            <a:endParaRPr lang="ru-RU" sz="40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03185" y="3565192"/>
            <a:ext cx="476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2</a:t>
            </a:r>
            <a:endParaRPr lang="ru-RU" sz="40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08452" y="3565192"/>
            <a:ext cx="476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3</a:t>
            </a:r>
            <a:endParaRPr lang="ru-RU" sz="40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868144" y="3565192"/>
            <a:ext cx="476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4</a:t>
            </a:r>
            <a:endParaRPr lang="ru-RU" sz="40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33488" y="3542545"/>
            <a:ext cx="476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1</a:t>
            </a:r>
            <a:endParaRPr lang="ru-RU" sz="40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523117" y="3542545"/>
            <a:ext cx="476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2</a:t>
            </a:r>
            <a:endParaRPr lang="ru-RU" sz="40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028384" y="3542545"/>
            <a:ext cx="476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3</a:t>
            </a:r>
            <a:endParaRPr lang="ru-RU" sz="40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488076" y="3542545"/>
            <a:ext cx="4764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4</a:t>
            </a:r>
            <a:endParaRPr lang="ru-RU" sz="40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03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6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5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8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1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3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4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7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9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0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2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3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5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6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8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9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0" grpId="1"/>
      <p:bldP spid="10" grpId="2"/>
      <p:bldP spid="13" grpId="1"/>
      <p:bldP spid="13" grpId="2"/>
      <p:bldP spid="14" grpId="1"/>
      <p:bldP spid="14" grpId="2"/>
      <p:bldP spid="15" grpId="0"/>
      <p:bldP spid="15" grpId="1"/>
      <p:bldP spid="16" grpId="1"/>
      <p:bldP spid="16" grpId="2"/>
      <p:bldP spid="17" grpId="1"/>
      <p:bldP spid="17" grpId="2"/>
      <p:bldP spid="18" grpId="0"/>
      <p:bldP spid="18" grpId="1"/>
      <p:bldP spid="19" grpId="1"/>
      <p:bldP spid="19" grpId="2"/>
      <p:bldP spid="20" grpId="1"/>
      <p:bldP spid="20" grpId="2"/>
      <p:bldP spid="21" grpId="0"/>
      <p:bldP spid="21" grpId="1"/>
      <p:bldP spid="22" grpId="1"/>
      <p:bldP spid="22" grpId="2"/>
      <p:bldP spid="23" grpId="1"/>
      <p:bldP spid="23" grpId="2"/>
      <p:bldP spid="24" grpId="1"/>
      <p:bldP spid="24" grpId="2"/>
      <p:bldP spid="25" grpId="1"/>
      <p:bldP spid="25" grpId="2"/>
      <p:bldP spid="26" grpId="0"/>
      <p:bldP spid="26" grpId="1"/>
      <p:bldP spid="27" grpId="1"/>
      <p:bldP spid="27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5949280"/>
            <a:ext cx="5328592" cy="76944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b="1" dirty="0" err="1">
                <a:solidFill>
                  <a:schemeClr val="bg1"/>
                </a:solidFill>
                <a:latin typeface="+mj-lt"/>
              </a:rPr>
              <a:t>Назвіть</a:t>
            </a:r>
            <a:r>
              <a:rPr lang="ru-RU" sz="2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+mj-lt"/>
              </a:rPr>
              <a:t>перші</a:t>
            </a:r>
            <a:r>
              <a:rPr lang="ru-RU" sz="2200" b="1" dirty="0">
                <a:solidFill>
                  <a:schemeClr val="bg1"/>
                </a:solidFill>
                <a:latin typeface="+mj-lt"/>
              </a:rPr>
              <a:t> звуки в словах.  </a:t>
            </a:r>
            <a:r>
              <a:rPr lang="ru-RU" sz="2200" b="1" dirty="0" err="1" smtClean="0">
                <a:solidFill>
                  <a:schemeClr val="bg1"/>
                </a:solidFill>
                <a:latin typeface="+mj-lt"/>
              </a:rPr>
              <a:t>Складіть</a:t>
            </a:r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+mj-lt"/>
              </a:rPr>
              <a:t>речення</a:t>
            </a:r>
            <a:r>
              <a:rPr lang="ru-RU" sz="2200" b="1" dirty="0">
                <a:solidFill>
                  <a:schemeClr val="bg1"/>
                </a:solidFill>
                <a:latin typeface="+mj-lt"/>
              </a:rPr>
              <a:t> з </a:t>
            </a:r>
            <a:r>
              <a:rPr lang="ru-RU" sz="2200" b="1" dirty="0" err="1">
                <a:solidFill>
                  <a:schemeClr val="bg1"/>
                </a:solidFill>
                <a:latin typeface="+mj-lt"/>
              </a:rPr>
              <a:t>цими</a:t>
            </a:r>
            <a:r>
              <a:rPr lang="ru-RU" sz="2200" b="1" dirty="0">
                <a:solidFill>
                  <a:schemeClr val="bg1"/>
                </a:solidFill>
                <a:latin typeface="+mj-lt"/>
              </a:rPr>
              <a:t> словами.</a:t>
            </a:r>
          </a:p>
        </p:txBody>
      </p:sp>
      <p:pic>
        <p:nvPicPr>
          <p:cNvPr id="6" name="пылесос" descr="D:\ДНЗ\22 картинки\пылесос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80" r="8897"/>
          <a:stretch/>
        </p:blipFill>
        <p:spPr bwMode="auto">
          <a:xfrm>
            <a:off x="4397916" y="1152015"/>
            <a:ext cx="3924579" cy="417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ЯРМАК\Рисунки работа\Рисунки\пил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23090">
            <a:off x="1514414" y="802175"/>
            <a:ext cx="1241714" cy="43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117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6238473"/>
            <a:ext cx="5832648" cy="43088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b="1" dirty="0" err="1">
                <a:solidFill>
                  <a:schemeClr val="bg1"/>
                </a:solidFill>
                <a:latin typeface="+mj-lt"/>
              </a:rPr>
              <a:t>Розгляньте</a:t>
            </a:r>
            <a:r>
              <a:rPr lang="ru-RU" sz="2200" b="1" dirty="0">
                <a:solidFill>
                  <a:schemeClr val="bg1"/>
                </a:solidFill>
                <a:latin typeface="+mj-lt"/>
              </a:rPr>
              <a:t> букву П. На </a:t>
            </a:r>
            <a:r>
              <a:rPr lang="ru-RU" sz="2200" b="1" dirty="0" err="1">
                <a:solidFill>
                  <a:schemeClr val="bg1"/>
                </a:solidFill>
                <a:latin typeface="+mj-lt"/>
              </a:rPr>
              <a:t>що</a:t>
            </a:r>
            <a:r>
              <a:rPr lang="ru-RU" sz="2200" b="1" dirty="0">
                <a:solidFill>
                  <a:schemeClr val="bg1"/>
                </a:solidFill>
                <a:latin typeface="+mj-lt"/>
              </a:rPr>
              <a:t> вона схожа?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96384" y="-27384"/>
            <a:ext cx="182774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>
                <a:latin typeface="+mj-lt"/>
              </a:rPr>
              <a:t>П </a:t>
            </a:r>
            <a:r>
              <a:rPr lang="ru-RU" sz="8000" b="1" dirty="0" err="1">
                <a:latin typeface="+mj-lt"/>
              </a:rPr>
              <a:t>п</a:t>
            </a:r>
            <a:endParaRPr lang="ru-RU" sz="8000" b="1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052736"/>
            <a:ext cx="4572000" cy="33564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4300"/>
              </a:lnSpc>
            </a:pPr>
            <a:r>
              <a:rPr lang="ru-RU" sz="3200" dirty="0" err="1">
                <a:solidFill>
                  <a:srgbClr val="002060"/>
                </a:solidFill>
                <a:latin typeface="+mj-lt"/>
              </a:rPr>
              <a:t>Гарні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хлопці-молодці</a:t>
            </a:r>
            <a:endParaRPr lang="ru-RU" sz="3200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ts val="4300"/>
              </a:lnSpc>
            </a:pPr>
            <a:r>
              <a:rPr lang="ru-RU" sz="3200" dirty="0">
                <a:solidFill>
                  <a:srgbClr val="002060"/>
                </a:solidFill>
                <a:latin typeface="+mj-lt"/>
              </a:rPr>
              <a:t>Закопали два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стовпці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.</a:t>
            </a:r>
          </a:p>
          <a:p>
            <a:pPr>
              <a:lnSpc>
                <a:spcPts val="4300"/>
              </a:lnSpc>
            </a:pPr>
            <a:r>
              <a:rPr lang="ru-RU" sz="3200" dirty="0" err="1">
                <a:solidFill>
                  <a:srgbClr val="002060"/>
                </a:solidFill>
                <a:latin typeface="+mj-lt"/>
              </a:rPr>
              <a:t>Третій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їм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допомагав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—</a:t>
            </a:r>
          </a:p>
          <a:p>
            <a:pPr>
              <a:lnSpc>
                <a:spcPts val="4300"/>
              </a:lnSpc>
            </a:pPr>
            <a:r>
              <a:rPr lang="ru-RU" sz="3200" dirty="0">
                <a:solidFill>
                  <a:srgbClr val="002060"/>
                </a:solidFill>
                <a:latin typeface="+mj-lt"/>
              </a:rPr>
              <a:t>Перекладину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поклав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.</a:t>
            </a:r>
          </a:p>
          <a:p>
            <a:pPr>
              <a:lnSpc>
                <a:spcPts val="4300"/>
              </a:lnSpc>
            </a:pPr>
            <a:r>
              <a:rPr lang="ru-RU" sz="3200" dirty="0" err="1">
                <a:solidFill>
                  <a:srgbClr val="002060"/>
                </a:solidFill>
                <a:latin typeface="+mj-lt"/>
              </a:rPr>
              <a:t>Втіха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нашій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дітворі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:</a:t>
            </a:r>
          </a:p>
          <a:p>
            <a:pPr>
              <a:lnSpc>
                <a:spcPts val="4300"/>
              </a:lnSpc>
            </a:pPr>
            <a:r>
              <a:rPr lang="ru-RU" sz="3200" dirty="0">
                <a:solidFill>
                  <a:srgbClr val="002060"/>
                </a:solidFill>
                <a:latin typeface="+mj-lt"/>
              </a:rPr>
              <a:t>Буква </a:t>
            </a:r>
            <a:r>
              <a:rPr lang="ru-RU" sz="3200" b="1" dirty="0">
                <a:solidFill>
                  <a:srgbClr val="002060"/>
                </a:solidFill>
                <a:latin typeface="+mj-lt"/>
              </a:rPr>
              <a:t>П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вже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у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дворі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.</a:t>
            </a:r>
          </a:p>
        </p:txBody>
      </p:sp>
      <p:pic>
        <p:nvPicPr>
          <p:cNvPr id="4098" name="Picture 2" descr="D:\ЯРМАК\ДНЗ\33\буква П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 r="39414"/>
          <a:stretch/>
        </p:blipFill>
        <p:spPr bwMode="auto">
          <a:xfrm>
            <a:off x="4850644" y="1196752"/>
            <a:ext cx="3721884" cy="331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ЯРМАК\ДНЗ\33\Untitled-1nm,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8" t="12760" r="2217"/>
          <a:stretch/>
        </p:blipFill>
        <p:spPr bwMode="auto">
          <a:xfrm>
            <a:off x="1259632" y="4479914"/>
            <a:ext cx="6582026" cy="173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714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6238473"/>
            <a:ext cx="6912768" cy="43088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b="1" dirty="0" err="1">
                <a:solidFill>
                  <a:schemeClr val="bg1"/>
                </a:solidFill>
                <a:latin typeface="+mj-lt"/>
              </a:rPr>
              <a:t>Викладіть</a:t>
            </a:r>
            <a:r>
              <a:rPr lang="ru-RU" sz="2200" b="1" dirty="0">
                <a:solidFill>
                  <a:schemeClr val="bg1"/>
                </a:solidFill>
                <a:latin typeface="+mj-lt"/>
              </a:rPr>
              <a:t> букву П з </a:t>
            </a:r>
            <a:r>
              <a:rPr lang="ru-RU" sz="2200" b="1" dirty="0" err="1">
                <a:solidFill>
                  <a:schemeClr val="bg1"/>
                </a:solidFill>
                <a:latin typeface="+mj-lt"/>
              </a:rPr>
              <a:t>паличок</a:t>
            </a:r>
            <a:r>
              <a:rPr lang="ru-RU" sz="2200" b="1" dirty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2200" b="1" dirty="0" err="1">
                <a:solidFill>
                  <a:schemeClr val="bg1"/>
                </a:solidFill>
                <a:latin typeface="+mj-lt"/>
              </a:rPr>
              <a:t>Покажіть</a:t>
            </a:r>
            <a:r>
              <a:rPr lang="ru-RU" sz="2200" b="1" dirty="0">
                <a:solidFill>
                  <a:schemeClr val="bg1"/>
                </a:solidFill>
                <a:latin typeface="+mj-lt"/>
              </a:rPr>
              <a:t> руками.</a:t>
            </a:r>
          </a:p>
        </p:txBody>
      </p:sp>
      <p:pic>
        <p:nvPicPr>
          <p:cNvPr id="5122" name="Picture 2" descr="D:\ЯРМАК\ДНЗ\33\руки П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28800"/>
            <a:ext cx="5216013" cy="370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ЯРМАК\ДНЗ\33\палочки 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603" y="1196752"/>
            <a:ext cx="3046277" cy="420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654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6165304"/>
            <a:ext cx="3024336" cy="43088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b="1" dirty="0" err="1">
                <a:solidFill>
                  <a:schemeClr val="bg1"/>
                </a:solidFill>
                <a:latin typeface="+mj-lt"/>
              </a:rPr>
              <a:t>Знайдіть</a:t>
            </a:r>
            <a:r>
              <a:rPr lang="ru-RU" sz="2200" b="1" dirty="0">
                <a:solidFill>
                  <a:schemeClr val="bg1"/>
                </a:solidFill>
                <a:latin typeface="+mj-lt"/>
              </a:rPr>
              <a:t> букву П.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88640"/>
            <a:ext cx="121700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М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59518" y="4368264"/>
            <a:ext cx="121700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М</a:t>
            </a:r>
            <a:endParaRPr lang="ru-RU" sz="96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8937" y="180006"/>
            <a:ext cx="108074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Н</a:t>
            </a:r>
            <a:endParaRPr lang="ru-RU" sz="9600" b="1" cap="none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00520" y="2022062"/>
            <a:ext cx="107593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П</a:t>
            </a:r>
            <a:endParaRPr lang="ru-RU" sz="9600" b="1" cap="none" spc="50" dirty="0">
              <a:ln w="11430"/>
              <a:solidFill>
                <a:srgbClr val="92D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87824" y="2190348"/>
            <a:ext cx="94288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Т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4589" y="4242862"/>
            <a:ext cx="94288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Т</a:t>
            </a:r>
            <a:endParaRPr lang="ru-RU" sz="96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72457" y="4103523"/>
            <a:ext cx="94288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Т</a:t>
            </a:r>
            <a:endParaRPr lang="ru-RU" sz="96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98667" y="2022062"/>
            <a:ext cx="94288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К</a:t>
            </a:r>
            <a:endParaRPr lang="ru-RU" sz="96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83034" y="548680"/>
            <a:ext cx="94288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К</a:t>
            </a:r>
            <a:endParaRPr lang="ru-RU" sz="9600" b="1" cap="none" spc="50" dirty="0">
              <a:ln w="11430"/>
              <a:solidFill>
                <a:srgbClr val="FF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1539" y="2348880"/>
            <a:ext cx="107593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П</a:t>
            </a:r>
            <a:endParaRPr lang="ru-RU" sz="96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68018" y="452402"/>
            <a:ext cx="107593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99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П</a:t>
            </a:r>
            <a:endParaRPr lang="ru-RU" sz="9600" b="1" cap="none" spc="50" dirty="0">
              <a:ln w="11430"/>
              <a:solidFill>
                <a:srgbClr val="99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33370" y="2636912"/>
            <a:ext cx="88838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00FF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Г</a:t>
            </a:r>
            <a:endParaRPr lang="ru-RU" sz="9600" b="1" cap="none" spc="50" dirty="0">
              <a:ln w="11430"/>
              <a:solidFill>
                <a:srgbClr val="00FF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91928" y="3284984"/>
            <a:ext cx="88838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Г</a:t>
            </a:r>
            <a:endParaRPr lang="ru-RU" sz="9600" b="1" cap="none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784527" y="180006"/>
            <a:ext cx="107593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66FF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И</a:t>
            </a:r>
            <a:endParaRPr lang="ru-RU" sz="9600" b="1" cap="none" spc="50" dirty="0">
              <a:ln w="11430"/>
              <a:solidFill>
                <a:srgbClr val="66FF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11760" y="4345979"/>
            <a:ext cx="107593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rgbClr val="FF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П</a:t>
            </a:r>
            <a:endParaRPr lang="ru-RU" sz="9600" b="1" cap="none" spc="50" dirty="0">
              <a:ln w="11430"/>
              <a:solidFill>
                <a:srgbClr val="FF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995936" y="3587532"/>
            <a:ext cx="10550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Л</a:t>
            </a:r>
            <a:endParaRPr lang="ru-RU" sz="9600" b="1" cap="none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65812" y="2420888"/>
            <a:ext cx="1101664" cy="14111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755154" y="548680"/>
            <a:ext cx="1101664" cy="14111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396422" y="4437112"/>
            <a:ext cx="1101664" cy="14111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596336" y="2101328"/>
            <a:ext cx="1101664" cy="14111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7451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9" grpId="0"/>
      <p:bldP spid="20" grpId="0"/>
      <p:bldP spid="21" grpId="0"/>
      <p:bldP spid="23" grpId="0"/>
      <p:bldP spid="24" grpId="0" animBg="1"/>
      <p:bldP spid="25" grpId="0" animBg="1"/>
      <p:bldP spid="26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5899919"/>
            <a:ext cx="6336704" cy="76944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b="1" dirty="0">
                <a:solidFill>
                  <a:schemeClr val="bg1"/>
                </a:solidFill>
                <a:latin typeface="+mj-lt"/>
              </a:rPr>
              <a:t>Прочитайте </a:t>
            </a:r>
            <a:r>
              <a:rPr lang="ru-RU" sz="2200" b="1" dirty="0" err="1">
                <a:solidFill>
                  <a:schemeClr val="bg1"/>
                </a:solidFill>
                <a:latin typeface="+mj-lt"/>
              </a:rPr>
              <a:t>склади</a:t>
            </a:r>
            <a:r>
              <a:rPr lang="ru-RU" sz="2200" b="1" dirty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У </a:t>
            </a:r>
            <a:r>
              <a:rPr lang="ru-RU" sz="2200" b="1" dirty="0" err="1">
                <a:solidFill>
                  <a:schemeClr val="bg1"/>
                </a:solidFill>
                <a:latin typeface="+mj-lt"/>
              </a:rPr>
              <a:t>яких</a:t>
            </a:r>
            <a:r>
              <a:rPr lang="ru-RU" sz="2200" b="1" dirty="0">
                <a:solidFill>
                  <a:schemeClr val="bg1"/>
                </a:solidFill>
                <a:latin typeface="+mj-lt"/>
              </a:rPr>
              <a:t> складах звук </a:t>
            </a:r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[п]  </a:t>
            </a:r>
            <a:r>
              <a:rPr lang="ru-RU" sz="2200" b="1" dirty="0" err="1">
                <a:solidFill>
                  <a:schemeClr val="bg1"/>
                </a:solidFill>
                <a:latin typeface="+mj-lt"/>
              </a:rPr>
              <a:t>вимовляється</a:t>
            </a:r>
            <a:r>
              <a:rPr lang="ru-RU" sz="2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+mj-lt"/>
              </a:rPr>
              <a:t>м’яко</a:t>
            </a:r>
            <a:r>
              <a:rPr lang="ru-RU" sz="2200" b="1" dirty="0">
                <a:solidFill>
                  <a:schemeClr val="bg1"/>
                </a:solidFill>
                <a:latin typeface="+mj-lt"/>
              </a:rPr>
              <a:t>, а в </a:t>
            </a:r>
            <a:r>
              <a:rPr lang="ru-RU" sz="2200" b="1" dirty="0" err="1" smtClean="0">
                <a:solidFill>
                  <a:schemeClr val="bg1"/>
                </a:solidFill>
                <a:latin typeface="+mj-lt"/>
              </a:rPr>
              <a:t>яких</a:t>
            </a:r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 — </a:t>
            </a:r>
            <a:r>
              <a:rPr lang="ru-RU" sz="2200" b="1" dirty="0">
                <a:solidFill>
                  <a:schemeClr val="bg1"/>
                </a:solidFill>
                <a:latin typeface="+mj-lt"/>
              </a:rPr>
              <a:t>твердо?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96015" y="664235"/>
            <a:ext cx="2969083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0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П</a:t>
            </a:r>
            <a:endParaRPr lang="ru-RU" sz="3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394321" y="476672"/>
            <a:ext cx="2448272" cy="576064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394321" y="1340768"/>
            <a:ext cx="2448272" cy="576064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414313" y="2204864"/>
            <a:ext cx="2448272" cy="576064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446337" y="3068960"/>
            <a:ext cx="2448272" cy="576064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4446337" y="3933056"/>
            <a:ext cx="2448272" cy="576064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4466329" y="4797152"/>
            <a:ext cx="2448272" cy="576064"/>
          </a:xfrm>
          <a:prstGeom prst="rightArrow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948264" y="-27384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200" b="1" cap="small" dirty="0" smtClean="0">
                <a:solidFill>
                  <a:srgbClr val="002060"/>
                </a:solidFill>
                <a:latin typeface="+mj-lt"/>
              </a:rPr>
              <a:t>у</a:t>
            </a:r>
            <a:endParaRPr lang="ru-RU" sz="7200" b="1" cap="small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48264" y="764704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200" b="1" dirty="0" smtClean="0">
                <a:solidFill>
                  <a:srgbClr val="002060"/>
                </a:solidFill>
                <a:latin typeface="+mj-lt"/>
              </a:rPr>
              <a:t>а</a:t>
            </a:r>
            <a:endParaRPr lang="ru-RU" sz="7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48264" y="1700808"/>
            <a:ext cx="7521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200" b="1" dirty="0" smtClean="0">
                <a:solidFill>
                  <a:srgbClr val="002060"/>
                </a:solidFill>
                <a:latin typeface="+mj-lt"/>
              </a:rPr>
              <a:t>и</a:t>
            </a:r>
            <a:endParaRPr lang="ru-RU" sz="7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48264" y="2516703"/>
            <a:ext cx="748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200" b="1" dirty="0" smtClean="0">
                <a:solidFill>
                  <a:srgbClr val="002060"/>
                </a:solidFill>
                <a:latin typeface="+mj-lt"/>
              </a:rPr>
              <a:t>о</a:t>
            </a:r>
            <a:endParaRPr lang="ru-RU" sz="7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92280" y="3501008"/>
            <a:ext cx="341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7200" b="1" dirty="0" smtClean="0">
                <a:solidFill>
                  <a:srgbClr val="002060"/>
                </a:solidFill>
                <a:latin typeface="+mj-lt"/>
              </a:rPr>
              <a:t>і</a:t>
            </a:r>
            <a:endParaRPr lang="ru-RU" sz="7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20272" y="4365104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200" b="1" dirty="0" smtClean="0">
                <a:solidFill>
                  <a:srgbClr val="002060"/>
                </a:solidFill>
                <a:latin typeface="+mj-lt"/>
              </a:rPr>
              <a:t>е</a:t>
            </a:r>
            <a:endParaRPr lang="ru-RU" sz="72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096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6165304"/>
            <a:ext cx="3672408" cy="43088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b="1" dirty="0">
                <a:solidFill>
                  <a:schemeClr val="bg1"/>
                </a:solidFill>
                <a:latin typeface="+mj-lt"/>
              </a:rPr>
              <a:t>Прочитайте </a:t>
            </a:r>
            <a:r>
              <a:rPr lang="ru-RU" sz="2200" b="1" dirty="0" err="1">
                <a:solidFill>
                  <a:schemeClr val="bg1"/>
                </a:solidFill>
                <a:latin typeface="+mj-lt"/>
              </a:rPr>
              <a:t>чистомовки</a:t>
            </a:r>
            <a:r>
              <a:rPr lang="ru-RU" sz="22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29545"/>
            <a:ext cx="6480720" cy="5747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900"/>
              </a:lnSpc>
            </a:pPr>
            <a:r>
              <a:rPr lang="ru-RU" sz="4400" b="1" dirty="0">
                <a:solidFill>
                  <a:srgbClr val="FF0000"/>
                </a:solidFill>
                <a:latin typeface="+mj-lt"/>
              </a:rPr>
              <a:t>Пи-пи-пи</a:t>
            </a:r>
            <a:r>
              <a:rPr lang="ru-RU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—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яблука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купи.</a:t>
            </a:r>
          </a:p>
          <a:p>
            <a:pPr>
              <a:lnSpc>
                <a:spcPts val="4900"/>
              </a:lnSpc>
            </a:pPr>
            <a:r>
              <a:rPr lang="ru-RU" sz="4400" b="1" dirty="0" err="1">
                <a:solidFill>
                  <a:srgbClr val="FF0000"/>
                </a:solidFill>
                <a:latin typeface="+mj-lt"/>
              </a:rPr>
              <a:t>Пі-пі-пі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— є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смітинки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у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крупі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.</a:t>
            </a:r>
          </a:p>
          <a:p>
            <a:pPr>
              <a:lnSpc>
                <a:spcPts val="4900"/>
              </a:lnSpc>
            </a:pPr>
            <a:r>
              <a:rPr lang="ru-RU" sz="4400" b="1" dirty="0">
                <a:solidFill>
                  <a:srgbClr val="FF0000"/>
                </a:solidFill>
                <a:latin typeface="+mj-lt"/>
              </a:rPr>
              <a:t>Ли-ли-ли</a:t>
            </a:r>
            <a:r>
              <a:rPr lang="ru-RU" sz="4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— липку полили.</a:t>
            </a:r>
          </a:p>
          <a:p>
            <a:pPr>
              <a:lnSpc>
                <a:spcPts val="4900"/>
              </a:lnSpc>
            </a:pPr>
            <a:r>
              <a:rPr lang="ru-RU" sz="4400" b="1" dirty="0">
                <a:solidFill>
                  <a:srgbClr val="FF0000"/>
                </a:solidFill>
                <a:latin typeface="+mj-lt"/>
              </a:rPr>
              <a:t>Лили, лили, лили,</a:t>
            </a:r>
          </a:p>
          <a:p>
            <a:pPr>
              <a:lnSpc>
                <a:spcPts val="4900"/>
              </a:lnSpc>
            </a:pPr>
            <a:r>
              <a:rPr lang="ru-RU" sz="4400" b="1" dirty="0">
                <a:solidFill>
                  <a:srgbClr val="FF0000"/>
                </a:solidFill>
                <a:latin typeface="+mj-lt"/>
              </a:rPr>
              <a:t>Пили, пили, пили.</a:t>
            </a:r>
          </a:p>
          <a:p>
            <a:pPr>
              <a:lnSpc>
                <a:spcPts val="4900"/>
              </a:lnSpc>
            </a:pPr>
            <a:r>
              <a:rPr lang="ru-RU" sz="4400" b="1" dirty="0">
                <a:solidFill>
                  <a:srgbClr val="FF0000"/>
                </a:solidFill>
                <a:latin typeface="+mj-lt"/>
              </a:rPr>
              <a:t>Лили, лили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діти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.</a:t>
            </a:r>
          </a:p>
          <a:p>
            <a:pPr>
              <a:lnSpc>
                <a:spcPts val="4900"/>
              </a:lnSpc>
            </a:pPr>
            <a:r>
              <a:rPr lang="ru-RU" sz="4400" b="1" dirty="0">
                <a:solidFill>
                  <a:srgbClr val="FF0000"/>
                </a:solidFill>
                <a:latin typeface="+mj-lt"/>
              </a:rPr>
              <a:t>Пили, пили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квіти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.</a:t>
            </a:r>
          </a:p>
          <a:p>
            <a:pPr>
              <a:lnSpc>
                <a:spcPts val="4900"/>
              </a:lnSpc>
            </a:pPr>
            <a:r>
              <a:rPr lang="ru-RU" sz="3200" dirty="0" err="1">
                <a:solidFill>
                  <a:srgbClr val="002060"/>
                </a:solidFill>
                <a:latin typeface="+mj-lt"/>
              </a:rPr>
              <a:t>Виростали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квіти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.</a:t>
            </a:r>
          </a:p>
          <a:p>
            <a:pPr>
              <a:lnSpc>
                <a:spcPts val="4900"/>
              </a:lnSpc>
            </a:pPr>
            <a:r>
              <a:rPr lang="ru-RU" sz="3200" dirty="0" err="1">
                <a:solidFill>
                  <a:srgbClr val="002060"/>
                </a:solidFill>
                <a:latin typeface="+mj-lt"/>
              </a:rPr>
              <a:t>Виростали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 й </a:t>
            </a:r>
            <a:r>
              <a:rPr lang="ru-RU" sz="3200" dirty="0" err="1">
                <a:solidFill>
                  <a:srgbClr val="002060"/>
                </a:solidFill>
                <a:latin typeface="+mj-lt"/>
              </a:rPr>
              <a:t>діти</a:t>
            </a:r>
            <a:r>
              <a:rPr lang="ru-RU" sz="3200" dirty="0">
                <a:solidFill>
                  <a:srgbClr val="002060"/>
                </a:solidFill>
                <a:latin typeface="+mj-lt"/>
              </a:rPr>
              <a:t>.</a:t>
            </a:r>
          </a:p>
        </p:txBody>
      </p:sp>
      <p:pic>
        <p:nvPicPr>
          <p:cNvPr id="6146" name="Picture 2" descr="D:\ЯРМАК\ДНЗ\33\Untitled-1m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24" r="1250"/>
          <a:stretch/>
        </p:blipFill>
        <p:spPr bwMode="auto">
          <a:xfrm>
            <a:off x="4644008" y="3306069"/>
            <a:ext cx="4464496" cy="278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045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385004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956376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5899919"/>
            <a:ext cx="6840760" cy="76944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b="1" dirty="0">
                <a:solidFill>
                  <a:schemeClr val="bg1"/>
                </a:solidFill>
                <a:latin typeface="+mj-lt"/>
              </a:rPr>
              <a:t>Порядок  </a:t>
            </a:r>
            <a:r>
              <a:rPr lang="ru-RU" sz="2200" b="1">
                <a:solidFill>
                  <a:schemeClr val="bg1"/>
                </a:solidFill>
                <a:latin typeface="+mj-lt"/>
              </a:rPr>
              <a:t>букв </a:t>
            </a:r>
            <a:r>
              <a:rPr lang="ru-RU" sz="2200" b="1" smtClean="0">
                <a:solidFill>
                  <a:schemeClr val="bg1"/>
                </a:solidFill>
                <a:latin typeface="+mj-lt"/>
              </a:rPr>
              <a:t>у </a:t>
            </a:r>
            <a:r>
              <a:rPr lang="ru-RU" sz="2200" b="1" dirty="0">
                <a:solidFill>
                  <a:schemeClr val="bg1"/>
                </a:solidFill>
                <a:latin typeface="+mj-lt"/>
              </a:rPr>
              <a:t>словах </a:t>
            </a:r>
            <a:r>
              <a:rPr lang="ru-RU" sz="2200" b="1" dirty="0" err="1">
                <a:solidFill>
                  <a:schemeClr val="bg1"/>
                </a:solidFill>
                <a:latin typeface="+mj-lt"/>
              </a:rPr>
              <a:t>позначено</a:t>
            </a:r>
            <a:r>
              <a:rPr lang="ru-RU" sz="2200" b="1" dirty="0">
                <a:solidFill>
                  <a:schemeClr val="bg1"/>
                </a:solidFill>
                <a:latin typeface="+mj-lt"/>
              </a:rPr>
              <a:t>  цифрами.  </a:t>
            </a:r>
            <a:r>
              <a:rPr lang="ru-RU" sz="2200" b="1" dirty="0" err="1">
                <a:solidFill>
                  <a:schemeClr val="bg1"/>
                </a:solidFill>
                <a:latin typeface="+mj-lt"/>
              </a:rPr>
              <a:t>Орієнтуючись</a:t>
            </a:r>
            <a:r>
              <a:rPr lang="ru-RU" sz="2200" b="1" dirty="0">
                <a:solidFill>
                  <a:schemeClr val="bg1"/>
                </a:solidFill>
                <a:latin typeface="+mj-lt"/>
              </a:rPr>
              <a:t>  на </a:t>
            </a:r>
            <a:r>
              <a:rPr lang="ru-RU" sz="2200" b="1" dirty="0" err="1">
                <a:solidFill>
                  <a:schemeClr val="bg1"/>
                </a:solidFill>
                <a:latin typeface="+mj-lt"/>
              </a:rPr>
              <a:t>цифри</a:t>
            </a:r>
            <a:r>
              <a:rPr lang="ru-RU" sz="2200" b="1" dirty="0">
                <a:solidFill>
                  <a:schemeClr val="bg1"/>
                </a:solidFill>
                <a:latin typeface="+mj-lt"/>
              </a:rPr>
              <a:t>, прочитайте слова.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697920"/>
            <a:ext cx="2808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</a:t>
            </a:r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2  </a:t>
            </a:r>
            <a:r>
              <a:rPr lang="en-US" sz="3200" b="1" dirty="0" smtClean="0">
                <a:solidFill>
                  <a:srgbClr val="002060"/>
                </a:solidFill>
                <a:latin typeface="+mj-lt"/>
              </a:rPr>
              <a:t>    </a:t>
            </a:r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3  </a:t>
            </a:r>
            <a:r>
              <a:rPr lang="en-US" sz="3200" b="1" dirty="0" smtClean="0">
                <a:solidFill>
                  <a:srgbClr val="002060"/>
                </a:solidFill>
                <a:latin typeface="+mj-lt"/>
              </a:rPr>
              <a:t>    </a:t>
            </a:r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1</a:t>
            </a:r>
          </a:p>
          <a:p>
            <a:r>
              <a:rPr lang="ru-RU" sz="8800" b="1" dirty="0" smtClean="0">
                <a:solidFill>
                  <a:srgbClr val="0000FF"/>
                </a:solidFill>
                <a:latin typeface="+mj-lt"/>
              </a:rPr>
              <a:t>у </a:t>
            </a:r>
            <a:r>
              <a:rPr lang="ru-RU" sz="8800" b="1" dirty="0" smtClean="0">
                <a:solidFill>
                  <a:srgbClr val="990099"/>
                </a:solidFill>
                <a:latin typeface="+mj-lt"/>
              </a:rPr>
              <a:t>п</a:t>
            </a:r>
            <a:r>
              <a:rPr lang="ru-RU" sz="8800" b="1" dirty="0" smtClean="0">
                <a:latin typeface="+mj-lt"/>
              </a:rPr>
              <a:t> </a:t>
            </a:r>
            <a:r>
              <a:rPr lang="ru-RU" sz="8800" b="1" dirty="0" smtClean="0">
                <a:solidFill>
                  <a:srgbClr val="00B050"/>
                </a:solidFill>
                <a:latin typeface="+mj-lt"/>
              </a:rPr>
              <a:t>с</a:t>
            </a:r>
            <a:endParaRPr lang="ru-RU" sz="88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359365"/>
            <a:ext cx="316835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5400" b="1" dirty="0" smtClean="0">
                <a:solidFill>
                  <a:srgbClr val="002060"/>
                </a:solidFill>
                <a:latin typeface="+mj-lt"/>
              </a:rPr>
              <a:t>  </a:t>
            </a:r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2   </a:t>
            </a:r>
            <a:r>
              <a:rPr lang="en-US" sz="3200" b="1" dirty="0" smtClean="0">
                <a:solidFill>
                  <a:srgbClr val="002060"/>
                </a:solidFill>
                <a:latin typeface="+mj-lt"/>
              </a:rPr>
              <a:t>    </a:t>
            </a:r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3 </a:t>
            </a:r>
            <a:r>
              <a:rPr lang="en-US" sz="3200" b="1" dirty="0" smtClean="0">
                <a:solidFill>
                  <a:srgbClr val="002060"/>
                </a:solidFill>
                <a:latin typeface="+mj-lt"/>
              </a:rPr>
              <a:t>    </a:t>
            </a:r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1</a:t>
            </a:r>
          </a:p>
          <a:p>
            <a:r>
              <a:rPr lang="en-US" sz="6600" b="1" dirty="0" smtClean="0">
                <a:solidFill>
                  <a:srgbClr val="00FF99"/>
                </a:solidFill>
                <a:latin typeface="+mj-lt"/>
              </a:rPr>
              <a:t> </a:t>
            </a:r>
            <a:r>
              <a:rPr lang="ru-RU" sz="8800" b="1" dirty="0" smtClean="0">
                <a:solidFill>
                  <a:srgbClr val="00FF99"/>
                </a:solidFill>
                <a:latin typeface="+mj-lt"/>
              </a:rPr>
              <a:t>и</a:t>
            </a:r>
            <a:r>
              <a:rPr lang="ru-RU" sz="8800" b="1" dirty="0" smtClean="0">
                <a:latin typeface="+mj-lt"/>
              </a:rPr>
              <a:t> </a:t>
            </a:r>
            <a:r>
              <a:rPr lang="ru-RU" sz="8800" b="1" dirty="0" smtClean="0">
                <a:solidFill>
                  <a:srgbClr val="FF3399"/>
                </a:solidFill>
                <a:latin typeface="+mj-lt"/>
              </a:rPr>
              <a:t>л</a:t>
            </a:r>
            <a:r>
              <a:rPr lang="ru-RU" sz="8800" b="1" dirty="0" smtClean="0">
                <a:latin typeface="+mj-lt"/>
              </a:rPr>
              <a:t> </a:t>
            </a:r>
            <a:r>
              <a:rPr lang="ru-RU" sz="8800" b="1" dirty="0" smtClean="0">
                <a:solidFill>
                  <a:srgbClr val="006600"/>
                </a:solidFill>
                <a:latin typeface="+mj-lt"/>
              </a:rPr>
              <a:t>п</a:t>
            </a:r>
            <a:endParaRPr lang="ru-RU" sz="88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60924" y="692696"/>
            <a:ext cx="28915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3  </a:t>
            </a:r>
            <a:r>
              <a:rPr lang="en-US" sz="3200" b="1" dirty="0" smtClean="0">
                <a:solidFill>
                  <a:srgbClr val="002060"/>
                </a:solidFill>
                <a:latin typeface="+mj-lt"/>
              </a:rPr>
              <a:t>     </a:t>
            </a:r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1  </a:t>
            </a:r>
            <a:r>
              <a:rPr lang="en-US" sz="3200" b="1" dirty="0" smtClean="0">
                <a:solidFill>
                  <a:srgbClr val="002060"/>
                </a:solidFill>
                <a:latin typeface="+mj-lt"/>
              </a:rPr>
              <a:t>     </a:t>
            </a:r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2</a:t>
            </a:r>
          </a:p>
          <a:p>
            <a:r>
              <a:rPr lang="ru-RU" sz="8800" b="1" dirty="0" smtClean="0">
                <a:solidFill>
                  <a:srgbClr val="33CCFF"/>
                </a:solidFill>
                <a:latin typeface="+mj-lt"/>
              </a:rPr>
              <a:t>н </a:t>
            </a:r>
            <a:r>
              <a:rPr lang="ru-RU" sz="8800" b="1" dirty="0" smtClean="0">
                <a:solidFill>
                  <a:srgbClr val="C00000"/>
                </a:solidFill>
                <a:latin typeface="+mj-lt"/>
              </a:rPr>
              <a:t>п</a:t>
            </a:r>
            <a:r>
              <a:rPr lang="ru-RU" sz="8800" b="1" dirty="0" smtClean="0">
                <a:latin typeface="+mj-lt"/>
              </a:rPr>
              <a:t> </a:t>
            </a:r>
            <a:r>
              <a:rPr lang="ru-RU" sz="8800" b="1" dirty="0" smtClean="0">
                <a:solidFill>
                  <a:srgbClr val="7030A0"/>
                </a:solidFill>
                <a:latin typeface="+mj-lt"/>
              </a:rPr>
              <a:t>а</a:t>
            </a:r>
            <a:endParaRPr lang="ru-RU" sz="88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7170" name="Picture 2" descr="D:\ЯРМАК\ДНЗ\33\075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362" y="3234890"/>
            <a:ext cx="2625446" cy="177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ЯРМАК\ДНЗ\33\девочка убирает комод 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67384"/>
            <a:ext cx="2130707" cy="238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ЯРМАК\ДНЗ\33\varenyky_pryslivja_ta_prykazk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412" y="3001137"/>
            <a:ext cx="2424052" cy="194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759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6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Я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Тема64</Template>
  <TotalTime>97</TotalTime>
  <Words>231</Words>
  <Application>Microsoft Office PowerPoint</Application>
  <PresentationFormat>Экран (4:3)</PresentationFormat>
  <Paragraphs>70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Тема64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Home</cp:lastModifiedBy>
  <cp:revision>16</cp:revision>
  <dcterms:modified xsi:type="dcterms:W3CDTF">2015-07-12T13:10:24Z</dcterms:modified>
</cp:coreProperties>
</file>