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0066"/>
    <a:srgbClr val="99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6135687"/>
            <a:ext cx="532859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речення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малюнками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1196752"/>
            <a:ext cx="3816424" cy="3672408"/>
            <a:chOff x="251520" y="1015170"/>
            <a:chExt cx="4032448" cy="385399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1520" y="1015170"/>
              <a:ext cx="4032448" cy="3853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D:\ЯРМАК\ДНЗ\31\Дочки-матери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47218"/>
              <a:ext cx="3105472" cy="3133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860032" y="1196752"/>
            <a:ext cx="3816424" cy="3672408"/>
            <a:chOff x="4644008" y="1015170"/>
            <a:chExt cx="4032448" cy="385399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644008" y="1015170"/>
              <a:ext cx="4032448" cy="3853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D:\ЯРМАК\ДНЗ\31\2857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6102"/>
            <a:stretch/>
          </p:blipFill>
          <p:spPr bwMode="auto">
            <a:xfrm>
              <a:off x="4802839" y="1934053"/>
              <a:ext cx="2073417" cy="228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ЯРМАК\ДНЗ\31\302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665" t="4251" r="13845" b="19559"/>
            <a:stretch/>
          </p:blipFill>
          <p:spPr bwMode="auto">
            <a:xfrm>
              <a:off x="6228184" y="1772816"/>
              <a:ext cx="2428629" cy="201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00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165304"/>
            <a:ext cx="61206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квіти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в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є звук [к].</a:t>
            </a:r>
          </a:p>
        </p:txBody>
      </p:sp>
      <p:pic>
        <p:nvPicPr>
          <p:cNvPr id="1026" name="Picture 2" descr="D:\ЯРМАК\ДНЗ\32\Untitled-1hj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72" r="39600"/>
          <a:stretch/>
        </p:blipFill>
        <p:spPr bwMode="auto">
          <a:xfrm>
            <a:off x="278434" y="406411"/>
            <a:ext cx="1328621" cy="22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конвалии" descr="D:\ЯРМАК\ДНЗ\32\Untitled-1j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857" r="39200"/>
          <a:stretch/>
        </p:blipFill>
        <p:spPr bwMode="auto">
          <a:xfrm>
            <a:off x="2267744" y="493942"/>
            <a:ext cx="1332636" cy="19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фиалка" descr="D:\ЯРМАК\ДНЗ\32\Untiltled-1jk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06" r="10609"/>
          <a:stretch/>
        </p:blipFill>
        <p:spPr bwMode="auto">
          <a:xfrm>
            <a:off x="4139952" y="821926"/>
            <a:ext cx="2664296" cy="16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ЯРМАК\ДНЗ\32\Untitled-1m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00" r="52000"/>
          <a:stretch/>
        </p:blipFill>
        <p:spPr bwMode="auto">
          <a:xfrm>
            <a:off x="4254451" y="3441180"/>
            <a:ext cx="893613" cy="22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тюльпан" descr="D:\ЯРМАК\ДНЗ\34\Untitjled-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88" r="50000"/>
          <a:stretch/>
        </p:blipFill>
        <p:spPr bwMode="auto">
          <a:xfrm>
            <a:off x="331713" y="3356992"/>
            <a:ext cx="9279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ЯРМАК\ДНЗ\34\Unkltitled-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3" r="13470"/>
          <a:stretch/>
        </p:blipFill>
        <p:spPr bwMode="auto">
          <a:xfrm>
            <a:off x="1607055" y="3739293"/>
            <a:ext cx="2138978" cy="18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ЯРМАК\ДНЗ\34\Unhjtitled-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27"/>
          <a:stretch/>
        </p:blipFill>
        <p:spPr bwMode="auto">
          <a:xfrm>
            <a:off x="7276224" y="548680"/>
            <a:ext cx="1616256" cy="1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ЯРМАК\ДНЗ\32\Untitled-1kl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798" y="3451261"/>
            <a:ext cx="1657490" cy="22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ЯРМАК\ДНЗ\32\Untitled-1nm,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43" t="13270"/>
          <a:stretch/>
        </p:blipFill>
        <p:spPr bwMode="auto">
          <a:xfrm>
            <a:off x="7323606" y="3000165"/>
            <a:ext cx="1551571" cy="28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2" y="260648"/>
            <a:ext cx="1584176" cy="24911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3728" y="247837"/>
            <a:ext cx="1584176" cy="24911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11959" y="548680"/>
            <a:ext cx="2865603" cy="20386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01778" y="404664"/>
            <a:ext cx="1934717" cy="21553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75655" y="3501008"/>
            <a:ext cx="2270377" cy="229271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98684" y="3297869"/>
            <a:ext cx="1193396" cy="24911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2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165304"/>
            <a:ext cx="532859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prstClr val="white"/>
                </a:solidFill>
                <a:latin typeface="Arial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2050" name="Picture 2" descr="D:\ЯРМАК\ДНЗ\32\6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38" b="21337"/>
          <a:stretch/>
        </p:blipFill>
        <p:spPr bwMode="auto">
          <a:xfrm>
            <a:off x="611560" y="409324"/>
            <a:ext cx="7779523" cy="33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/>
          <p:cNvGrpSpPr/>
          <p:nvPr/>
        </p:nvGrpSpPr>
        <p:grpSpPr>
          <a:xfrm>
            <a:off x="4427984" y="5090495"/>
            <a:ext cx="468000" cy="468000"/>
            <a:chOff x="720711" y="3321036"/>
            <a:chExt cx="432000" cy="43200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220032" y="5085224"/>
            <a:ext cx="468000" cy="468000"/>
            <a:chOff x="683568" y="1504069"/>
            <a:chExt cx="432000" cy="4320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Группа 98"/>
          <p:cNvGrpSpPr/>
          <p:nvPr/>
        </p:nvGrpSpPr>
        <p:grpSpPr>
          <a:xfrm>
            <a:off x="3599944" y="5090467"/>
            <a:ext cx="468000" cy="468000"/>
            <a:chOff x="683568" y="1504069"/>
            <a:chExt cx="432000" cy="4320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4427984" y="5085184"/>
            <a:ext cx="468000" cy="468000"/>
            <a:chOff x="720711" y="3321036"/>
            <a:chExt cx="432000" cy="43200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599944" y="5085184"/>
            <a:ext cx="468000" cy="468000"/>
            <a:chOff x="683568" y="1504069"/>
            <a:chExt cx="432000" cy="43200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4427984" y="5090467"/>
            <a:ext cx="468000" cy="468000"/>
            <a:chOff x="720711" y="3321036"/>
            <a:chExt cx="432000" cy="43200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635896" y="5090439"/>
            <a:ext cx="468000" cy="468000"/>
            <a:chOff x="683568" y="1504069"/>
            <a:chExt cx="432000" cy="43200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3599944" y="5085184"/>
            <a:ext cx="468000" cy="468000"/>
            <a:chOff x="683568" y="1504069"/>
            <a:chExt cx="432000" cy="43200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3596896" y="5085184"/>
            <a:ext cx="468000" cy="468000"/>
            <a:chOff x="683568" y="1504069"/>
            <a:chExt cx="432000" cy="43200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4464040" y="5085255"/>
            <a:ext cx="468000" cy="468000"/>
            <a:chOff x="720711" y="3321036"/>
            <a:chExt cx="432000" cy="43200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447860" y="5085184"/>
            <a:ext cx="468000" cy="468000"/>
            <a:chOff x="720711" y="3321036"/>
            <a:chExt cx="432000" cy="43200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220032" y="5085184"/>
            <a:ext cx="468000" cy="468000"/>
            <a:chOff x="683568" y="1504069"/>
            <a:chExt cx="432000" cy="4320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Группа 66"/>
          <p:cNvGrpSpPr/>
          <p:nvPr/>
        </p:nvGrpSpPr>
        <p:grpSpPr>
          <a:xfrm>
            <a:off x="3635896" y="5085227"/>
            <a:ext cx="468000" cy="468000"/>
            <a:chOff x="683568" y="1504069"/>
            <a:chExt cx="432000" cy="432000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527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2601E-6 L -0.28767 -0.338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2601E-6 L -0.45069 -0.338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52601E-6 L -0.12778 -0.338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2601E-6 L -0.13976 -0.338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52601E-6 L 0.02587 -0.338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52601E-6 L 0.15955 -0.338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2948E-6 L 0.22656 -0.338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169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2948E-6 L 0.21858 -0.338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169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52601E-6 L 0.38785 -0.338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2601E-6 L 0.36823 -0.338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-169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165304"/>
            <a:ext cx="626469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К.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0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+mj-lt"/>
              </a:rPr>
              <a:t>К </a:t>
            </a:r>
            <a:r>
              <a:rPr lang="ru-RU" sz="8000" b="1" dirty="0" err="1">
                <a:latin typeface="+mj-lt"/>
              </a:rPr>
              <a:t>к</a:t>
            </a:r>
            <a:endParaRPr lang="ru-RU" sz="8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104" y="908720"/>
            <a:ext cx="4572000" cy="33564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Буква Ка,</a:t>
            </a:r>
          </a:p>
          <a:p>
            <a:pPr>
              <a:lnSpc>
                <a:spcPts val="43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Буква Ка,</a:t>
            </a:r>
          </a:p>
          <a:p>
            <a:pPr>
              <a:lnSpc>
                <a:spcPts val="43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Ой, яка вона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швидка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!</a:t>
            </a:r>
          </a:p>
          <a:p>
            <a:pPr>
              <a:lnSpc>
                <a:spcPts val="43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Наче хлопчик,</a:t>
            </a:r>
          </a:p>
          <a:p>
            <a:pPr>
              <a:lnSpc>
                <a:spcPts val="43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Знявши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руку,</a:t>
            </a:r>
          </a:p>
          <a:p>
            <a:pPr>
              <a:lnSpc>
                <a:spcPts val="43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Витинає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гопака.</a:t>
            </a:r>
          </a:p>
        </p:txBody>
      </p:sp>
      <p:pic>
        <p:nvPicPr>
          <p:cNvPr id="3074" name="Picture 2" descr="D:\ЯРМАК\ДНЗ\32\хлопчик 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494" r="50000"/>
          <a:stretch/>
        </p:blipFill>
        <p:spPr bwMode="auto">
          <a:xfrm>
            <a:off x="5479657" y="361993"/>
            <a:ext cx="3271465" cy="40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ЯРМАК\ДНЗ\32\Untitled-1n,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1" t="14728" r="2372" b="5801"/>
          <a:stretch/>
        </p:blipFill>
        <p:spPr bwMode="auto">
          <a:xfrm>
            <a:off x="1150358" y="4452726"/>
            <a:ext cx="6743509" cy="16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68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07695"/>
            <a:ext cx="741682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К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паличок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4098" name="Picture 2" descr="D:\ЯРМАК\ДНЗ\32\руки 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12" r="33376"/>
          <a:stretch/>
        </p:blipFill>
        <p:spPr bwMode="auto">
          <a:xfrm>
            <a:off x="3491880" y="784614"/>
            <a:ext cx="5303774" cy="48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ЯРМАК\ДНЗ\32\палочки 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1"/>
            <a:ext cx="2493963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5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877272"/>
            <a:ext cx="688996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складах звук [к] 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вимовляється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м’яко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а в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—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твердо?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4794" y="592227"/>
            <a:ext cx="253947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78297" y="404664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78297" y="1268760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98289" y="2132856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30313" y="2996952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30313" y="3861048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50305" y="4725144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754693" y="-2738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cap="small" dirty="0" smtClean="0">
                <a:solidFill>
                  <a:srgbClr val="002060"/>
                </a:solidFill>
                <a:latin typeface="+mj-lt"/>
              </a:rPr>
              <a:t>у</a:t>
            </a:r>
            <a:endParaRPr lang="ru-RU" sz="72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4693" y="76470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а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693" y="1700808"/>
            <a:ext cx="752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и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4693" y="2516703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о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8709" y="3501008"/>
            <a:ext cx="34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 smtClean="0">
                <a:solidFill>
                  <a:srgbClr val="002060"/>
                </a:solidFill>
                <a:latin typeface="+mj-lt"/>
              </a:rPr>
              <a:t>і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6701" y="436510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е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0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949280"/>
            <a:ext cx="741682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останній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склад.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Він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всіх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єдиний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Прочитайте слова,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утворилися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16632"/>
            <a:ext cx="166584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cap="none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r>
              <a:rPr lang="uk-UA" sz="6000" cap="none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ru-RU" sz="6000" cap="none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</a:p>
          <a:p>
            <a:r>
              <a:rPr lang="ru-RU" sz="6000" cap="none" spc="50" dirty="0" err="1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ді</a:t>
            </a:r>
            <a:r>
              <a:rPr lang="ru-RU" sz="6000" cap="none" spc="50" dirty="0" err="1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6000" cap="none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uk-UA" sz="6000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</a:t>
            </a:r>
            <a:endParaRPr lang="ru-RU" sz="6000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uk-UA" sz="6000" cap="none" spc="50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лап</a:t>
            </a:r>
            <a:endParaRPr lang="ru-RU" sz="6000" cap="none" spc="5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6000" cap="none" spc="50" dirty="0" err="1" smtClean="0">
                <a:ln w="11430"/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шап</a:t>
            </a:r>
            <a:endParaRPr lang="ru-RU" sz="6000" cap="none" spc="50" dirty="0">
              <a:ln w="11430"/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uk-UA" sz="6000" cap="none" spc="50" dirty="0" smtClean="0">
                <a:ln w="1143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нір</a:t>
            </a:r>
            <a:endParaRPr lang="ru-RU" sz="6000" cap="none" spc="50" dirty="0">
              <a:ln w="1143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1051" y="2344643"/>
            <a:ext cx="1176288" cy="11762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0166" y="2344643"/>
            <a:ext cx="979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ка</a:t>
            </a:r>
            <a:endParaRPr lang="ru-RU" sz="6000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75856" y="692696"/>
            <a:ext cx="2016224" cy="15121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47864" y="1628800"/>
            <a:ext cx="1944216" cy="90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07904" y="2564904"/>
            <a:ext cx="1584176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573942" y="2932787"/>
            <a:ext cx="1718138" cy="4962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79912" y="3284984"/>
            <a:ext cx="1512168" cy="101345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275856" y="3520931"/>
            <a:ext cx="2016224" cy="180219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73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207695"/>
            <a:ext cx="626469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За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кожним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малюнком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речення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0" name="Picture 2" descr="D:\ДНЗ\17\5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5592"/>
            <a:ext cx="3450466" cy="29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ДНЗ\17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3450466" cy="29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ДНЗ\17\Без имени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5272"/>
            <a:ext cx="3450466" cy="29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ДНЗ\17\ен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85592"/>
            <a:ext cx="3450466" cy="29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6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457012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028384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165304"/>
            <a:ext cx="316835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слова.</a:t>
            </a:r>
          </a:p>
        </p:txBody>
      </p:sp>
      <p:sp>
        <p:nvSpPr>
          <p:cNvPr id="7" name="Лента лицом вниз 6"/>
          <p:cNvSpPr/>
          <p:nvPr/>
        </p:nvSpPr>
        <p:spPr>
          <a:xfrm>
            <a:off x="5254651" y="3323972"/>
            <a:ext cx="3103536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FF"/>
                </a:solidFill>
                <a:latin typeface="Arial"/>
              </a:rPr>
              <a:t>котик</a:t>
            </a:r>
            <a:endParaRPr lang="ru-RU" sz="4800" b="1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FF"/>
              </a:solidFill>
              <a:latin typeface="Arial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2734371" y="4908148"/>
            <a:ext cx="3744416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9000" cmpd="sng">
                  <a:solidFill>
                    <a:srgbClr val="CC0066"/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Клава</a:t>
            </a:r>
            <a:endParaRPr lang="ru-RU" sz="3600" b="1" cap="all" dirty="0">
              <a:ln w="9000" cmpd="sng">
                <a:solidFill>
                  <a:srgbClr val="CC0066"/>
                </a:solidFill>
                <a:prstDash val="solid"/>
              </a:ln>
              <a:solidFill>
                <a:srgbClr val="CC0099"/>
              </a:solidFill>
              <a:latin typeface="Arial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254651" y="1772816"/>
            <a:ext cx="3133773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CC00CC"/>
                </a:solidFill>
                <a:latin typeface="Arial"/>
              </a:rPr>
              <a:t>пісок</a:t>
            </a:r>
            <a:endParaRPr lang="ru-RU" sz="4800" b="1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CC00CC"/>
              </a:solidFill>
              <a:latin typeface="Arial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646140" y="3323972"/>
            <a:ext cx="3672407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latin typeface="Arial"/>
              </a:rPr>
              <a:t>колесо</a:t>
            </a:r>
            <a:endParaRPr lang="ru-RU" sz="36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B050"/>
              </a:solidFill>
              <a:latin typeface="Arial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3238428" y="515660"/>
            <a:ext cx="2448272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кіт</a:t>
            </a:r>
            <a:endParaRPr lang="ru-RU" sz="48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942002" y="1739796"/>
            <a:ext cx="2944497" cy="825108"/>
          </a:xfrm>
          <a:prstGeom prst="ribbon">
            <a:avLst>
              <a:gd name="adj1" fmla="val 16667"/>
              <a:gd name="adj2" fmla="val 62345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ln w="9000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кіно</a:t>
            </a:r>
            <a:endParaRPr lang="ru-RU" sz="3600" b="1" cap="all" dirty="0">
              <a:ln w="9000" cmpd="sng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61</TotalTime>
  <Words>130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10</cp:revision>
  <dcterms:modified xsi:type="dcterms:W3CDTF">2015-07-12T13:11:15Z</dcterms:modified>
</cp:coreProperties>
</file>