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39" autoAdjust="0"/>
  </p:normalViewPr>
  <p:slideViewPr>
    <p:cSldViewPr>
      <p:cViewPr varScale="1">
        <p:scale>
          <a:sx n="71" d="100"/>
          <a:sy n="71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877272"/>
            <a:ext cx="655272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prstClr val="white"/>
                </a:solidFill>
                <a:latin typeface="Arial"/>
              </a:rPr>
              <a:t>Зробіть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місце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звука [в] у кожному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слові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026" name="Picture 2" descr="D:\ЯРМАК\ДНЗ\31\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023"/>
            <a:ext cx="8422086" cy="35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4428024" y="5085224"/>
            <a:ext cx="360000" cy="360000"/>
            <a:chOff x="720711" y="3321036"/>
            <a:chExt cx="432000" cy="43200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20112" y="5085224"/>
            <a:ext cx="360000" cy="360000"/>
            <a:chOff x="683568" y="1504069"/>
            <a:chExt cx="432000" cy="43200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Группа 53"/>
          <p:cNvGrpSpPr/>
          <p:nvPr/>
        </p:nvGrpSpPr>
        <p:grpSpPr>
          <a:xfrm>
            <a:off x="3635896" y="5085184"/>
            <a:ext cx="360000" cy="360000"/>
            <a:chOff x="683568" y="1504069"/>
            <a:chExt cx="432000" cy="432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4428024" y="5085184"/>
            <a:ext cx="360000" cy="360000"/>
            <a:chOff x="720711" y="3321036"/>
            <a:chExt cx="432000" cy="43200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635936" y="5085184"/>
            <a:ext cx="360000" cy="360000"/>
            <a:chOff x="683568" y="1504069"/>
            <a:chExt cx="432000" cy="43200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3635896" y="5085184"/>
            <a:ext cx="360000" cy="360000"/>
            <a:chOff x="683568" y="1504069"/>
            <a:chExt cx="432000" cy="4320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4428024" y="5085184"/>
            <a:ext cx="360000" cy="360000"/>
            <a:chOff x="720711" y="3321036"/>
            <a:chExt cx="432000" cy="432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635936" y="5085184"/>
            <a:ext cx="360000" cy="360000"/>
            <a:chOff x="683568" y="1504069"/>
            <a:chExt cx="432000" cy="432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428024" y="5085249"/>
            <a:ext cx="360000" cy="360000"/>
            <a:chOff x="720711" y="3321036"/>
            <a:chExt cx="43200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635896" y="5085184"/>
            <a:ext cx="360000" cy="360000"/>
            <a:chOff x="683568" y="1504069"/>
            <a:chExt cx="432000" cy="432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3635896" y="5085184"/>
            <a:ext cx="360000" cy="360000"/>
            <a:chOff x="683568" y="1504069"/>
            <a:chExt cx="43200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4427984" y="5085184"/>
            <a:ext cx="360000" cy="360000"/>
            <a:chOff x="720711" y="3321036"/>
            <a:chExt cx="432000" cy="432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35896" y="5085184"/>
            <a:ext cx="360000" cy="360000"/>
            <a:chOff x="683568" y="1504069"/>
            <a:chExt cx="432000" cy="432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4447860" y="5085184"/>
            <a:ext cx="360000" cy="360000"/>
            <a:chOff x="720711" y="3321036"/>
            <a:chExt cx="432000" cy="432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20032" y="5085184"/>
            <a:ext cx="360000" cy="360000"/>
            <a:chOff x="683568" y="1504069"/>
            <a:chExt cx="432000" cy="432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3635896" y="5085227"/>
            <a:ext cx="360000" cy="360000"/>
            <a:chOff x="683568" y="1504069"/>
            <a:chExt cx="432000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587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9769E-6 L -0.37622 -0.26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79769E-6 L -0.34236 -0.267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769E-6 L -0.35035 -0.267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769E-6 L -0.23212 -0.267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9769E-6 L -0.19288 -0.267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769E-6 L -0.04323 -0.267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769E-6 L 0.01198 -0.267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9769E-6 L -0.01163 -0.267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769E-6 L 0.27187 -0.267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9769E-6 L 0.24028 -0.267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769E-6 L 0.38993 -0.267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769E-6 L 0.44514 -0.267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9769E-6 L 0.42135 -0.267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-13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37312"/>
            <a:ext cx="7344816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починаються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м’який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звук [в’].</a:t>
            </a:r>
          </a:p>
        </p:txBody>
      </p:sp>
      <p:pic>
        <p:nvPicPr>
          <p:cNvPr id="2050" name="Picture 2" descr="D:\ЯРМАК\ДНЗ\31\g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58" r="16476"/>
          <a:stretch/>
        </p:blipFill>
        <p:spPr bwMode="auto">
          <a:xfrm>
            <a:off x="251520" y="127039"/>
            <a:ext cx="2664296" cy="20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РМАК\ДНЗ\31\Untitled-1;l;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" t="22517"/>
          <a:stretch/>
        </p:blipFill>
        <p:spPr bwMode="auto">
          <a:xfrm>
            <a:off x="4800668" y="4653136"/>
            <a:ext cx="1316432" cy="14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ЯРМАК\ДНЗ\31\Untitled-1f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21" r="26937"/>
          <a:stretch/>
        </p:blipFill>
        <p:spPr bwMode="auto">
          <a:xfrm>
            <a:off x="258980" y="2492897"/>
            <a:ext cx="165052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ЯРМАК\ДНЗ\31\Untitled-1gh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96" r="18152"/>
          <a:stretch/>
        </p:blipFill>
        <p:spPr bwMode="auto">
          <a:xfrm>
            <a:off x="3563888" y="141225"/>
            <a:ext cx="2553211" cy="20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ЯРМАК\ДНЗ\31\Untitled-1jkl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65" r="29886"/>
          <a:stretch/>
        </p:blipFill>
        <p:spPr bwMode="auto">
          <a:xfrm>
            <a:off x="899592" y="4204035"/>
            <a:ext cx="1238735" cy="17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ЯРМАК\ДНЗ\31\Untitled-1jl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16" r="32635"/>
          <a:stretch/>
        </p:blipFill>
        <p:spPr bwMode="auto">
          <a:xfrm>
            <a:off x="7273776" y="3501008"/>
            <a:ext cx="1298752" cy="21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ЯРМАК\ДНЗ\31\Untitled-1kll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91"/>
          <a:stretch/>
        </p:blipFill>
        <p:spPr bwMode="auto">
          <a:xfrm>
            <a:off x="6849047" y="188640"/>
            <a:ext cx="1971425" cy="24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ЯРМАК\ДНЗ\31\Untitled-1v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04" y="2611933"/>
            <a:ext cx="3506341" cy="17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491880" y="99579"/>
            <a:ext cx="2880320" cy="217729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116632"/>
            <a:ext cx="2376264" cy="262459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70375" y="2420888"/>
            <a:ext cx="3873833" cy="196126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4060019"/>
            <a:ext cx="1584176" cy="196126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2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7695"/>
            <a:ext cx="655272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В.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вона схожа?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89337"/>
            <a:ext cx="18405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+mj-lt"/>
              </a:rPr>
              <a:t>В </a:t>
            </a:r>
            <a:r>
              <a:rPr lang="ru-RU" sz="8000" b="1" dirty="0" err="1">
                <a:latin typeface="+mj-lt"/>
              </a:rPr>
              <a:t>в</a:t>
            </a:r>
            <a:endParaRPr lang="ru-RU" sz="8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04" y="1559328"/>
            <a:ext cx="6036496" cy="230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Погляньте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: диво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дивовижне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таке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ж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цікаве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бо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живе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,—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Зрослись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гілочці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дві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вишні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Висять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собі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 як буква </a:t>
            </a:r>
            <a:r>
              <a:rPr lang="ru-RU" sz="3200" b="1" dirty="0" err="1">
                <a:solidFill>
                  <a:srgbClr val="002060"/>
                </a:solidFill>
                <a:latin typeface="+mj-lt"/>
              </a:rPr>
              <a:t>В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3074" name="Picture 2" descr="D:\ЯРМАК\ДНЗ\31\вишн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30" r="21076"/>
          <a:stretch/>
        </p:blipFill>
        <p:spPr bwMode="auto">
          <a:xfrm>
            <a:off x="6171141" y="692696"/>
            <a:ext cx="2505315" cy="332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ЯРМАК\ДНЗ\31\Untitled-1uj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4" t="24903" r="1440"/>
          <a:stretch/>
        </p:blipFill>
        <p:spPr bwMode="auto">
          <a:xfrm>
            <a:off x="899592" y="4034681"/>
            <a:ext cx="7287934" cy="19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7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6165304"/>
            <a:ext cx="752432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Виліпіть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В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пластиліну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руками.</a:t>
            </a:r>
          </a:p>
        </p:txBody>
      </p:sp>
      <p:pic>
        <p:nvPicPr>
          <p:cNvPr id="4098" name="Picture 2" descr="D:\ЯРМАК\ДНЗ\31\руки 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6809"/>
            <a:ext cx="2961827" cy="56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ЯРМАК\ДНЗ\31\пластилин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31" r="35355"/>
          <a:stretch/>
        </p:blipFill>
        <p:spPr bwMode="auto">
          <a:xfrm>
            <a:off x="1331640" y="980728"/>
            <a:ext cx="2952328" cy="46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1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877272"/>
            <a:ext cx="691276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складах звук [в] 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вимовляється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м’яко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а в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—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твердо?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9991" y="592227"/>
            <a:ext cx="296908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78297" y="404664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78297" y="1268760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98289" y="2132856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30313" y="2996952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30313" y="3861048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50305" y="4725144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754693" y="-9939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cap="small" dirty="0" smtClean="0">
                <a:solidFill>
                  <a:srgbClr val="002060"/>
                </a:solidFill>
                <a:latin typeface="+mj-lt"/>
              </a:rPr>
              <a:t>у</a:t>
            </a:r>
            <a:endParaRPr lang="ru-RU" sz="7200" b="1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4693" y="69269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а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693" y="1628800"/>
            <a:ext cx="752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и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4693" y="2444695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о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8709" y="3429000"/>
            <a:ext cx="34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 smtClean="0">
                <a:solidFill>
                  <a:srgbClr val="002060"/>
                </a:solidFill>
                <a:latin typeface="+mj-lt"/>
              </a:rPr>
              <a:t>і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6701" y="429309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е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3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6207695"/>
            <a:ext cx="352839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16968"/>
            <a:ext cx="3043910" cy="563231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ав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6000" b="1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во</a:t>
            </a:r>
            <a:r>
              <a:rPr lang="ru-RU" sz="60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dirty="0" err="1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ов</a:t>
            </a:r>
            <a:endParaRPr lang="ru-RU" sz="6000" b="1" cap="none" spc="0" dirty="0">
              <a:ln w="11430"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6000" b="1" dirty="0" err="1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</a:t>
            </a:r>
            <a:r>
              <a:rPr lang="ru-RU" sz="60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</a:t>
            </a:r>
            <a:r>
              <a:rPr lang="ru-RU" sz="60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ув</a:t>
            </a:r>
            <a:endParaRPr lang="ru-RU" sz="6000" b="1" cap="none" spc="0" dirty="0">
              <a:ln w="11430">
                <a:solidFill>
                  <a:srgbClr val="0070C0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6000" b="1" dirty="0" err="1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</a:t>
            </a:r>
            <a:r>
              <a:rPr lang="ru-RU" sz="6000" b="1" dirty="0" err="1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</a:t>
            </a:r>
            <a:r>
              <a:rPr lang="ru-RU" sz="60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</a:t>
            </a:r>
            <a:r>
              <a:rPr lang="ru-RU" sz="6000" b="1" dirty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</a:t>
            </a:r>
            <a:endParaRPr lang="ru-RU" sz="6000" b="1" cap="none" spc="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6000" b="1" dirty="0" err="1" smtClean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ве</a:t>
            </a:r>
            <a:r>
              <a:rPr lang="ru-RU" sz="60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cap="none" spc="0" dirty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– </a:t>
            </a:r>
            <a:r>
              <a:rPr lang="ru-RU" sz="6000" b="1" dirty="0" smtClean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ев</a:t>
            </a:r>
          </a:p>
          <a:p>
            <a:pPr algn="ctr"/>
            <a:r>
              <a:rPr lang="uk-UA" sz="6000" b="1" dirty="0" err="1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</a:t>
            </a:r>
            <a:r>
              <a:rPr lang="uk-UA" sz="6000" b="1" cap="none" spc="0" dirty="0" err="1" smtClean="0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і</a:t>
            </a:r>
            <a:r>
              <a:rPr lang="uk-UA" sz="6000" b="1" cap="none" spc="0" dirty="0" smtClean="0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– </a:t>
            </a:r>
            <a:r>
              <a:rPr lang="uk-UA" sz="6000" b="1" cap="none" spc="0" dirty="0" err="1" smtClean="0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ів</a:t>
            </a:r>
            <a:r>
              <a:rPr lang="ru-RU" sz="6000" b="1" cap="none" spc="0" dirty="0" smtClean="0">
                <a:ln w="11430">
                  <a:solidFill>
                    <a:srgbClr val="00CC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endParaRPr lang="ru-RU" sz="6000" b="1" cap="none" spc="0" dirty="0">
              <a:ln w="11430">
                <a:solidFill>
                  <a:srgbClr val="00CCFF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 descr="D:\ЯРМАК\ДНЗ\31\6bcf6dcd5cc1012c768d44bce5bc6cd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7" t="3109" r="7981" b="3182"/>
          <a:stretch/>
        </p:blipFill>
        <p:spPr bwMode="auto">
          <a:xfrm>
            <a:off x="323528" y="1351367"/>
            <a:ext cx="4179123" cy="43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7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463282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034654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6207695"/>
            <a:ext cx="352839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слова.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Лента лицом вниз 20"/>
          <p:cNvSpPr/>
          <p:nvPr/>
        </p:nvSpPr>
        <p:spPr>
          <a:xfrm>
            <a:off x="4932041" y="4974188"/>
            <a:ext cx="3960440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"/>
              </a:rPr>
              <a:t>слава</a:t>
            </a:r>
            <a:r>
              <a:rPr lang="ru-RU" sz="36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Arial"/>
              </a:rPr>
              <a:t> </a:t>
            </a:r>
            <a:endParaRPr lang="ru-RU" sz="36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Arial"/>
            </a:endParaRPr>
          </a:p>
        </p:txBody>
      </p:sp>
      <p:sp>
        <p:nvSpPr>
          <p:cNvPr id="22" name="Лента лицом вниз 21"/>
          <p:cNvSpPr/>
          <p:nvPr/>
        </p:nvSpPr>
        <p:spPr>
          <a:xfrm>
            <a:off x="5436096" y="3284984"/>
            <a:ext cx="3103536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FF"/>
                </a:solidFill>
                <a:latin typeface="Arial"/>
              </a:rPr>
              <a:t>сова</a:t>
            </a:r>
            <a:endParaRPr lang="ru-RU" sz="4800" b="1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FF"/>
              </a:solidFill>
              <a:latin typeface="Arial"/>
            </a:endParaRPr>
          </a:p>
        </p:txBody>
      </p:sp>
      <p:sp>
        <p:nvSpPr>
          <p:cNvPr id="23" name="Лента лицом вниз 22"/>
          <p:cNvSpPr/>
          <p:nvPr/>
        </p:nvSpPr>
        <p:spPr>
          <a:xfrm>
            <a:off x="251520" y="5013176"/>
            <a:ext cx="3744416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9000" cmpd="sng">
                  <a:solidFill>
                    <a:srgbClr val="CC0066"/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слова</a:t>
            </a:r>
            <a:endParaRPr lang="ru-RU" sz="3600" b="1" cap="all" dirty="0">
              <a:ln w="9000" cmpd="sng">
                <a:solidFill>
                  <a:srgbClr val="CC0066"/>
                </a:solidFill>
                <a:prstDash val="solid"/>
              </a:ln>
              <a:solidFill>
                <a:srgbClr val="CC0099"/>
              </a:solidFill>
              <a:latin typeface="Arial"/>
            </a:endParaRPr>
          </a:p>
        </p:txBody>
      </p:sp>
      <p:sp>
        <p:nvSpPr>
          <p:cNvPr id="24" name="Лента лицом вниз 23"/>
          <p:cNvSpPr/>
          <p:nvPr/>
        </p:nvSpPr>
        <p:spPr>
          <a:xfrm>
            <a:off x="5436096" y="1733828"/>
            <a:ext cx="3133773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CC00CC"/>
                </a:solidFill>
                <a:latin typeface="Arial"/>
              </a:rPr>
              <a:t>лава</a:t>
            </a:r>
            <a:endParaRPr lang="ru-RU" sz="4800" b="1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CC00CC"/>
              </a:solidFill>
              <a:latin typeface="Arial"/>
            </a:endParaRPr>
          </a:p>
        </p:txBody>
      </p:sp>
      <p:sp>
        <p:nvSpPr>
          <p:cNvPr id="25" name="Лента лицом вниз 24"/>
          <p:cNvSpPr/>
          <p:nvPr/>
        </p:nvSpPr>
        <p:spPr>
          <a:xfrm>
            <a:off x="827585" y="3284984"/>
            <a:ext cx="2808311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latin typeface="Arial"/>
              </a:rPr>
              <a:t>мова</a:t>
            </a:r>
            <a:endParaRPr lang="ru-RU" sz="36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B050"/>
              </a:solidFill>
              <a:latin typeface="Arial"/>
            </a:endParaRPr>
          </a:p>
        </p:txBody>
      </p:sp>
      <p:sp>
        <p:nvSpPr>
          <p:cNvPr id="26" name="Лента лицом вниз 25"/>
          <p:cNvSpPr/>
          <p:nvPr/>
        </p:nvSpPr>
        <p:spPr>
          <a:xfrm>
            <a:off x="3419873" y="476672"/>
            <a:ext cx="2448272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віл</a:t>
            </a:r>
            <a:endParaRPr lang="ru-RU" sz="4800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27" name="Лента лицом вниз 26"/>
          <p:cNvSpPr/>
          <p:nvPr/>
        </p:nvSpPr>
        <p:spPr>
          <a:xfrm>
            <a:off x="1123447" y="1700808"/>
            <a:ext cx="2944497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ln w="9000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Arial"/>
              </a:rPr>
              <a:t>він</a:t>
            </a:r>
            <a:endParaRPr lang="ru-RU" sz="3600" b="1" cap="all" dirty="0">
              <a:ln w="9000" cmpd="sng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7964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6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182</TotalTime>
  <Words>128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24</cp:revision>
  <dcterms:modified xsi:type="dcterms:W3CDTF">2015-07-12T15:35:54Z</dcterms:modified>
</cp:coreProperties>
</file>