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rgbClr val="FFFF00">
                <a:alpha val="30000"/>
              </a:srgbClr>
            </a:gs>
            <a:gs pos="52000">
              <a:srgbClr val="FFFF00">
                <a:alpha val="26000"/>
              </a:srgbClr>
            </a:gs>
            <a:gs pos="83000">
              <a:srgbClr val="00B0F0">
                <a:alpha val="16000"/>
              </a:srgbClr>
            </a:gs>
            <a:gs pos="100000">
              <a:srgbClr val="00B0F0">
                <a:alpha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32440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877272"/>
            <a:ext cx="7560840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Назвіть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транспорт,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зображений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на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малюнку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визначте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звук, з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якого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починається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його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назва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 </a:t>
            </a:r>
          </a:p>
        </p:txBody>
      </p:sp>
      <p:pic>
        <p:nvPicPr>
          <p:cNvPr id="1026" name="Picture 2" descr="D:\ЯРМАК\ДНЗ\24\7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1555264" y="188640"/>
            <a:ext cx="6041072" cy="419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ЯРМАК\ДНЗ\24\7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727"/>
          <a:stretch/>
        </p:blipFill>
        <p:spPr bwMode="auto">
          <a:xfrm>
            <a:off x="3635896" y="4206875"/>
            <a:ext cx="2032501" cy="155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89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877272"/>
            <a:ext cx="7416824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Вимовте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протяжно слова –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назви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+mj-lt"/>
              </a:rPr>
              <a:t>тварин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.</a:t>
            </a:r>
            <a:endParaRPr lang="en-US" sz="24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+mj-lt"/>
              </a:rPr>
              <a:t>Який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голосний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звук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однаковий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у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цих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словах?</a:t>
            </a:r>
          </a:p>
        </p:txBody>
      </p:sp>
      <p:pic>
        <p:nvPicPr>
          <p:cNvPr id="2050" name="Picture 2" descr="D:\ЯРМАК\ДНЗ\24\247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240" y="1628800"/>
            <a:ext cx="4170505" cy="304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ЯРМАК\ДНЗ\24\Untitled-1hj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4452496" cy="38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576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877272"/>
            <a:ext cx="7416824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Визначте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місце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звука [е] в </a:t>
            </a:r>
            <a:r>
              <a:rPr lang="ru-RU" sz="2400" b="1" dirty="0" err="1" smtClean="0">
                <a:solidFill>
                  <a:schemeClr val="bg1"/>
                </a:solidFill>
                <a:latin typeface="+mj-lt"/>
              </a:rPr>
              <a:t>словах-назвах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предметів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(на початку,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в </a:t>
            </a:r>
            <a:r>
              <a:rPr lang="ru-RU" sz="2400" b="1" dirty="0" err="1" smtClean="0">
                <a:solidFill>
                  <a:schemeClr val="bg1"/>
                </a:solidFill>
                <a:latin typeface="+mj-lt"/>
              </a:rPr>
              <a:t>середині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наприкінці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). </a:t>
            </a:r>
          </a:p>
        </p:txBody>
      </p:sp>
      <p:pic>
        <p:nvPicPr>
          <p:cNvPr id="6" name="Picture 2" descr="D:\ЯРМАК\ДНЗ\24\7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323528" y="188640"/>
            <a:ext cx="2260652" cy="156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ЯРМАК\Рисунки работа\Рисунки\поезд 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857" b="21543"/>
          <a:stretch/>
        </p:blipFill>
        <p:spPr bwMode="auto">
          <a:xfrm>
            <a:off x="3011466" y="476672"/>
            <a:ext cx="3302426" cy="110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ЯРМАК\ДНЗ\15 картинки\rocke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910769">
            <a:off x="7180516" y="284524"/>
            <a:ext cx="1545077" cy="147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ЯРМАК\ДНЗ\24\Untitled-1n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842" r="27600"/>
          <a:stretch/>
        </p:blipFill>
        <p:spPr bwMode="auto">
          <a:xfrm>
            <a:off x="5292080" y="2964121"/>
            <a:ext cx="1267200" cy="147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ЯРМАК\ДНЗ\24\184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17446"/>
            <a:ext cx="2260652" cy="164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D:\ЯРМАК\ДНЗ\9\кросы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697" r="5154"/>
          <a:stretch/>
        </p:blipFill>
        <p:spPr bwMode="auto">
          <a:xfrm>
            <a:off x="2918071" y="3148111"/>
            <a:ext cx="1795689" cy="107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ЯРМАК\ДНЗ\24\news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33" r="5200"/>
          <a:stretch/>
        </p:blipFill>
        <p:spPr bwMode="auto">
          <a:xfrm>
            <a:off x="7236296" y="2636912"/>
            <a:ext cx="1632393" cy="18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ДНЗ\18\27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521"/>
          <a:stretch/>
        </p:blipFill>
        <p:spPr bwMode="auto">
          <a:xfrm>
            <a:off x="374151" y="1772816"/>
            <a:ext cx="8662345" cy="67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ДНЗ\18\27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521" r="78505"/>
          <a:stretch/>
        </p:blipFill>
        <p:spPr bwMode="auto">
          <a:xfrm>
            <a:off x="395536" y="4486300"/>
            <a:ext cx="1861937" cy="67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ДНЗ\18\27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521" r="78505"/>
          <a:stretch/>
        </p:blipFill>
        <p:spPr bwMode="auto">
          <a:xfrm>
            <a:off x="2854079" y="4486300"/>
            <a:ext cx="1861937" cy="67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ДНЗ\18\27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521" r="78505"/>
          <a:stretch/>
        </p:blipFill>
        <p:spPr bwMode="auto">
          <a:xfrm>
            <a:off x="4932040" y="4480210"/>
            <a:ext cx="1861937" cy="67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ДНЗ\18\27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521" r="78505"/>
          <a:stretch/>
        </p:blipFill>
        <p:spPr bwMode="auto">
          <a:xfrm>
            <a:off x="7164288" y="4480210"/>
            <a:ext cx="1861937" cy="67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Группа 39"/>
          <p:cNvGrpSpPr/>
          <p:nvPr/>
        </p:nvGrpSpPr>
        <p:grpSpPr>
          <a:xfrm>
            <a:off x="4500040" y="5301256"/>
            <a:ext cx="432000" cy="432000"/>
            <a:chOff x="720711" y="3321036"/>
            <a:chExt cx="432000" cy="432000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4499992" y="5301208"/>
            <a:ext cx="432000" cy="432000"/>
            <a:chOff x="720711" y="3321036"/>
            <a:chExt cx="432000" cy="432000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500040" y="5301208"/>
            <a:ext cx="432000" cy="432000"/>
            <a:chOff x="720711" y="3321036"/>
            <a:chExt cx="432000" cy="43200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500040" y="5294989"/>
            <a:ext cx="432000" cy="432000"/>
            <a:chOff x="720711" y="3321036"/>
            <a:chExt cx="432000" cy="432000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500040" y="5301208"/>
            <a:ext cx="432000" cy="432000"/>
            <a:chOff x="720711" y="3321036"/>
            <a:chExt cx="432000" cy="43200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500040" y="5301208"/>
            <a:ext cx="432000" cy="432000"/>
            <a:chOff x="720711" y="3321036"/>
            <a:chExt cx="432000" cy="43200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500040" y="5301208"/>
            <a:ext cx="432000" cy="432000"/>
            <a:chOff x="720711" y="3321036"/>
            <a:chExt cx="432000" cy="43200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50635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79191E-6 L -0.43316 -0.492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67" y="-246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79191E-6 L -0.07101 -0.4927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9" y="-246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79191E-6 L 0.38576 -0.4927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-246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526E-6 L -0.37014 -0.0934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-4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79191E-6 L -0.10243 -0.094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-47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79191E-6 L 0.12587 -0.0943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-47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79191E-6 L 0.37014 -0.0943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47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6165304"/>
            <a:ext cx="6336704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Розгляньте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букву Е. На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що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вона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схожа?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-27384"/>
            <a:ext cx="17251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>
                <a:latin typeface="+mj-lt"/>
              </a:rPr>
              <a:t>Е </a:t>
            </a:r>
            <a:r>
              <a:rPr lang="ru-RU" sz="8000" b="1" dirty="0" err="1">
                <a:latin typeface="+mj-lt"/>
              </a:rPr>
              <a:t>е</a:t>
            </a:r>
            <a:endParaRPr lang="ru-RU" sz="8000" b="1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276" y="1124744"/>
            <a:ext cx="58579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err="1">
                <a:solidFill>
                  <a:srgbClr val="002060"/>
                </a:solidFill>
                <a:latin typeface="+mj-lt"/>
              </a:rPr>
              <a:t>Здивувалася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дитина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3200" dirty="0" err="1">
                <a:solidFill>
                  <a:srgbClr val="002060"/>
                </a:solidFill>
                <a:latin typeface="+mj-lt"/>
              </a:rPr>
              <a:t>Від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стовпця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аж три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жердини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3200" dirty="0" err="1">
                <a:solidFill>
                  <a:srgbClr val="002060"/>
                </a:solidFill>
                <a:latin typeface="+mj-lt"/>
              </a:rPr>
              <a:t>Здогадалася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: «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Еге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!»</a:t>
            </a:r>
          </a:p>
          <a:p>
            <a:pPr>
              <a:lnSpc>
                <a:spcPct val="150000"/>
              </a:lnSpc>
            </a:pPr>
            <a:r>
              <a:rPr lang="ru-RU" sz="3200" dirty="0" err="1" smtClean="0">
                <a:solidFill>
                  <a:srgbClr val="002060"/>
                </a:solidFill>
                <a:latin typeface="+mj-lt"/>
              </a:rPr>
              <a:t>Це</a:t>
            </a: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, напевно, 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буква </a:t>
            </a:r>
            <a:r>
              <a:rPr lang="ru-RU" sz="3200" b="1" dirty="0">
                <a:solidFill>
                  <a:srgbClr val="002060"/>
                </a:solidFill>
                <a:latin typeface="+mj-lt"/>
              </a:rPr>
              <a:t>Е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.</a:t>
            </a:r>
          </a:p>
        </p:txBody>
      </p:sp>
      <p:pic>
        <p:nvPicPr>
          <p:cNvPr id="4098" name="Picture 2" descr="D:\ЯРМАК\ДНЗ\24\буква Е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036" r="44027"/>
          <a:stretch/>
        </p:blipFill>
        <p:spPr bwMode="auto">
          <a:xfrm>
            <a:off x="6156176" y="764704"/>
            <a:ext cx="2807776" cy="343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ЯРМАК\ДНЗ\24\Untitled-1gh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06" t="46983" r="2181" b="24277"/>
          <a:stretch/>
        </p:blipFill>
        <p:spPr bwMode="auto">
          <a:xfrm>
            <a:off x="1043608" y="4310216"/>
            <a:ext cx="6941848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39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6165304"/>
            <a:ext cx="7416824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Викладіть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букву Е з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паличок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Покажіть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руками.</a:t>
            </a:r>
          </a:p>
        </p:txBody>
      </p:sp>
      <p:pic>
        <p:nvPicPr>
          <p:cNvPr id="5122" name="Picture 2" descr="D:\ЯРМАК\ДНЗ\24\буква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797148"/>
            <a:ext cx="3114675" cy="4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ЯРМАК\ДНЗ\24\руки Е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5908" y="836712"/>
            <a:ext cx="4618579" cy="506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603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53529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810666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6279703"/>
            <a:ext cx="4536504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bg1"/>
                </a:solidFill>
                <a:latin typeface="+mj-lt"/>
              </a:rPr>
              <a:t>Прочитайте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виділені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букви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0095" y="596146"/>
            <a:ext cx="6050097" cy="5209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700"/>
              </a:lnSpc>
            </a:pPr>
            <a:r>
              <a:rPr lang="ru-RU" sz="4400" b="1" dirty="0" smtClean="0">
                <a:solidFill>
                  <a:srgbClr val="FF0000"/>
                </a:solidFill>
                <a:latin typeface="+mj-lt"/>
              </a:rPr>
              <a:t>А-А-А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+mj-lt"/>
              </a:rPr>
              <a:t>—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котика нема.</a:t>
            </a:r>
          </a:p>
          <a:p>
            <a:pPr>
              <a:lnSpc>
                <a:spcPts val="5700"/>
              </a:lnSpc>
            </a:pPr>
            <a:r>
              <a:rPr lang="ru-RU" sz="4400" b="1" dirty="0">
                <a:solidFill>
                  <a:srgbClr val="FF0000"/>
                </a:solidFill>
                <a:latin typeface="+mj-lt"/>
              </a:rPr>
              <a:t>Е-Е-Е</a:t>
            </a:r>
            <a:r>
              <a:rPr lang="ru-RU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—</a:t>
            </a:r>
            <a:r>
              <a:rPr lang="ru-RU" sz="3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д</a:t>
            </a: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е наш котик, де?</a:t>
            </a:r>
          </a:p>
          <a:p>
            <a:pPr>
              <a:lnSpc>
                <a:spcPts val="5700"/>
              </a:lnSpc>
            </a:pPr>
            <a:r>
              <a:rPr lang="ru-RU" sz="4400" b="1" dirty="0" smtClean="0">
                <a:solidFill>
                  <a:srgbClr val="FF0000"/>
                </a:solidFill>
                <a:latin typeface="+mj-lt"/>
              </a:rPr>
              <a:t>У-У-У</a:t>
            </a:r>
            <a:r>
              <a:rPr lang="ru-RU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—</a:t>
            </a: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мишку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з’їв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малу.</a:t>
            </a:r>
          </a:p>
          <a:p>
            <a:pPr>
              <a:lnSpc>
                <a:spcPts val="5700"/>
              </a:lnSpc>
            </a:pPr>
            <a:r>
              <a:rPr lang="ru-RU" sz="4400" b="1" dirty="0" smtClean="0">
                <a:solidFill>
                  <a:srgbClr val="FF0000"/>
                </a:solidFill>
                <a:latin typeface="+mj-lt"/>
              </a:rPr>
              <a:t>І-І-І</a:t>
            </a:r>
            <a:r>
              <a:rPr lang="ru-RU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—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+mj-lt"/>
              </a:rPr>
              <a:t>він</a:t>
            </a: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спить на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печі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pPr>
              <a:lnSpc>
                <a:spcPts val="5700"/>
              </a:lnSpc>
            </a:pPr>
            <a:r>
              <a:rPr lang="ru-RU" sz="4400" b="1" dirty="0" smtClean="0">
                <a:solidFill>
                  <a:srgbClr val="FF0000"/>
                </a:solidFill>
                <a:latin typeface="+mj-lt"/>
              </a:rPr>
              <a:t>И-И-И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Arial"/>
              </a:rPr>
              <a:t>—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м</a:t>
            </a:r>
            <a:r>
              <a:rPr lang="ru-RU" sz="3200" dirty="0" err="1" smtClean="0">
                <a:solidFill>
                  <a:srgbClr val="002060"/>
                </a:solidFill>
                <a:latin typeface="+mj-lt"/>
              </a:rPr>
              <a:t>ає</a:t>
            </a: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гарні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сни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pPr>
              <a:lnSpc>
                <a:spcPts val="5700"/>
              </a:lnSpc>
            </a:pPr>
            <a:r>
              <a:rPr lang="ru-RU" sz="4400" b="1" dirty="0" smtClean="0">
                <a:solidFill>
                  <a:srgbClr val="FF0000"/>
                </a:solidFill>
                <a:latin typeface="+mj-lt"/>
              </a:rPr>
              <a:t>О-О-О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Arial"/>
              </a:rPr>
              <a:t>— 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н</a:t>
            </a: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е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будіть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його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pPr>
              <a:lnSpc>
                <a:spcPts val="5700"/>
              </a:lnSpc>
            </a:pPr>
            <a:r>
              <a:rPr lang="ru-RU" sz="4400" b="1" dirty="0">
                <a:solidFill>
                  <a:srgbClr val="FF0000"/>
                </a:solidFill>
                <a:latin typeface="+mj-lt"/>
              </a:rPr>
              <a:t>І-І-І</a:t>
            </a:r>
            <a:r>
              <a:rPr lang="ru-RU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—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т</a:t>
            </a:r>
            <a:r>
              <a:rPr lang="ru-RU" sz="3200" dirty="0" smtClean="0">
                <a:solidFill>
                  <a:srgbClr val="002060"/>
                </a:solidFill>
                <a:latin typeface="+mj-lt"/>
              </a:rPr>
              <a:t>ихо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, мишки,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всі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!</a:t>
            </a:r>
          </a:p>
        </p:txBody>
      </p:sp>
      <p:pic>
        <p:nvPicPr>
          <p:cNvPr id="7" name="Picture 2" descr="D:\ЯРМАК\ДНЗ\6\1074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60848"/>
            <a:ext cx="3600400" cy="267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46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6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Я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Тема64</Template>
  <TotalTime>54</TotalTime>
  <Words>140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Тема64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Home</cp:lastModifiedBy>
  <cp:revision>8</cp:revision>
  <dcterms:modified xsi:type="dcterms:W3CDTF">2015-07-12T13:04:26Z</dcterms:modified>
</cp:coreProperties>
</file>