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32440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6165304"/>
            <a:ext cx="6192688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 smtClean="0">
                <a:solidFill>
                  <a:prstClr val="white"/>
                </a:solidFill>
                <a:latin typeface="Arial"/>
              </a:rPr>
              <a:t>Зробіть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звуковий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аналіз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слова </a:t>
            </a:r>
            <a:r>
              <a:rPr lang="ru-RU" sz="2400" b="1" i="1" dirty="0" err="1">
                <a:solidFill>
                  <a:schemeClr val="bg1"/>
                </a:solidFill>
                <a:latin typeface="+mj-lt"/>
              </a:rPr>
              <a:t>очі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404664"/>
            <a:ext cx="6840760" cy="23762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ЯРМАК\ДНЗ\22\Untitled-1gj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990" r="41087"/>
          <a:stretch/>
        </p:blipFill>
        <p:spPr bwMode="auto">
          <a:xfrm>
            <a:off x="1593969" y="692695"/>
            <a:ext cx="2762007" cy="189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ЯРМАК\ДНЗ\22\Untitled-1gj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990" r="41087"/>
          <a:stretch/>
        </p:blipFill>
        <p:spPr bwMode="auto">
          <a:xfrm flipH="1">
            <a:off x="4723629" y="663774"/>
            <a:ext cx="280069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ЯРМАК\ДНЗ\13\21_УКР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71" t="75206" r="34783"/>
          <a:stretch/>
        </p:blipFill>
        <p:spPr bwMode="auto">
          <a:xfrm>
            <a:off x="2915816" y="3115245"/>
            <a:ext cx="2992138" cy="104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Группа 37"/>
          <p:cNvGrpSpPr/>
          <p:nvPr/>
        </p:nvGrpSpPr>
        <p:grpSpPr>
          <a:xfrm>
            <a:off x="5232671" y="5085227"/>
            <a:ext cx="754963" cy="719992"/>
            <a:chOff x="683568" y="1504069"/>
            <a:chExt cx="432000" cy="43200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Группа 34"/>
          <p:cNvGrpSpPr/>
          <p:nvPr/>
        </p:nvGrpSpPr>
        <p:grpSpPr>
          <a:xfrm>
            <a:off x="4177077" y="5085227"/>
            <a:ext cx="754963" cy="719992"/>
            <a:chOff x="720711" y="3321036"/>
            <a:chExt cx="432000" cy="432000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158514" y="5085227"/>
            <a:ext cx="754963" cy="719992"/>
            <a:chOff x="720711" y="3321036"/>
            <a:chExt cx="432000" cy="432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211960" y="5085184"/>
            <a:ext cx="754963" cy="719992"/>
            <a:chOff x="720711" y="3321036"/>
            <a:chExt cx="432000" cy="43200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232672" y="5085184"/>
            <a:ext cx="754963" cy="719992"/>
            <a:chOff x="683568" y="1504069"/>
            <a:chExt cx="432000" cy="43200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Группа 29"/>
          <p:cNvGrpSpPr/>
          <p:nvPr/>
        </p:nvGrpSpPr>
        <p:grpSpPr>
          <a:xfrm>
            <a:off x="2987824" y="5085184"/>
            <a:ext cx="754963" cy="719992"/>
            <a:chOff x="683568" y="1504069"/>
            <a:chExt cx="432000" cy="43200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719568" y="1720095"/>
              <a:ext cx="360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0372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11962 -0.272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-13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12135 -0.26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6" y="-1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09062 -0.27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-136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6166465"/>
            <a:ext cx="7344816" cy="43088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dirty="0" err="1">
                <a:solidFill>
                  <a:schemeClr val="bg1"/>
                </a:solidFill>
                <a:latin typeface="+mj-lt"/>
              </a:rPr>
              <a:t>Оберіть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предмети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назви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яких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починаються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chemeClr val="bg1"/>
                </a:solidFill>
                <a:latin typeface="+mj-lt"/>
              </a:rPr>
              <a:t>зі</a:t>
            </a:r>
            <a:r>
              <a:rPr lang="ru-RU" sz="2200" dirty="0">
                <a:solidFill>
                  <a:schemeClr val="bg1"/>
                </a:solidFill>
                <a:latin typeface="+mj-lt"/>
              </a:rPr>
              <a:t> звука [о]. </a:t>
            </a:r>
          </a:p>
        </p:txBody>
      </p:sp>
      <p:pic>
        <p:nvPicPr>
          <p:cNvPr id="9" name="Picture 10" descr="D:\ЯРМАК\ДНЗ\10\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16" r="16179"/>
          <a:stretch/>
        </p:blipFill>
        <p:spPr bwMode="auto">
          <a:xfrm flipH="1">
            <a:off x="6876256" y="2139634"/>
            <a:ext cx="1858461" cy="193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огурец" descr="D:\ЯРМАК\ДНЗ\10\8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941" b="44192"/>
          <a:stretch/>
        </p:blipFill>
        <p:spPr bwMode="auto">
          <a:xfrm>
            <a:off x="542040" y="4654662"/>
            <a:ext cx="1800451" cy="129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очки" descr="D:\ЯРМАК\ДНЗ\10\10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424" r="10703"/>
          <a:stretch/>
        </p:blipFill>
        <p:spPr bwMode="auto">
          <a:xfrm>
            <a:off x="827584" y="404664"/>
            <a:ext cx="2232248" cy="97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D:\ЯРМАК\ДНЗ\11\076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4043"/>
            <a:ext cx="2042405" cy="22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D:\ЯРМАК\ДНЗ\10\5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59" r="6786"/>
          <a:stretch/>
        </p:blipFill>
        <p:spPr bwMode="auto">
          <a:xfrm>
            <a:off x="3923928" y="188640"/>
            <a:ext cx="1803623" cy="18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оливець" descr="D:\ЯРМАК\ДНЗ\10\9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75" r="24741"/>
          <a:stretch/>
        </p:blipFill>
        <p:spPr bwMode="auto">
          <a:xfrm>
            <a:off x="6804248" y="309166"/>
            <a:ext cx="1923576" cy="131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ЯРМАК\Рисунки работа\Рисунки\гри 2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50" r="7958"/>
          <a:stretch/>
        </p:blipFill>
        <p:spPr bwMode="auto">
          <a:xfrm>
            <a:off x="261152" y="1994529"/>
            <a:ext cx="1574543" cy="224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ЯРМАК\ДНЗ\22\fgh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5833" y="4818662"/>
            <a:ext cx="2035114" cy="113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ЯРМАК\ДНЗ\22\Untitled-1f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72408"/>
            <a:ext cx="3277598" cy="18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ЯРМАК\ДНЗ\22\Untitled-1fh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16" r="2425"/>
          <a:stretch/>
        </p:blipFill>
        <p:spPr bwMode="auto">
          <a:xfrm>
            <a:off x="4874889" y="2276872"/>
            <a:ext cx="1628851" cy="197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683568" y="385964"/>
            <a:ext cx="2589800" cy="1170828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88224" y="116632"/>
            <a:ext cx="2330751" cy="1656184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3528" y="4509120"/>
            <a:ext cx="2078600" cy="148037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834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166465"/>
            <a:ext cx="6408712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Розгляньте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букву О. На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вона схожа?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0"/>
            <a:ext cx="25202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>
                <a:latin typeface="+mj-lt"/>
              </a:rPr>
              <a:t>О </a:t>
            </a:r>
            <a:r>
              <a:rPr lang="ru-RU" sz="8800" b="1" dirty="0" err="1">
                <a:latin typeface="+mj-lt"/>
              </a:rPr>
              <a:t>о</a:t>
            </a:r>
            <a:endParaRPr lang="ru-RU" sz="8800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583695"/>
            <a:ext cx="5607867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lang="ru-RU" sz="3200" dirty="0">
                <a:solidFill>
                  <a:srgbClr val="002060"/>
                </a:solidFill>
                <a:latin typeface="+mj-lt"/>
              </a:rPr>
              <a:t>Буква </a:t>
            </a:r>
            <a:r>
              <a:rPr lang="ru-RU" sz="3200" b="1" dirty="0">
                <a:solidFill>
                  <a:srgbClr val="002060"/>
                </a:solidFill>
                <a:latin typeface="+mj-lt"/>
              </a:rPr>
              <a:t>О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така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-от кругла,</a:t>
            </a:r>
          </a:p>
          <a:p>
            <a:pPr>
              <a:lnSpc>
                <a:spcPts val="4400"/>
              </a:lnSpc>
            </a:pPr>
            <a:r>
              <a:rPr lang="ru-RU" sz="3200" dirty="0" err="1">
                <a:solidFill>
                  <a:srgbClr val="002060"/>
                </a:solidFill>
                <a:latin typeface="+mj-lt"/>
              </a:rPr>
              <a:t>Хто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не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бачив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, подивись:</a:t>
            </a:r>
          </a:p>
          <a:p>
            <a:pPr>
              <a:lnSpc>
                <a:spcPts val="4400"/>
              </a:lnSpc>
            </a:pPr>
            <a:r>
              <a:rPr lang="ru-RU" sz="3200" dirty="0">
                <a:solidFill>
                  <a:srgbClr val="002060"/>
                </a:solidFill>
                <a:latin typeface="+mj-lt"/>
              </a:rPr>
              <a:t>Наче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сонце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наче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бублик,</a:t>
            </a:r>
          </a:p>
          <a:p>
            <a:pPr>
              <a:lnSpc>
                <a:spcPts val="4400"/>
              </a:lnSpc>
            </a:pPr>
            <a:r>
              <a:rPr lang="ru-RU" sz="3200" dirty="0" err="1">
                <a:solidFill>
                  <a:srgbClr val="002060"/>
                </a:solidFill>
                <a:latin typeface="+mj-lt"/>
              </a:rPr>
              <a:t>Мов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+mj-lt"/>
              </a:rPr>
              <a:t>обручик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—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хоч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котись!</a:t>
            </a:r>
          </a:p>
        </p:txBody>
      </p:sp>
      <p:pic>
        <p:nvPicPr>
          <p:cNvPr id="2050" name="Picture 2" descr="D:\ЯРМАК\ДНЗ\22\бублик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8056" y="1335991"/>
            <a:ext cx="2848400" cy="281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ЯРМАК\ДНЗ\22\Untitled-1hj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9" t="59420" r="7623"/>
          <a:stretch/>
        </p:blipFill>
        <p:spPr bwMode="auto">
          <a:xfrm>
            <a:off x="1078630" y="4232416"/>
            <a:ext cx="7093770" cy="17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657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207695"/>
            <a:ext cx="6984776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solidFill>
                  <a:schemeClr val="bg1"/>
                </a:solidFill>
                <a:latin typeface="+mj-lt"/>
              </a:rPr>
              <a:t>Виліпіть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букву О з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пластиліну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Покажіть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руками.</a:t>
            </a:r>
          </a:p>
        </p:txBody>
      </p:sp>
      <p:pic>
        <p:nvPicPr>
          <p:cNvPr id="3075" name="Picture 3" descr="D:\ЯРМАК\ДНЗ\22\руки 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298" y="1628800"/>
            <a:ext cx="5268825" cy="31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ЯРМАК\ДНЗ\22\плаjстилин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362" y="1749552"/>
            <a:ext cx="3288811" cy="297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57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135687"/>
            <a:ext cx="7344816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Залиште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ослику ІА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тільки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кульки з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літерою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О.</a:t>
            </a:r>
          </a:p>
        </p:txBody>
      </p:sp>
      <p:pic>
        <p:nvPicPr>
          <p:cNvPr id="6" name="Picture 2" descr="D:\ЯРМАК\ДНЗ\22\-Images-Foto-oslikI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35053"/>
            <a:ext cx="2448272" cy="368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251520" y="3740451"/>
            <a:ext cx="1268054" cy="2019925"/>
            <a:chOff x="2783037" y="785760"/>
            <a:chExt cx="1268054" cy="2019925"/>
          </a:xfrm>
        </p:grpSpPr>
        <p:pic>
          <p:nvPicPr>
            <p:cNvPr id="5122" name="Picture 2" descr="D:\ЯРМАК\Рисунки работа\Рисунки\шарик воздушный 1 копия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037" y="785760"/>
              <a:ext cx="1268054" cy="201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059832" y="901169"/>
              <a:ext cx="8640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 smtClean="0">
                  <a:solidFill>
                    <a:srgbClr val="00B050"/>
                  </a:solidFill>
                  <a:latin typeface="+mj-lt"/>
                </a:rPr>
                <a:t>Є</a:t>
              </a:r>
              <a:endParaRPr lang="ru-RU" sz="6000" b="1" dirty="0">
                <a:solidFill>
                  <a:srgbClr val="00B050"/>
                </a:solidFill>
                <a:latin typeface="+mj-lt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483069" y="439811"/>
            <a:ext cx="1268054" cy="2019925"/>
            <a:chOff x="7110438" y="1327120"/>
            <a:chExt cx="1268054" cy="2019925"/>
          </a:xfrm>
        </p:grpSpPr>
        <p:pic>
          <p:nvPicPr>
            <p:cNvPr id="5123" name="Picture 3" descr="D:\ЯРМАК\Рисунки работа\Рисунки\шарик воздушный 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0438" y="1327120"/>
              <a:ext cx="1268054" cy="201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452320" y="1477233"/>
              <a:ext cx="8640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 smtClean="0">
                  <a:solidFill>
                    <a:schemeClr val="bg1"/>
                  </a:solidFill>
                  <a:latin typeface="+mj-lt"/>
                </a:rPr>
                <a:t>У</a:t>
              </a:r>
              <a:endParaRPr lang="ru-RU" sz="6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995862" y="2158570"/>
            <a:ext cx="1024410" cy="2019600"/>
            <a:chOff x="956988" y="2276872"/>
            <a:chExt cx="1024410" cy="2019600"/>
          </a:xfrm>
        </p:grpSpPr>
        <p:pic>
          <p:nvPicPr>
            <p:cNvPr id="5124" name="Picture 4" descr="D:\ЯРМАК\Рисунки работа\Рисунки\шарик надувной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988" y="2276872"/>
              <a:ext cx="1024410" cy="201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259632" y="2492896"/>
              <a:ext cx="3563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>
                  <a:solidFill>
                    <a:srgbClr val="FFFF00"/>
                  </a:solidFill>
                  <a:latin typeface="+mj-lt"/>
                </a:rPr>
                <a:t>І</a:t>
              </a:r>
              <a:endParaRPr lang="ru-RU" sz="6000" b="1" dirty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427984" y="184939"/>
            <a:ext cx="1268054" cy="2019925"/>
            <a:chOff x="5180874" y="569736"/>
            <a:chExt cx="1268054" cy="2019925"/>
          </a:xfrm>
        </p:grpSpPr>
        <p:pic>
          <p:nvPicPr>
            <p:cNvPr id="16" name="Picture 2" descr="D:\ЯРМАК\Рисунки работа\Рисунки\шарик воздушный 1 копия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874" y="569736"/>
              <a:ext cx="1268054" cy="201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479870" y="685145"/>
              <a:ext cx="8640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 smtClean="0">
                  <a:solidFill>
                    <a:srgbClr val="FF33CC"/>
                  </a:solidFill>
                  <a:latin typeface="+mj-lt"/>
                </a:rPr>
                <a:t>А</a:t>
              </a:r>
              <a:endParaRPr lang="ru-RU" sz="6000" b="1" dirty="0">
                <a:solidFill>
                  <a:srgbClr val="FF33CC"/>
                </a:solidFill>
                <a:latin typeface="+mj-lt"/>
              </a:endParaRPr>
            </a:p>
          </p:txBody>
        </p:sp>
      </p:grpSp>
      <p:grpSp>
        <p:nvGrpSpPr>
          <p:cNvPr id="5120" name="Группа 5119"/>
          <p:cNvGrpSpPr/>
          <p:nvPr/>
        </p:nvGrpSpPr>
        <p:grpSpPr>
          <a:xfrm>
            <a:off x="279610" y="638173"/>
            <a:ext cx="1268054" cy="2019925"/>
            <a:chOff x="6610372" y="3057144"/>
            <a:chExt cx="1268054" cy="2019925"/>
          </a:xfrm>
        </p:grpSpPr>
        <p:pic>
          <p:nvPicPr>
            <p:cNvPr id="17" name="Picture 3" descr="D:\ЯРМАК\Рисунки работа\Рисунки\шарик воздушный 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0372" y="3057144"/>
              <a:ext cx="1268054" cy="201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876256" y="3205425"/>
              <a:ext cx="8640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 smtClean="0">
                  <a:solidFill>
                    <a:schemeClr val="bg1"/>
                  </a:solidFill>
                  <a:latin typeface="+mj-lt"/>
                </a:rPr>
                <a:t>И</a:t>
              </a:r>
              <a:endParaRPr lang="ru-RU" sz="6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976561" y="2487195"/>
            <a:ext cx="1024572" cy="2019925"/>
            <a:chOff x="551390" y="4293096"/>
            <a:chExt cx="1024572" cy="2019925"/>
          </a:xfrm>
        </p:grpSpPr>
        <p:pic>
          <p:nvPicPr>
            <p:cNvPr id="18" name="Picture 4" descr="D:\ЯРМАК\Рисунки работа\Рисунки\шарик надувной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90" y="4293096"/>
              <a:ext cx="1024572" cy="201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49401" y="4501569"/>
              <a:ext cx="7542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 smtClean="0">
                  <a:solidFill>
                    <a:srgbClr val="FFFF00"/>
                  </a:solidFill>
                  <a:latin typeface="+mj-lt"/>
                </a:rPr>
                <a:t>О</a:t>
              </a:r>
              <a:endParaRPr lang="ru-RU" sz="6000" b="1" dirty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5121" name="Группа 5120"/>
          <p:cNvGrpSpPr/>
          <p:nvPr/>
        </p:nvGrpSpPr>
        <p:grpSpPr>
          <a:xfrm>
            <a:off x="7577138" y="3645024"/>
            <a:ext cx="1268054" cy="2019925"/>
            <a:chOff x="7233036" y="4040285"/>
            <a:chExt cx="1268054" cy="2019925"/>
          </a:xfrm>
        </p:grpSpPr>
        <p:pic>
          <p:nvPicPr>
            <p:cNvPr id="22" name="Picture 2" descr="D:\ЯРМАК\Рисунки работа\Рисунки\шарик воздушный 1 копия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036" y="4040285"/>
              <a:ext cx="1268054" cy="201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7452320" y="4149080"/>
              <a:ext cx="8640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 smtClean="0">
                  <a:solidFill>
                    <a:srgbClr val="FF0000"/>
                  </a:solidFill>
                  <a:latin typeface="+mj-lt"/>
                </a:rPr>
                <a:t>О</a:t>
              </a:r>
              <a:endParaRPr lang="ru-RU" sz="6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483768" y="217952"/>
            <a:ext cx="1268054" cy="2019925"/>
            <a:chOff x="878434" y="931044"/>
            <a:chExt cx="1268054" cy="2019925"/>
          </a:xfrm>
        </p:grpSpPr>
        <p:pic>
          <p:nvPicPr>
            <p:cNvPr id="24" name="Picture 3" descr="D:\ЯРМАК\Рисунки работа\Рисунки\шарик воздушный 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434" y="931044"/>
              <a:ext cx="1268054" cy="201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115616" y="1045185"/>
              <a:ext cx="8640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6000" b="1" dirty="0" smtClean="0">
                  <a:solidFill>
                    <a:schemeClr val="bg1"/>
                  </a:solidFill>
                  <a:latin typeface="+mj-lt"/>
                </a:rPr>
                <a:t>О</a:t>
              </a:r>
              <a:endParaRPr lang="ru-RU" sz="60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9065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385004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956376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6187924"/>
            <a:ext cx="4481313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Прочитайте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виділені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букви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88977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400"/>
              </a:lnSpc>
            </a:pPr>
            <a:r>
              <a:rPr lang="ru-RU" sz="4400" b="1" dirty="0">
                <a:solidFill>
                  <a:srgbClr val="FF0000"/>
                </a:solidFill>
                <a:latin typeface="+mj-lt"/>
              </a:rPr>
              <a:t>І, О, И </a:t>
            </a:r>
            <a:r>
              <a:rPr lang="ru-RU" sz="3000" dirty="0">
                <a:latin typeface="+mj-lt"/>
              </a:rPr>
              <a:t>— </a:t>
            </a:r>
            <a:r>
              <a:rPr lang="ru-RU" sz="3000" dirty="0" err="1">
                <a:latin typeface="+mj-lt"/>
              </a:rPr>
              <a:t>перші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букви</a:t>
            </a:r>
            <a:r>
              <a:rPr lang="ru-RU" sz="3000" dirty="0">
                <a:latin typeface="+mj-lt"/>
              </a:rPr>
              <a:t> три.</a:t>
            </a:r>
          </a:p>
          <a:p>
            <a:pPr>
              <a:lnSpc>
                <a:spcPts val="5400"/>
              </a:lnSpc>
            </a:pPr>
            <a:r>
              <a:rPr lang="ru-RU" sz="3000" dirty="0" err="1">
                <a:latin typeface="+mj-lt"/>
              </a:rPr>
              <a:t>Світ</a:t>
            </a:r>
            <a:r>
              <a:rPr lang="ru-RU" sz="3000" dirty="0">
                <a:latin typeface="+mj-lt"/>
              </a:rPr>
              <a:t> учений, </a:t>
            </a:r>
            <a:r>
              <a:rPr lang="ru-RU" sz="3000" dirty="0" err="1">
                <a:latin typeface="+mj-lt"/>
              </a:rPr>
              <a:t>кицю</a:t>
            </a:r>
            <a:r>
              <a:rPr lang="ru-RU" sz="3000" dirty="0">
                <a:latin typeface="+mj-lt"/>
              </a:rPr>
              <a:t>, </a:t>
            </a:r>
            <a:r>
              <a:rPr lang="ru-RU" sz="3000" dirty="0" err="1">
                <a:latin typeface="+mj-lt"/>
              </a:rPr>
              <a:t>нині</a:t>
            </a:r>
            <a:r>
              <a:rPr lang="ru-RU" sz="3000" dirty="0">
                <a:latin typeface="+mj-lt"/>
              </a:rPr>
              <a:t>, треба </a:t>
            </a:r>
            <a:r>
              <a:rPr lang="ru-RU" sz="3000" dirty="0" err="1">
                <a:latin typeface="+mj-lt"/>
              </a:rPr>
              <a:t>вчитись</a:t>
            </a:r>
            <a:r>
              <a:rPr lang="ru-RU" sz="3000" dirty="0">
                <a:latin typeface="+mj-lt"/>
              </a:rPr>
              <a:t> і </a:t>
            </a:r>
            <a:r>
              <a:rPr lang="ru-RU" sz="3000" dirty="0" err="1">
                <a:latin typeface="+mj-lt"/>
              </a:rPr>
              <a:t>котині</a:t>
            </a:r>
            <a:r>
              <a:rPr lang="ru-RU" sz="3000" dirty="0">
                <a:latin typeface="+mj-lt"/>
              </a:rPr>
              <a:t>:</a:t>
            </a:r>
          </a:p>
          <a:p>
            <a:pPr>
              <a:lnSpc>
                <a:spcPts val="5400"/>
              </a:lnSpc>
            </a:pPr>
            <a:r>
              <a:rPr lang="ru-RU" sz="4400" b="1" dirty="0">
                <a:solidFill>
                  <a:srgbClr val="FF0000"/>
                </a:solidFill>
                <a:latin typeface="+mj-lt"/>
              </a:rPr>
              <a:t>І, О, И </a:t>
            </a:r>
            <a:r>
              <a:rPr lang="ru-RU" sz="3000" dirty="0">
                <a:latin typeface="+mj-lt"/>
              </a:rPr>
              <a:t>— </a:t>
            </a:r>
            <a:r>
              <a:rPr lang="ru-RU" sz="3000" dirty="0" err="1">
                <a:latin typeface="+mj-lt"/>
              </a:rPr>
              <a:t>перші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букви</a:t>
            </a:r>
            <a:r>
              <a:rPr lang="ru-RU" sz="3000" dirty="0">
                <a:latin typeface="+mj-lt"/>
              </a:rPr>
              <a:t> три.</a:t>
            </a:r>
          </a:p>
          <a:p>
            <a:pPr>
              <a:lnSpc>
                <a:spcPts val="5400"/>
              </a:lnSpc>
            </a:pPr>
            <a:r>
              <a:rPr lang="ru-RU" sz="4400" b="1" dirty="0">
                <a:solidFill>
                  <a:srgbClr val="FF0000"/>
                </a:solidFill>
                <a:latin typeface="+mj-lt"/>
              </a:rPr>
              <a:t>А, У, О </a:t>
            </a:r>
            <a:r>
              <a:rPr lang="ru-RU" sz="3000" dirty="0">
                <a:latin typeface="+mj-lt"/>
              </a:rPr>
              <a:t>— не </a:t>
            </a:r>
            <a:r>
              <a:rPr lang="ru-RU" sz="3000">
                <a:latin typeface="+mj-lt"/>
              </a:rPr>
              <a:t>дивись </a:t>
            </a:r>
            <a:r>
              <a:rPr lang="ru-RU" sz="3000" smtClean="0">
                <a:latin typeface="+mj-lt"/>
              </a:rPr>
              <a:t>у </a:t>
            </a:r>
            <a:r>
              <a:rPr lang="ru-RU" sz="3000" dirty="0" err="1">
                <a:latin typeface="+mj-lt"/>
              </a:rPr>
              <a:t>вікно</a:t>
            </a:r>
            <a:r>
              <a:rPr lang="ru-RU" sz="3000" dirty="0">
                <a:latin typeface="+mj-lt"/>
              </a:rPr>
              <a:t>!</a:t>
            </a:r>
          </a:p>
          <a:p>
            <a:pPr>
              <a:lnSpc>
                <a:spcPts val="5400"/>
              </a:lnSpc>
            </a:pPr>
            <a:r>
              <a:rPr lang="ru-RU" sz="4400" b="1" dirty="0">
                <a:solidFill>
                  <a:srgbClr val="FF0000"/>
                </a:solidFill>
                <a:latin typeface="+mj-lt"/>
              </a:rPr>
              <a:t>А, О, У </a:t>
            </a:r>
            <a:r>
              <a:rPr lang="ru-RU" sz="3000" dirty="0">
                <a:latin typeface="+mj-lt"/>
              </a:rPr>
              <a:t>— в книжку глянь ось ту!</a:t>
            </a:r>
          </a:p>
          <a:p>
            <a:pPr>
              <a:lnSpc>
                <a:spcPts val="5400"/>
              </a:lnSpc>
            </a:pPr>
            <a:r>
              <a:rPr lang="ru-RU" sz="4400" b="1" dirty="0">
                <a:solidFill>
                  <a:srgbClr val="FF0000"/>
                </a:solidFill>
                <a:latin typeface="+mj-lt"/>
              </a:rPr>
              <a:t>У, О, Е </a:t>
            </a:r>
            <a:r>
              <a:rPr lang="ru-RU" sz="3000" dirty="0">
                <a:latin typeface="+mj-lt"/>
              </a:rPr>
              <a:t>— </a:t>
            </a:r>
            <a:r>
              <a:rPr lang="ru-RU" sz="3000" dirty="0" err="1">
                <a:latin typeface="+mj-lt"/>
              </a:rPr>
              <a:t>розумієш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вже</a:t>
            </a:r>
            <a:r>
              <a:rPr lang="ru-RU" sz="3000" dirty="0">
                <a:latin typeface="+mj-lt"/>
              </a:rPr>
              <a:t>.</a:t>
            </a:r>
          </a:p>
          <a:p>
            <a:pPr>
              <a:lnSpc>
                <a:spcPts val="5400"/>
              </a:lnSpc>
            </a:pPr>
            <a:r>
              <a:rPr lang="ru-RU" sz="3000" dirty="0" err="1">
                <a:latin typeface="+mj-lt"/>
              </a:rPr>
              <a:t>Тільки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більше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ще</a:t>
            </a:r>
            <a:r>
              <a:rPr lang="ru-RU" sz="3000" dirty="0">
                <a:latin typeface="+mj-lt"/>
              </a:rPr>
              <a:t> </a:t>
            </a:r>
            <a:r>
              <a:rPr lang="ru-RU" sz="3000" dirty="0" err="1">
                <a:latin typeface="+mj-lt"/>
              </a:rPr>
              <a:t>охоти</a:t>
            </a:r>
            <a:r>
              <a:rPr lang="ru-RU" sz="3000" dirty="0">
                <a:latin typeface="+mj-lt"/>
              </a:rPr>
              <a:t> до науки, до </a:t>
            </a:r>
            <a:r>
              <a:rPr lang="ru-RU" sz="3000" dirty="0" err="1">
                <a:latin typeface="+mj-lt"/>
              </a:rPr>
              <a:t>роботи</a:t>
            </a:r>
            <a:r>
              <a:rPr lang="ru-RU" sz="3000" dirty="0">
                <a:latin typeface="+mj-lt"/>
              </a:rPr>
              <a:t> —</a:t>
            </a:r>
          </a:p>
          <a:p>
            <a:pPr>
              <a:lnSpc>
                <a:spcPts val="5400"/>
              </a:lnSpc>
            </a:pPr>
            <a:r>
              <a:rPr lang="ru-RU" sz="4400" b="1" dirty="0">
                <a:solidFill>
                  <a:srgbClr val="FF0000"/>
                </a:solidFill>
                <a:latin typeface="+mj-lt"/>
              </a:rPr>
              <a:t>У, О, Е </a:t>
            </a:r>
            <a:r>
              <a:rPr lang="ru-RU" sz="3000" dirty="0">
                <a:latin typeface="+mj-lt"/>
              </a:rPr>
              <a:t>— добре буде все!</a:t>
            </a:r>
          </a:p>
        </p:txBody>
      </p:sp>
    </p:spTree>
    <p:extLst>
      <p:ext uri="{BB962C8B-B14F-4D97-AF65-F5344CB8AC3E}">
        <p14:creationId xmlns:p14="http://schemas.microsoft.com/office/powerpoint/2010/main" xmlns="" val="162940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6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Тема64</Template>
  <TotalTime>200</TotalTime>
  <Words>165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Тема64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Home</cp:lastModifiedBy>
  <cp:revision>13</cp:revision>
  <dcterms:modified xsi:type="dcterms:W3CDTF">2015-07-12T13:05:52Z</dcterms:modified>
</cp:coreProperties>
</file>