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B28F2-1DA4-448C-B0FD-2DE339C7A937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32E5B-9607-49A3-9332-9787B08204E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32E5B-9607-49A3-9332-9787B08204EB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32E5B-9607-49A3-9332-9787B08204EB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32E5B-9607-49A3-9332-9787B08204EB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32E5B-9607-49A3-9332-9787B08204EB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008" y="5949280"/>
            <a:ext cx="7714702" cy="80021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b="1" dirty="0" err="1">
                <a:solidFill>
                  <a:schemeClr val="bg1"/>
                </a:solidFill>
                <a:latin typeface="+mj-lt"/>
              </a:rPr>
              <a:t>Допоможіть</a:t>
            </a:r>
            <a:r>
              <a:rPr lang="ru-RU" sz="2300" b="1" dirty="0">
                <a:solidFill>
                  <a:schemeClr val="bg1"/>
                </a:solidFill>
                <a:latin typeface="+mj-lt"/>
              </a:rPr>
              <a:t> кожному </a:t>
            </a:r>
            <a:r>
              <a:rPr lang="ru-RU" sz="2300" b="1" dirty="0" err="1">
                <a:solidFill>
                  <a:schemeClr val="bg1"/>
                </a:solidFill>
                <a:latin typeface="+mj-lt"/>
              </a:rPr>
              <a:t>пасажирові</a:t>
            </a:r>
            <a:r>
              <a:rPr lang="ru-RU" sz="23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+mj-lt"/>
              </a:rPr>
              <a:t>знайти</a:t>
            </a:r>
            <a:r>
              <a:rPr lang="ru-RU" sz="23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+mj-lt"/>
              </a:rPr>
              <a:t>свій</a:t>
            </a:r>
            <a:r>
              <a:rPr lang="ru-RU" sz="2300" b="1" dirty="0">
                <a:solidFill>
                  <a:schemeClr val="bg1"/>
                </a:solidFill>
                <a:latin typeface="+mj-lt"/>
              </a:rPr>
              <a:t> вагон </a:t>
            </a:r>
            <a:r>
              <a:rPr lang="ru-RU" sz="2300" b="1" dirty="0" err="1">
                <a:solidFill>
                  <a:schemeClr val="bg1"/>
                </a:solidFill>
                <a:latin typeface="+mj-lt"/>
              </a:rPr>
              <a:t>відповідно</a:t>
            </a:r>
            <a:r>
              <a:rPr lang="ru-RU" sz="2300" b="1" dirty="0">
                <a:solidFill>
                  <a:schemeClr val="bg1"/>
                </a:solidFill>
                <a:latin typeface="+mj-lt"/>
              </a:rPr>
              <a:t> до </a:t>
            </a:r>
            <a:r>
              <a:rPr lang="ru-RU" sz="2300" b="1" dirty="0" err="1">
                <a:solidFill>
                  <a:schemeClr val="bg1"/>
                </a:solidFill>
                <a:latin typeface="+mj-lt"/>
              </a:rPr>
              <a:t>кількості</a:t>
            </a:r>
            <a:r>
              <a:rPr lang="ru-RU" sz="23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+mj-lt"/>
              </a:rPr>
              <a:t>складів</a:t>
            </a:r>
            <a:r>
              <a:rPr lang="ru-RU" sz="2300" b="1" dirty="0">
                <a:solidFill>
                  <a:schemeClr val="bg1"/>
                </a:solidFill>
                <a:latin typeface="+mj-lt"/>
              </a:rPr>
              <a:t> у </a:t>
            </a:r>
            <a:r>
              <a:rPr lang="ru-RU" sz="2300" b="1" dirty="0" err="1" smtClean="0">
                <a:solidFill>
                  <a:schemeClr val="bg1"/>
                </a:solidFill>
                <a:latin typeface="+mj-lt"/>
              </a:rPr>
              <a:t>їхніх</a:t>
            </a:r>
            <a:r>
              <a:rPr lang="ru-RU" sz="23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+mj-lt"/>
              </a:rPr>
              <a:t>назвах</a:t>
            </a:r>
            <a:r>
              <a:rPr lang="ru-RU" sz="23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2051" name="Picture 3" descr="D:\ДНЗ\15\177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27903"/>
            <a:ext cx="1231615" cy="1359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1" descr="D:\ДНЗ\16\0133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725144"/>
            <a:ext cx="1656185" cy="1096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бака" descr="D:\ЯРМАК\ДНЗ\9\11_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2" y="3140596"/>
            <a:ext cx="1542314" cy="1368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мышь" descr="D:\ЯРМАК\ДНЗ\10\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311" r="27778"/>
          <a:stretch/>
        </p:blipFill>
        <p:spPr bwMode="auto">
          <a:xfrm>
            <a:off x="3890784" y="4855097"/>
            <a:ext cx="1334271" cy="87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ДНЗ\Рисунки работа\Рисунки\звери, птицы\жаба 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17" t="8682" r="7960" b="369"/>
          <a:stretch/>
        </p:blipFill>
        <p:spPr bwMode="auto">
          <a:xfrm>
            <a:off x="2411760" y="4853299"/>
            <a:ext cx="854241" cy="955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НЗ\15\Без имени-1п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517" r="27074" b="2390"/>
          <a:stretch/>
        </p:blipFill>
        <p:spPr bwMode="auto">
          <a:xfrm>
            <a:off x="3203848" y="3068960"/>
            <a:ext cx="1330953" cy="1571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ЯРМАК\ДНЗ\1\жук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776" r="19000"/>
          <a:stretch/>
        </p:blipFill>
        <p:spPr bwMode="auto">
          <a:xfrm>
            <a:off x="845541" y="4490183"/>
            <a:ext cx="1062163" cy="1293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ЯРМАК\ДНЗ\1\247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1681632" cy="1229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ДНЗ\16\112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4592"/>
          <a:stretch/>
        </p:blipFill>
        <p:spPr bwMode="auto">
          <a:xfrm>
            <a:off x="106778" y="116632"/>
            <a:ext cx="8929718" cy="2936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161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14323 -0.470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53" y="-23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14306 -2.59259E-6 C 0.20729 -2.59259E-6 0.28646 -0.13264 0.28646 -0.24004 L 0.28646 -0.47986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24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0.11545 4.81481E-6 C 0.16718 4.81481E-6 0.2309 -0.07709 0.2309 -0.13936 L 0.2309 -0.27871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-1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0365 -0.275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37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11319 2.96296E-6 C 0.16406 2.96296E-6 0.22656 -0.07801 0.22656 -0.14144 L 0.22656 -0.28264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-1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0.08264 1.11022E-16 C 0.11979 1.11022E-16 0.16545 -0.13287 0.16545 -0.24051 L 0.16545 -0.48102 " pathEditMode="relative" rAng="0" ptsTypes="FfFF">
                                      <p:cBhvr>
                                        <p:cTn id="3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24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6961 -4.81481E-6 C 0.24566 -4.81481E-6 0.33923 -0.1375 0.33923 -0.24907 L 0.33923 -0.49791 " pathEditMode="relative" rAng="0" ptsTypes="FfFF">
                                      <p:cBhvr>
                                        <p:cTn id="3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-24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10347 1.11111E-6 C 0.15 1.11111E-6 0.20712 -0.07685 0.20712 -0.13912 L 0.20712 -0.27824 " pathEditMode="relative" rAng="0" ptsTypes="FfFF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-1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4016" y="6223084"/>
            <a:ext cx="7380312" cy="44627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err="1">
                <a:solidFill>
                  <a:schemeClr val="bg1"/>
                </a:solidFill>
                <a:latin typeface="+mj-lt"/>
              </a:rPr>
              <a:t>Визначте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кількість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складів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у словах.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Оберіть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зайве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pic>
        <p:nvPicPr>
          <p:cNvPr id="3075" name="чсм" descr="D:\ДНЗ\16\5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0" y="447105"/>
            <a:ext cx="8733298" cy="5430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рак" descr="D:\ДНЗ\16\1309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72" y="2773060"/>
            <a:ext cx="2244752" cy="903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тактор 1" descr="D:\ЯРМАК\ДНЗ\11 картинки\трактор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44" t="11532" r="21568" b="8690"/>
          <a:stretch/>
        </p:blipFill>
        <p:spPr bwMode="auto">
          <a:xfrm>
            <a:off x="4679603" y="4222269"/>
            <a:ext cx="1764605" cy="15829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D:\ДНЗ\Рисунки работа\Рисунки\самолет пасажирский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3" t="12672" r="3422" b="6701"/>
          <a:stretch/>
        </p:blipFill>
        <p:spPr bwMode="auto">
          <a:xfrm>
            <a:off x="323528" y="692696"/>
            <a:ext cx="2520280" cy="1264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пылесос" descr="D:\ДНЗ\22 картинки\пылесос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80" r="8897"/>
          <a:stretch/>
        </p:blipFill>
        <p:spPr bwMode="auto">
          <a:xfrm>
            <a:off x="6845191" y="4231574"/>
            <a:ext cx="1479035" cy="1573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ДНЗ\22 картинки\утюг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267" r="5056"/>
          <a:stretch/>
        </p:blipFill>
        <p:spPr bwMode="auto">
          <a:xfrm>
            <a:off x="467544" y="4362131"/>
            <a:ext cx="2088232" cy="1227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акета 2" descr="D:\ЯРМАК\ДНЗ\15 картинки\ракета 3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56" r="6392"/>
          <a:stretch/>
        </p:blipFill>
        <p:spPr bwMode="auto">
          <a:xfrm>
            <a:off x="4980373" y="548680"/>
            <a:ext cx="1751867" cy="1434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D:\ЯРМАК\ДНЗ\11 картинки\лодка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85" t="24659" r="15244" b="35730"/>
          <a:stretch/>
        </p:blipFill>
        <p:spPr bwMode="auto">
          <a:xfrm>
            <a:off x="2944185" y="953191"/>
            <a:ext cx="1915847" cy="747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D:\ЯРМАК\ДНЗ\11 картинки\поезд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03" t="15416" r="2022" b="6788"/>
          <a:stretch/>
        </p:blipFill>
        <p:spPr bwMode="auto">
          <a:xfrm>
            <a:off x="6779640" y="836712"/>
            <a:ext cx="2040832" cy="1113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ЯРМАК\ДНЗ\11\2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8376"/>
            <a:ext cx="1171743" cy="1327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ЯРМАК\ДНЗ\12\95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834" t="52049" r="1422" b="13406"/>
          <a:stretch/>
        </p:blipFill>
        <p:spPr bwMode="auto">
          <a:xfrm>
            <a:off x="683568" y="2420888"/>
            <a:ext cx="1819643" cy="1484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ДНЗ\15\1832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63" t="7362" r="2920" b="10031"/>
          <a:stretch/>
        </p:blipFill>
        <p:spPr bwMode="auto">
          <a:xfrm>
            <a:off x="6933960" y="2420888"/>
            <a:ext cx="1638568" cy="1419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ДНЗ\16\Без имени-1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583" r="15559"/>
          <a:stretch/>
        </p:blipFill>
        <p:spPr bwMode="auto">
          <a:xfrm>
            <a:off x="3001297" y="4182870"/>
            <a:ext cx="1183099" cy="1550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998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4016" y="5949280"/>
            <a:ext cx="7380312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+mj-lt"/>
              </a:rPr>
              <a:t>Зробіть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звуковий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аналіз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слів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Поділіть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слова на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склади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Назвіть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пташок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, у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назвах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наголошеним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є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другий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склад.</a:t>
            </a:r>
          </a:p>
        </p:txBody>
      </p:sp>
      <p:pic>
        <p:nvPicPr>
          <p:cNvPr id="4098" name="Picture 2" descr="D:\ДНЗ\16\Без имени-1ен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229" r="6053"/>
          <a:stretch/>
        </p:blipFill>
        <p:spPr bwMode="auto">
          <a:xfrm>
            <a:off x="6137511" y="573433"/>
            <a:ext cx="2773633" cy="2207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НЗ\16\0837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24" t="9073" r="17603" b="7518"/>
          <a:stretch/>
        </p:blipFill>
        <p:spPr bwMode="auto">
          <a:xfrm>
            <a:off x="3058827" y="260648"/>
            <a:ext cx="2521285" cy="2603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ДНЗ\16\арпар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02" t="17740" r="27912" b="-1930"/>
          <a:stretch/>
        </p:blipFill>
        <p:spPr bwMode="auto">
          <a:xfrm>
            <a:off x="496124" y="1267222"/>
            <a:ext cx="2160240" cy="1596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ЯРМАК\ДНЗ\12\2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50062" r="82189" b="30140"/>
          <a:stretch/>
        </p:blipFill>
        <p:spPr bwMode="auto">
          <a:xfrm>
            <a:off x="3381792" y="2924944"/>
            <a:ext cx="2486352" cy="6771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ЯРМАК\ДНЗ\12\2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50062" r="82189" b="30140"/>
          <a:stretch/>
        </p:blipFill>
        <p:spPr bwMode="auto">
          <a:xfrm>
            <a:off x="6334120" y="2924944"/>
            <a:ext cx="2486352" cy="6771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ЯРМАК\ДНЗ\13\21_УКР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937" r="71933"/>
          <a:stretch/>
        </p:blipFill>
        <p:spPr bwMode="auto">
          <a:xfrm>
            <a:off x="144016" y="2938420"/>
            <a:ext cx="3074927" cy="586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1" descr="D:\ДНЗ\15\Без имени-1ва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 r="17085"/>
          <a:stretch/>
        </p:blipFill>
        <p:spPr bwMode="auto">
          <a:xfrm>
            <a:off x="3095093" y="5245256"/>
            <a:ext cx="3205099" cy="48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2" descr="D:\ДНЗ\15\Без имени-1ке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 r="19007"/>
          <a:stretch/>
        </p:blipFill>
        <p:spPr bwMode="auto">
          <a:xfrm>
            <a:off x="316880" y="5229200"/>
            <a:ext cx="2518727" cy="48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3" descr="D:\ДНЗ\15\Без имени-1ке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 r="19007"/>
          <a:stretch/>
        </p:blipFill>
        <p:spPr bwMode="auto">
          <a:xfrm>
            <a:off x="6516214" y="5245256"/>
            <a:ext cx="2518727" cy="48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Группа 68"/>
          <p:cNvGrpSpPr/>
          <p:nvPr/>
        </p:nvGrpSpPr>
        <p:grpSpPr>
          <a:xfrm>
            <a:off x="3707904" y="4221088"/>
            <a:ext cx="324000" cy="324000"/>
            <a:chOff x="467544" y="5027016"/>
            <a:chExt cx="432000" cy="432000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4" name="Прямая соединительная линия 73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Группа 74"/>
          <p:cNvGrpSpPr/>
          <p:nvPr/>
        </p:nvGrpSpPr>
        <p:grpSpPr>
          <a:xfrm>
            <a:off x="4355976" y="4221088"/>
            <a:ext cx="324000" cy="324000"/>
            <a:chOff x="720711" y="3321036"/>
            <a:chExt cx="432000" cy="432000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076056" y="4221088"/>
            <a:ext cx="324000" cy="324000"/>
            <a:chOff x="683568" y="1504069"/>
            <a:chExt cx="432000" cy="432000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3" name="Группа 82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Группа 70"/>
          <p:cNvGrpSpPr/>
          <p:nvPr/>
        </p:nvGrpSpPr>
        <p:grpSpPr>
          <a:xfrm>
            <a:off x="3707944" y="4221088"/>
            <a:ext cx="324000" cy="324000"/>
            <a:chOff x="467544" y="5027016"/>
            <a:chExt cx="432000" cy="43200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3" name="Прямая соединительная линия 72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/>
          <p:nvPr/>
        </p:nvGrpSpPr>
        <p:grpSpPr>
          <a:xfrm>
            <a:off x="4355976" y="4221128"/>
            <a:ext cx="324000" cy="324000"/>
            <a:chOff x="720711" y="3321036"/>
            <a:chExt cx="432000" cy="432000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3707944" y="4221088"/>
            <a:ext cx="324000" cy="324000"/>
            <a:chOff x="467544" y="5027016"/>
            <a:chExt cx="432000" cy="432000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58"/>
          <p:cNvGrpSpPr/>
          <p:nvPr/>
        </p:nvGrpSpPr>
        <p:grpSpPr>
          <a:xfrm>
            <a:off x="4355976" y="4221088"/>
            <a:ext cx="324000" cy="324000"/>
            <a:chOff x="720711" y="3321036"/>
            <a:chExt cx="432000" cy="432000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671920" y="4221088"/>
            <a:ext cx="324000" cy="324000"/>
            <a:chOff x="467544" y="5027016"/>
            <a:chExt cx="432000" cy="43200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па 86"/>
          <p:cNvGrpSpPr/>
          <p:nvPr/>
        </p:nvGrpSpPr>
        <p:grpSpPr>
          <a:xfrm>
            <a:off x="5076096" y="4221088"/>
            <a:ext cx="324000" cy="324000"/>
            <a:chOff x="683568" y="1504069"/>
            <a:chExt cx="432000" cy="432000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9" name="Группа 88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90" name="Прямая соединительная линия 89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Группа 41"/>
          <p:cNvGrpSpPr/>
          <p:nvPr/>
        </p:nvGrpSpPr>
        <p:grpSpPr>
          <a:xfrm>
            <a:off x="4355976" y="4221088"/>
            <a:ext cx="324000" cy="324000"/>
            <a:chOff x="720711" y="3321036"/>
            <a:chExt cx="432000" cy="43200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707904" y="4219016"/>
            <a:ext cx="324000" cy="324000"/>
            <a:chOff x="467544" y="5027016"/>
            <a:chExt cx="432000" cy="43200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4355976" y="4221088"/>
            <a:ext cx="324000" cy="324000"/>
            <a:chOff x="720711" y="3321036"/>
            <a:chExt cx="432000" cy="43200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5076056" y="4221088"/>
            <a:ext cx="324000" cy="324000"/>
            <a:chOff x="683568" y="1504069"/>
            <a:chExt cx="432000" cy="432000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Группа 29"/>
          <p:cNvGrpSpPr/>
          <p:nvPr/>
        </p:nvGrpSpPr>
        <p:grpSpPr>
          <a:xfrm>
            <a:off x="4355976" y="4221088"/>
            <a:ext cx="324000" cy="324000"/>
            <a:chOff x="720711" y="3321036"/>
            <a:chExt cx="432000" cy="43200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077512" y="4209575"/>
            <a:ext cx="324000" cy="324000"/>
            <a:chOff x="683568" y="1504069"/>
            <a:chExt cx="432000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Группа 26"/>
          <p:cNvGrpSpPr/>
          <p:nvPr/>
        </p:nvGrpSpPr>
        <p:grpSpPr>
          <a:xfrm>
            <a:off x="4397281" y="4241352"/>
            <a:ext cx="324000" cy="324000"/>
            <a:chOff x="720711" y="3321036"/>
            <a:chExt cx="432000" cy="43200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707904" y="4221088"/>
            <a:ext cx="324000" cy="324000"/>
            <a:chOff x="467544" y="5027016"/>
            <a:chExt cx="432000" cy="4320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4390806" y="4221088"/>
            <a:ext cx="324000" cy="324000"/>
            <a:chOff x="720711" y="3321036"/>
            <a:chExt cx="432000" cy="4320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707904" y="4221088"/>
            <a:ext cx="324000" cy="324000"/>
            <a:chOff x="467544" y="5027016"/>
            <a:chExt cx="432000" cy="43200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53314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31893 -0.1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" y="-8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40139 -0.162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69" y="-8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0.2717 -0.162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-8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18507 -0.158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-7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07483 -0.16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-8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17726 -0.1627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-8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0.38194 -0.1627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-8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29983 -0.1657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8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04549 -0.16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-8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05521 -0.1576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29931 -0.1627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-8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509 L 0.28159 -0.1652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-8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8576 -0.168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40573 -0.1627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-8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50191 -0.1601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87" y="-8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03541 -0.1627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8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32084 -0.2372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-1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32969 -0.2349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6" y="-1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02743 -0.2372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-1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4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853529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810666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6064" y="6207695"/>
            <a:ext cx="7236296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Оберіть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предмети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, у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назвах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є склад МА.</a:t>
            </a:r>
          </a:p>
        </p:txBody>
      </p:sp>
      <p:pic>
        <p:nvPicPr>
          <p:cNvPr id="5" name="Лимон" descr="D:\11111111111111111111 картинки\лимо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8301"/>
            <a:ext cx="2213333" cy="1766563"/>
          </a:xfrm>
          <a:prstGeom prst="rect">
            <a:avLst/>
          </a:prstGeom>
          <a:noFill/>
        </p:spPr>
      </p:pic>
      <p:pic>
        <p:nvPicPr>
          <p:cNvPr id="6" name="малина" descr="D:\ЯРМАК\ДНЗ\03 картинки\малинв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48" t="8765" r="7630" b="9110"/>
          <a:stretch/>
        </p:blipFill>
        <p:spPr bwMode="auto">
          <a:xfrm>
            <a:off x="3419872" y="1556792"/>
            <a:ext cx="2509059" cy="2460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машина" descr="D:\ДНЗ\Рисунки работа\Рисунки\машина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20" t="23843" r="3806" b="17319"/>
          <a:stretch/>
        </p:blipFill>
        <p:spPr bwMode="auto">
          <a:xfrm>
            <a:off x="251520" y="4468726"/>
            <a:ext cx="3942692" cy="1552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ДНЗ\15\26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79" y="537003"/>
            <a:ext cx="1847685" cy="2452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НЗ\16\0739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17" r="1901" b="35884"/>
          <a:stretch/>
        </p:blipFill>
        <p:spPr bwMode="auto">
          <a:xfrm>
            <a:off x="5614831" y="4343406"/>
            <a:ext cx="3159977" cy="1605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7504" y="4321432"/>
            <a:ext cx="4248472" cy="177186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94702" y="1409674"/>
            <a:ext cx="2789466" cy="2667398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020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112</TotalTime>
  <Words>58</Words>
  <Application>Microsoft Office PowerPoint</Application>
  <PresentationFormat>Экран (4:3)</PresentationFormat>
  <Paragraphs>8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Тема6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Сергей</cp:lastModifiedBy>
  <cp:revision>19</cp:revision>
  <dcterms:created xsi:type="dcterms:W3CDTF">2015-06-21T14:37:20Z</dcterms:created>
  <dcterms:modified xsi:type="dcterms:W3CDTF">2021-01-31T08:38:33Z</dcterms:modified>
</cp:coreProperties>
</file>