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32" autoAdjust="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12.07.2015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12.07.2015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12.07.2015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gradFill flip="none" rotWithShape="1">
          <a:gsLst>
            <a:gs pos="0">
              <a:srgbClr val="FFFF00">
                <a:alpha val="30000"/>
              </a:srgbClr>
            </a:gs>
            <a:gs pos="52000">
              <a:srgbClr val="FFFF00">
                <a:alpha val="26000"/>
              </a:srgbClr>
            </a:gs>
            <a:gs pos="83000">
              <a:srgbClr val="00B0F0">
                <a:alpha val="16000"/>
              </a:srgbClr>
            </a:gs>
            <a:gs pos="100000">
              <a:srgbClr val="00B0F0">
                <a:alpha val="50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12.07.2015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3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8532440" y="6240162"/>
            <a:ext cx="357190" cy="357190"/>
          </a:xfrm>
          <a:prstGeom prst="actionButtonForwardNext">
            <a:avLst/>
          </a:prstGeom>
          <a:gradFill flip="none" rotWithShape="1">
            <a:gsLst>
              <a:gs pos="0">
                <a:srgbClr val="8064A2">
                  <a:lumMod val="20000"/>
                  <a:lumOff val="80000"/>
                </a:srgbClr>
              </a:gs>
              <a:gs pos="39999">
                <a:srgbClr val="8064A2">
                  <a:lumMod val="40000"/>
                  <a:lumOff val="60000"/>
                </a:srgbClr>
              </a:gs>
              <a:gs pos="70000">
                <a:srgbClr val="8064A2">
                  <a:lumMod val="60000"/>
                  <a:lumOff val="40000"/>
                </a:srgbClr>
              </a:gs>
              <a:gs pos="100000">
                <a:srgbClr val="8064A2">
                  <a:lumMod val="7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5099700"/>
            <a:ext cx="8136904" cy="1569660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 err="1">
                <a:solidFill>
                  <a:schemeClr val="bg1"/>
                </a:solidFill>
                <a:latin typeface="+mj-lt"/>
              </a:rPr>
              <a:t>Назвіть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latin typeface="+mj-lt"/>
              </a:rPr>
              <a:t>усе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, </a:t>
            </a:r>
            <a:r>
              <a:rPr lang="ru-RU" sz="2400" b="1" dirty="0" err="1">
                <a:solidFill>
                  <a:schemeClr val="bg1"/>
                </a:solidFill>
                <a:latin typeface="+mj-lt"/>
              </a:rPr>
              <a:t>що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+mj-lt"/>
              </a:rPr>
              <a:t>зображено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 на </a:t>
            </a:r>
            <a:r>
              <a:rPr lang="ru-RU" sz="2400" b="1" dirty="0" err="1">
                <a:solidFill>
                  <a:schemeClr val="bg1"/>
                </a:solidFill>
                <a:latin typeface="+mj-lt"/>
              </a:rPr>
              <a:t>малюнках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. </a:t>
            </a:r>
            <a:r>
              <a:rPr lang="ru-RU" sz="2400" b="1" dirty="0" err="1">
                <a:solidFill>
                  <a:schemeClr val="bg1"/>
                </a:solidFill>
                <a:latin typeface="+mj-lt"/>
              </a:rPr>
              <a:t>Визначте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+mj-lt"/>
              </a:rPr>
              <a:t>кількість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+mj-lt"/>
              </a:rPr>
              <a:t>складів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 у словах і </a:t>
            </a:r>
            <a:r>
              <a:rPr lang="ru-RU" sz="2400" b="1" dirty="0" err="1">
                <a:solidFill>
                  <a:schemeClr val="bg1"/>
                </a:solidFill>
                <a:latin typeface="+mj-lt"/>
              </a:rPr>
              <a:t>доберіть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 до кожного  </a:t>
            </a:r>
            <a:r>
              <a:rPr lang="ru-RU" sz="2400" b="1" dirty="0" err="1">
                <a:solidFill>
                  <a:schemeClr val="bg1"/>
                </a:solidFill>
                <a:latin typeface="+mj-lt"/>
              </a:rPr>
              <a:t>малюнка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  </a:t>
            </a:r>
            <a:r>
              <a:rPr lang="ru-RU" sz="2400" b="1" dirty="0" err="1">
                <a:solidFill>
                  <a:schemeClr val="bg1"/>
                </a:solidFill>
                <a:latin typeface="+mj-lt"/>
              </a:rPr>
              <a:t>відповідну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 схему. Як </a:t>
            </a:r>
            <a:r>
              <a:rPr lang="ru-RU" sz="2400" b="1" dirty="0" err="1">
                <a:solidFill>
                  <a:schemeClr val="bg1"/>
                </a:solidFill>
                <a:latin typeface="+mj-lt"/>
              </a:rPr>
              <a:t>ви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+mj-lt"/>
              </a:rPr>
              <a:t>гадаєте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, </a:t>
            </a:r>
            <a:r>
              <a:rPr lang="ru-RU" sz="2400" b="1" dirty="0" smtClean="0">
                <a:solidFill>
                  <a:schemeClr val="bg1"/>
                </a:solidFill>
                <a:latin typeface="+mj-lt"/>
              </a:rPr>
              <a:t>для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+mj-lt"/>
              </a:rPr>
              <a:t>кого </a:t>
            </a:r>
            <a:r>
              <a:rPr lang="ru-RU" sz="2400" b="1" dirty="0" err="1">
                <a:solidFill>
                  <a:schemeClr val="bg1"/>
                </a:solidFill>
                <a:latin typeface="+mj-lt"/>
              </a:rPr>
              <a:t>Дід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 Мороз </a:t>
            </a:r>
            <a:r>
              <a:rPr lang="ru-RU" sz="2400" b="1" dirty="0" err="1">
                <a:solidFill>
                  <a:schemeClr val="bg1"/>
                </a:solidFill>
                <a:latin typeface="+mj-lt"/>
              </a:rPr>
              <a:t>приготував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+mj-lt"/>
              </a:rPr>
              <a:t>ці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+mj-lt"/>
              </a:rPr>
              <a:t>подарунки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?</a:t>
            </a:r>
          </a:p>
        </p:txBody>
      </p:sp>
      <p:pic>
        <p:nvPicPr>
          <p:cNvPr id="1026" name="Picture 2" descr="D:\ДНЗ\15\119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5060"/>
          <a:stretch/>
        </p:blipFill>
        <p:spPr bwMode="auto">
          <a:xfrm>
            <a:off x="323528" y="154896"/>
            <a:ext cx="2692079" cy="4755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ДНЗ\15\119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5184"/>
          <a:stretch/>
        </p:blipFill>
        <p:spPr bwMode="auto">
          <a:xfrm>
            <a:off x="5921916" y="154896"/>
            <a:ext cx="2682532" cy="4755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6" descr="D:\ДНЗ\15\Без имени-1ва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0000" r="17085"/>
          <a:stretch/>
        </p:blipFill>
        <p:spPr bwMode="auto">
          <a:xfrm>
            <a:off x="3224891" y="3724738"/>
            <a:ext cx="2427229" cy="4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5" descr="D:\ДНЗ\15\Без имени-1ке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0000" r="19007"/>
          <a:stretch/>
        </p:blipFill>
        <p:spPr bwMode="auto">
          <a:xfrm>
            <a:off x="3639098" y="2212570"/>
            <a:ext cx="1580974" cy="4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4" descr="D:\ДНЗ\15\Без имени-16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0000" r="57141"/>
          <a:stretch/>
        </p:blipFill>
        <p:spPr bwMode="auto">
          <a:xfrm>
            <a:off x="4023431" y="628394"/>
            <a:ext cx="836602" cy="4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3" descr="D:\ДНЗ\15\Без имени-1ке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0000" r="19007"/>
          <a:stretch/>
        </p:blipFill>
        <p:spPr bwMode="auto">
          <a:xfrm>
            <a:off x="3639098" y="2932650"/>
            <a:ext cx="1580974" cy="4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2" descr="D:\ДНЗ\15\Без имени-1ке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0000" r="19007"/>
          <a:stretch/>
        </p:blipFill>
        <p:spPr bwMode="auto">
          <a:xfrm>
            <a:off x="3635897" y="1420482"/>
            <a:ext cx="1580974" cy="4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1" descr="D:\ДНЗ\15\Без имени-1ва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0000" r="17085"/>
          <a:stretch/>
        </p:blipFill>
        <p:spPr bwMode="auto">
          <a:xfrm>
            <a:off x="3224891" y="4422012"/>
            <a:ext cx="2427229" cy="4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22686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7037E-6 L -0.33958 -0.131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79" y="-657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85185E-6 L 0.35417 0.3099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08" y="1548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33333E-6 L -0.34792 0.1104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96" y="550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44444E-6 L -0.33872 0.2152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44" y="1076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59259E-6 L 0.3467 -0.0050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26" y="-25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07407E-6 L 0.34549 -0.23287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74" y="-116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8572528" y="6240162"/>
            <a:ext cx="357190" cy="357190"/>
          </a:xfrm>
          <a:prstGeom prst="actionButtonForwardNext">
            <a:avLst/>
          </a:prstGeom>
          <a:gradFill flip="none" rotWithShape="1">
            <a:gsLst>
              <a:gs pos="0">
                <a:srgbClr val="8064A2">
                  <a:lumMod val="20000"/>
                  <a:lumOff val="80000"/>
                </a:srgbClr>
              </a:gs>
              <a:gs pos="39999">
                <a:srgbClr val="8064A2">
                  <a:lumMod val="40000"/>
                  <a:lumOff val="60000"/>
                </a:srgbClr>
              </a:gs>
              <a:gs pos="70000">
                <a:srgbClr val="8064A2">
                  <a:lumMod val="60000"/>
                  <a:lumOff val="40000"/>
                </a:srgbClr>
              </a:gs>
              <a:gs pos="100000">
                <a:srgbClr val="8064A2">
                  <a:lumMod val="7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" name="Управляющая кнопка: домой 2">
            <a:hlinkClick r:id="" action="ppaction://hlinkshowjump?jump=firstslide" highlightClick="1"/>
          </p:cNvPr>
          <p:cNvSpPr/>
          <p:nvPr/>
        </p:nvSpPr>
        <p:spPr>
          <a:xfrm>
            <a:off x="8143900" y="6240162"/>
            <a:ext cx="357190" cy="357190"/>
          </a:xfrm>
          <a:prstGeom prst="actionButtonHome">
            <a:avLst/>
          </a:prstGeom>
          <a:gradFill flip="none" rotWithShape="1">
            <a:gsLst>
              <a:gs pos="0">
                <a:srgbClr val="8064A2">
                  <a:lumMod val="20000"/>
                  <a:lumOff val="80000"/>
                </a:srgbClr>
              </a:gs>
              <a:gs pos="39999">
                <a:srgbClr val="8064A2">
                  <a:lumMod val="40000"/>
                  <a:lumOff val="60000"/>
                </a:srgbClr>
              </a:gs>
              <a:gs pos="70000">
                <a:srgbClr val="8064A2">
                  <a:lumMod val="60000"/>
                  <a:lumOff val="40000"/>
                </a:srgbClr>
              </a:gs>
              <a:gs pos="100000">
                <a:srgbClr val="8064A2">
                  <a:lumMod val="75000"/>
                </a:srgb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7715272" y="6240162"/>
            <a:ext cx="357190" cy="357190"/>
          </a:xfrm>
          <a:prstGeom prst="actionButtonBackPrevious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39999">
                <a:schemeClr val="accent4">
                  <a:lumMod val="40000"/>
                  <a:lumOff val="60000"/>
                </a:schemeClr>
              </a:gs>
              <a:gs pos="7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5885677"/>
            <a:ext cx="6048672" cy="830997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 err="1">
                <a:solidFill>
                  <a:schemeClr val="bg1"/>
                </a:solidFill>
                <a:latin typeface="+mj-lt"/>
              </a:rPr>
              <a:t>Назвіть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latin typeface="+mj-lt"/>
              </a:rPr>
              <a:t>усе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, </a:t>
            </a:r>
            <a:r>
              <a:rPr lang="ru-RU" sz="2400" b="1" dirty="0" err="1">
                <a:solidFill>
                  <a:schemeClr val="bg1"/>
                </a:solidFill>
                <a:latin typeface="+mj-lt"/>
              </a:rPr>
              <a:t>що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+mj-lt"/>
              </a:rPr>
              <a:t>зображено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 на </a:t>
            </a:r>
            <a:r>
              <a:rPr lang="ru-RU" sz="2400" b="1" dirty="0" err="1">
                <a:solidFill>
                  <a:schemeClr val="bg1"/>
                </a:solidFill>
                <a:latin typeface="+mj-lt"/>
              </a:rPr>
              <a:t>малюнках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. </a:t>
            </a:r>
            <a:r>
              <a:rPr lang="ru-RU" sz="2400" b="1" dirty="0" err="1">
                <a:solidFill>
                  <a:schemeClr val="bg1"/>
                </a:solidFill>
                <a:latin typeface="+mj-lt"/>
              </a:rPr>
              <a:t>Поділіть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 слова на </a:t>
            </a:r>
            <a:r>
              <a:rPr lang="ru-RU" sz="2400" b="1" dirty="0" err="1">
                <a:solidFill>
                  <a:schemeClr val="bg1"/>
                </a:solidFill>
                <a:latin typeface="+mj-lt"/>
              </a:rPr>
              <a:t>склади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.</a:t>
            </a:r>
          </a:p>
        </p:txBody>
      </p:sp>
      <p:pic>
        <p:nvPicPr>
          <p:cNvPr id="8" name="Picture 2" descr="D:\ДНЗ\15\16.png"/>
          <p:cNvPicPr>
            <a:picLocks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3532"/>
          <a:stretch/>
        </p:blipFill>
        <p:spPr bwMode="auto">
          <a:xfrm>
            <a:off x="956517" y="2780928"/>
            <a:ext cx="7359899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ДНЗ\15\16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6468"/>
          <a:stretch/>
        </p:blipFill>
        <p:spPr bwMode="auto">
          <a:xfrm>
            <a:off x="251520" y="140205"/>
            <a:ext cx="8624394" cy="2280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7" descr="D:\ДНЗ\15\Без имени-16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0000" r="57141"/>
          <a:stretch/>
        </p:blipFill>
        <p:spPr bwMode="auto">
          <a:xfrm>
            <a:off x="3851920" y="4685205"/>
            <a:ext cx="1167628" cy="681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6" descr="D:\ДНЗ\15\Без имени-16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0000" r="57141"/>
          <a:stretch/>
        </p:blipFill>
        <p:spPr bwMode="auto">
          <a:xfrm>
            <a:off x="107504" y="4685205"/>
            <a:ext cx="1167628" cy="681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5" descr="D:\ДНЗ\15\Без имени-16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0000" r="57141"/>
          <a:stretch/>
        </p:blipFill>
        <p:spPr bwMode="auto">
          <a:xfrm>
            <a:off x="1331640" y="4685205"/>
            <a:ext cx="1167628" cy="681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4" descr="D:\ДНЗ\15\Без имени-16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0000" r="57141"/>
          <a:stretch/>
        </p:blipFill>
        <p:spPr bwMode="auto">
          <a:xfrm>
            <a:off x="2627784" y="4685204"/>
            <a:ext cx="1167628" cy="681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3" descr="D:\ДНЗ\15\Без имени-16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0000" r="57141"/>
          <a:stretch/>
        </p:blipFill>
        <p:spPr bwMode="auto">
          <a:xfrm>
            <a:off x="7884368" y="4692125"/>
            <a:ext cx="1167628" cy="681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2" descr="D:\ДНЗ\15\Без имени-16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0000" r="57141"/>
          <a:stretch/>
        </p:blipFill>
        <p:spPr bwMode="auto">
          <a:xfrm>
            <a:off x="5220072" y="4692125"/>
            <a:ext cx="1167628" cy="681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1" descr="D:\ДНЗ\15\Без имени-16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0000" r="57141"/>
          <a:stretch/>
        </p:blipFill>
        <p:spPr bwMode="auto">
          <a:xfrm>
            <a:off x="6588224" y="4692124"/>
            <a:ext cx="1167628" cy="681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54347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11111E-6 L 0.07795 -0.2851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89" y="-1425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11111E-6 L 0.08594 -0.2851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88" y="-1425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11111E-6 L 0.06233 -0.2851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08" y="-1425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11111E-6 L 0.10156 -0.2851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69" y="-1425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6 L -0.00868 -0.2863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4" y="-1432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7037E-6 L 0.06216 -0.28635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08" y="-1432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0.02275 -0.28635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8" y="-1432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8572528" y="6240162"/>
            <a:ext cx="357190" cy="357190"/>
          </a:xfrm>
          <a:prstGeom prst="actionButtonForwardNext">
            <a:avLst/>
          </a:prstGeom>
          <a:gradFill flip="none" rotWithShape="1">
            <a:gsLst>
              <a:gs pos="0">
                <a:srgbClr val="8064A2">
                  <a:lumMod val="20000"/>
                  <a:lumOff val="80000"/>
                </a:srgbClr>
              </a:gs>
              <a:gs pos="39999">
                <a:srgbClr val="8064A2">
                  <a:lumMod val="40000"/>
                  <a:lumOff val="60000"/>
                </a:srgbClr>
              </a:gs>
              <a:gs pos="70000">
                <a:srgbClr val="8064A2">
                  <a:lumMod val="60000"/>
                  <a:lumOff val="40000"/>
                </a:srgbClr>
              </a:gs>
              <a:gs pos="100000">
                <a:srgbClr val="8064A2">
                  <a:lumMod val="7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" name="Управляющая кнопка: домой 2">
            <a:hlinkClick r:id="" action="ppaction://hlinkshowjump?jump=firstslide" highlightClick="1"/>
          </p:cNvPr>
          <p:cNvSpPr/>
          <p:nvPr/>
        </p:nvSpPr>
        <p:spPr>
          <a:xfrm>
            <a:off x="8143900" y="6240162"/>
            <a:ext cx="357190" cy="357190"/>
          </a:xfrm>
          <a:prstGeom prst="actionButtonHome">
            <a:avLst/>
          </a:prstGeom>
          <a:gradFill flip="none" rotWithShape="1">
            <a:gsLst>
              <a:gs pos="0">
                <a:srgbClr val="8064A2">
                  <a:lumMod val="20000"/>
                  <a:lumOff val="80000"/>
                </a:srgbClr>
              </a:gs>
              <a:gs pos="39999">
                <a:srgbClr val="8064A2">
                  <a:lumMod val="40000"/>
                  <a:lumOff val="60000"/>
                </a:srgbClr>
              </a:gs>
              <a:gs pos="70000">
                <a:srgbClr val="8064A2">
                  <a:lumMod val="60000"/>
                  <a:lumOff val="40000"/>
                </a:srgbClr>
              </a:gs>
              <a:gs pos="100000">
                <a:srgbClr val="8064A2">
                  <a:lumMod val="75000"/>
                </a:srgb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7715272" y="6240162"/>
            <a:ext cx="357190" cy="357190"/>
          </a:xfrm>
          <a:prstGeom prst="actionButtonBackPrevious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39999">
                <a:schemeClr val="accent4">
                  <a:lumMod val="40000"/>
                  <a:lumOff val="60000"/>
                </a:schemeClr>
              </a:gs>
              <a:gs pos="7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5157192"/>
            <a:ext cx="6527648" cy="1569660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 err="1">
                <a:solidFill>
                  <a:schemeClr val="bg1"/>
                </a:solidFill>
                <a:latin typeface="+mj-lt"/>
              </a:rPr>
              <a:t>Назвіть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+mj-lt"/>
              </a:rPr>
              <a:t>птахів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 та комах, у </a:t>
            </a:r>
            <a:r>
              <a:rPr lang="ru-RU" sz="2400" b="1" dirty="0" err="1">
                <a:solidFill>
                  <a:schemeClr val="bg1"/>
                </a:solidFill>
                <a:latin typeface="+mj-lt"/>
              </a:rPr>
              <a:t>назвах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+mj-lt"/>
              </a:rPr>
              <a:t>яких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: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  <a:latin typeface="+mj-lt"/>
              </a:rPr>
              <a:t>• три </a:t>
            </a:r>
            <a:r>
              <a:rPr lang="ru-RU" sz="2400" b="1" dirty="0" err="1">
                <a:solidFill>
                  <a:schemeClr val="bg1"/>
                </a:solidFill>
                <a:latin typeface="+mj-lt"/>
              </a:rPr>
              <a:t>склади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,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  <a:latin typeface="+mj-lt"/>
              </a:rPr>
              <a:t>• два </a:t>
            </a:r>
            <a:r>
              <a:rPr lang="ru-RU" sz="2400" b="1" dirty="0" err="1">
                <a:solidFill>
                  <a:schemeClr val="bg1"/>
                </a:solidFill>
                <a:latin typeface="+mj-lt"/>
              </a:rPr>
              <a:t>склади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,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  <a:latin typeface="+mj-lt"/>
              </a:rPr>
              <a:t>• один склад.</a:t>
            </a:r>
          </a:p>
        </p:txBody>
      </p:sp>
      <p:pic>
        <p:nvPicPr>
          <p:cNvPr id="3074" name="Picture 2" descr="D:\ДНЗ\15\2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0447" y="1202507"/>
            <a:ext cx="8590025" cy="3162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32658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:\ДНЗ\Рисунки работа\Рисунки\самолет пасажирский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49" t="10726" r="3105" b="5994"/>
          <a:stretch/>
        </p:blipFill>
        <p:spPr bwMode="auto">
          <a:xfrm>
            <a:off x="6156176" y="255009"/>
            <a:ext cx="2915816" cy="1517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Овал 13"/>
          <p:cNvSpPr/>
          <p:nvPr/>
        </p:nvSpPr>
        <p:spPr>
          <a:xfrm>
            <a:off x="7859079" y="461784"/>
            <a:ext cx="467544" cy="467544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D:\ДНЗ\Рисунки работа\Рисунки\самолет пасажирский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49" t="10726" r="3105" b="5994"/>
          <a:stretch/>
        </p:blipFill>
        <p:spPr bwMode="auto">
          <a:xfrm>
            <a:off x="107504" y="255009"/>
            <a:ext cx="2915816" cy="1517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ДНЗ\Рисунки работа\Рисунки\самолет пасажирский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49" t="10726" r="3105" b="5994"/>
          <a:stretch/>
        </p:blipFill>
        <p:spPr bwMode="auto">
          <a:xfrm>
            <a:off x="3131840" y="255009"/>
            <a:ext cx="2915816" cy="1517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вал 5"/>
          <p:cNvSpPr/>
          <p:nvPr/>
        </p:nvSpPr>
        <p:spPr>
          <a:xfrm>
            <a:off x="1259632" y="546368"/>
            <a:ext cx="467544" cy="467544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4067944" y="513184"/>
            <a:ext cx="467544" cy="467544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4572000" y="513184"/>
            <a:ext cx="467544" cy="467544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6876256" y="441176"/>
            <a:ext cx="467544" cy="467544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7380312" y="441176"/>
            <a:ext cx="467544" cy="467544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8572528" y="6240162"/>
            <a:ext cx="357190" cy="357190"/>
          </a:xfrm>
          <a:prstGeom prst="actionButtonForwardNext">
            <a:avLst/>
          </a:prstGeom>
          <a:gradFill flip="none" rotWithShape="1">
            <a:gsLst>
              <a:gs pos="0">
                <a:srgbClr val="8064A2">
                  <a:lumMod val="20000"/>
                  <a:lumOff val="80000"/>
                </a:srgbClr>
              </a:gs>
              <a:gs pos="39999">
                <a:srgbClr val="8064A2">
                  <a:lumMod val="40000"/>
                  <a:lumOff val="60000"/>
                </a:srgbClr>
              </a:gs>
              <a:gs pos="70000">
                <a:srgbClr val="8064A2">
                  <a:lumMod val="60000"/>
                  <a:lumOff val="40000"/>
                </a:srgbClr>
              </a:gs>
              <a:gs pos="100000">
                <a:srgbClr val="8064A2">
                  <a:lumMod val="7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" name="Управляющая кнопка: домой 2">
            <a:hlinkClick r:id="" action="ppaction://hlinkshowjump?jump=firstslide" highlightClick="1"/>
          </p:cNvPr>
          <p:cNvSpPr/>
          <p:nvPr/>
        </p:nvSpPr>
        <p:spPr>
          <a:xfrm>
            <a:off x="8143900" y="6240162"/>
            <a:ext cx="357190" cy="357190"/>
          </a:xfrm>
          <a:prstGeom prst="actionButtonHome">
            <a:avLst/>
          </a:prstGeom>
          <a:gradFill flip="none" rotWithShape="1">
            <a:gsLst>
              <a:gs pos="0">
                <a:srgbClr val="8064A2">
                  <a:lumMod val="20000"/>
                  <a:lumOff val="80000"/>
                </a:srgbClr>
              </a:gs>
              <a:gs pos="39999">
                <a:srgbClr val="8064A2">
                  <a:lumMod val="40000"/>
                  <a:lumOff val="60000"/>
                </a:srgbClr>
              </a:gs>
              <a:gs pos="70000">
                <a:srgbClr val="8064A2">
                  <a:lumMod val="60000"/>
                  <a:lumOff val="40000"/>
                </a:srgbClr>
              </a:gs>
              <a:gs pos="100000">
                <a:srgbClr val="8064A2">
                  <a:lumMod val="75000"/>
                </a:srgb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7715272" y="6240162"/>
            <a:ext cx="357190" cy="357190"/>
          </a:xfrm>
          <a:prstGeom prst="actionButtonBackPrevious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39999">
                <a:schemeClr val="accent4">
                  <a:lumMod val="40000"/>
                  <a:lumOff val="60000"/>
                </a:schemeClr>
              </a:gs>
              <a:gs pos="7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16024" y="5885677"/>
            <a:ext cx="7308304" cy="830997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 err="1">
                <a:solidFill>
                  <a:schemeClr val="bg1"/>
                </a:solidFill>
                <a:latin typeface="+mj-lt"/>
              </a:rPr>
              <a:t>Допоможіть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 кожному </a:t>
            </a:r>
            <a:r>
              <a:rPr lang="ru-RU" sz="2400" b="1" dirty="0" err="1">
                <a:solidFill>
                  <a:schemeClr val="bg1"/>
                </a:solidFill>
                <a:latin typeface="+mj-lt"/>
              </a:rPr>
              <a:t>пасажирові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+mj-lt"/>
              </a:rPr>
              <a:t>знайти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+mj-lt"/>
              </a:rPr>
              <a:t>свій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+mj-lt"/>
              </a:rPr>
              <a:t>літак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+mj-lt"/>
              </a:rPr>
              <a:t>відповідно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 до </a:t>
            </a:r>
            <a:r>
              <a:rPr lang="ru-RU" sz="2400" b="1" dirty="0" err="1">
                <a:solidFill>
                  <a:schemeClr val="bg1"/>
                </a:solidFill>
                <a:latin typeface="+mj-lt"/>
              </a:rPr>
              <a:t>кількості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+mj-lt"/>
              </a:rPr>
              <a:t>складів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 у </a:t>
            </a:r>
            <a:r>
              <a:rPr lang="ru-RU" sz="2400" b="1" dirty="0" err="1">
                <a:solidFill>
                  <a:schemeClr val="bg1"/>
                </a:solidFill>
                <a:latin typeface="+mj-lt"/>
              </a:rPr>
              <a:t>слові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.</a:t>
            </a:r>
          </a:p>
        </p:txBody>
      </p:sp>
      <p:pic>
        <p:nvPicPr>
          <p:cNvPr id="4101" name="Picture 5" descr="D:\ДНЗ\15\Без имени-1п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783" r="26656" b="2455"/>
          <a:stretch/>
        </p:blipFill>
        <p:spPr bwMode="auto">
          <a:xfrm>
            <a:off x="1763688" y="4348794"/>
            <a:ext cx="936104" cy="1094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D:\ДНЗ\15\1832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63" t="7362" r="2920" b="10031"/>
          <a:stretch/>
        </p:blipFill>
        <p:spPr bwMode="auto">
          <a:xfrm>
            <a:off x="2843808" y="4221954"/>
            <a:ext cx="1494963" cy="1295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D:\ДНЗ\15\2297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590" t="12458" r="6938" b="22059"/>
          <a:stretch/>
        </p:blipFill>
        <p:spPr bwMode="auto">
          <a:xfrm>
            <a:off x="7092280" y="4444764"/>
            <a:ext cx="1998476" cy="1041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D:\ДНЗ\15\2474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4360424"/>
            <a:ext cx="1481906" cy="1082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 descr="D:\ДНЗ\15\2620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0746" y="4566049"/>
            <a:ext cx="693502" cy="920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D:\ДНЗ\15\40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89748" y="4512740"/>
            <a:ext cx="1350404" cy="932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24807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7037E-7 L 0.22257 -0.372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28" y="-1863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7037E-6 L 0.13403 -0.3787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01" y="-1893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07407E-6 L -0.15243 -0.3583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22" y="-1791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07407E-6 L 0.00104 -0.3814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1907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96296E-6 L -0.00278 -0.3590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" y="-1796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7037E-7 L -0.13525 -0.36944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71" y="-1847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7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омой 1">
            <a:hlinkClick r:id="" action="ppaction://hlinkshowjump?jump=firstslide" highlightClick="1"/>
          </p:cNvPr>
          <p:cNvSpPr/>
          <p:nvPr/>
        </p:nvSpPr>
        <p:spPr>
          <a:xfrm>
            <a:off x="8607298" y="6240162"/>
            <a:ext cx="357190" cy="357190"/>
          </a:xfrm>
          <a:prstGeom prst="actionButtonHome">
            <a:avLst/>
          </a:prstGeom>
          <a:gradFill flip="none" rotWithShape="1">
            <a:gsLst>
              <a:gs pos="0">
                <a:srgbClr val="8064A2">
                  <a:lumMod val="20000"/>
                  <a:lumOff val="80000"/>
                </a:srgbClr>
              </a:gs>
              <a:gs pos="39999">
                <a:srgbClr val="8064A2">
                  <a:lumMod val="40000"/>
                  <a:lumOff val="60000"/>
                </a:srgbClr>
              </a:gs>
              <a:gs pos="70000">
                <a:srgbClr val="8064A2">
                  <a:lumMod val="60000"/>
                  <a:lumOff val="40000"/>
                </a:srgbClr>
              </a:gs>
              <a:gs pos="100000">
                <a:srgbClr val="8064A2">
                  <a:lumMod val="75000"/>
                </a:srgb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" name="Управляющая кнопка: назад 2">
            <a:hlinkClick r:id="" action="ppaction://hlinkshowjump?jump=previousslide" highlightClick="1"/>
          </p:cNvPr>
          <p:cNvSpPr/>
          <p:nvPr/>
        </p:nvSpPr>
        <p:spPr>
          <a:xfrm>
            <a:off x="8178670" y="6240162"/>
            <a:ext cx="357190" cy="357190"/>
          </a:xfrm>
          <a:prstGeom prst="actionButtonBackPrevious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39999">
                <a:schemeClr val="accent4">
                  <a:lumMod val="40000"/>
                  <a:lumOff val="60000"/>
                </a:schemeClr>
              </a:gs>
              <a:gs pos="7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5949280"/>
            <a:ext cx="7848872" cy="738664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100" dirty="0" err="1">
                <a:solidFill>
                  <a:schemeClr val="bg1"/>
                </a:solidFill>
                <a:latin typeface="+mj-lt"/>
              </a:rPr>
              <a:t>Назвіть</a:t>
            </a:r>
            <a:r>
              <a:rPr lang="ru-RU" sz="21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100" dirty="0" err="1">
                <a:solidFill>
                  <a:schemeClr val="bg1"/>
                </a:solidFill>
                <a:latin typeface="+mj-lt"/>
              </a:rPr>
              <a:t>ягоди</a:t>
            </a:r>
            <a:r>
              <a:rPr lang="ru-RU" sz="21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100" dirty="0" smtClean="0">
                <a:solidFill>
                  <a:schemeClr val="bg1"/>
                </a:solidFill>
                <a:latin typeface="+mj-lt"/>
              </a:rPr>
              <a:t>та </a:t>
            </a:r>
            <a:r>
              <a:rPr lang="ru-RU" sz="2100" dirty="0" err="1">
                <a:solidFill>
                  <a:schemeClr val="bg1"/>
                </a:solidFill>
                <a:latin typeface="+mj-lt"/>
              </a:rPr>
              <a:t>фрукти</a:t>
            </a:r>
            <a:r>
              <a:rPr lang="ru-RU" sz="2100" dirty="0">
                <a:solidFill>
                  <a:schemeClr val="bg1"/>
                </a:solidFill>
                <a:latin typeface="+mj-lt"/>
              </a:rPr>
              <a:t>. </a:t>
            </a:r>
            <a:r>
              <a:rPr lang="ru-RU" sz="2100" dirty="0" err="1">
                <a:solidFill>
                  <a:schemeClr val="bg1"/>
                </a:solidFill>
                <a:latin typeface="+mj-lt"/>
              </a:rPr>
              <a:t>Визначте</a:t>
            </a:r>
            <a:r>
              <a:rPr lang="ru-RU" sz="21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100" dirty="0" err="1">
                <a:solidFill>
                  <a:schemeClr val="bg1"/>
                </a:solidFill>
                <a:latin typeface="+mj-lt"/>
              </a:rPr>
              <a:t>кількість</a:t>
            </a:r>
            <a:r>
              <a:rPr lang="ru-RU" sz="21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100" dirty="0" err="1">
                <a:solidFill>
                  <a:schemeClr val="bg1"/>
                </a:solidFill>
                <a:latin typeface="+mj-lt"/>
              </a:rPr>
              <a:t>складів</a:t>
            </a:r>
            <a:r>
              <a:rPr lang="ru-RU" sz="21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100" dirty="0" smtClean="0">
                <a:solidFill>
                  <a:schemeClr val="bg1"/>
                </a:solidFill>
                <a:latin typeface="+mj-lt"/>
              </a:rPr>
              <a:t>у </a:t>
            </a:r>
            <a:r>
              <a:rPr lang="ru-RU" sz="2100" dirty="0" smtClean="0">
                <a:solidFill>
                  <a:schemeClr val="bg1"/>
                </a:solidFill>
                <a:latin typeface="+mj-lt"/>
              </a:rPr>
              <a:t>словах- </a:t>
            </a:r>
            <a:r>
              <a:rPr lang="ru-RU" sz="2100" dirty="0" err="1">
                <a:solidFill>
                  <a:schemeClr val="bg1"/>
                </a:solidFill>
                <a:latin typeface="+mj-lt"/>
              </a:rPr>
              <a:t>назвах</a:t>
            </a:r>
            <a:r>
              <a:rPr lang="ru-RU" sz="21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100" smtClean="0">
                <a:solidFill>
                  <a:schemeClr val="bg1"/>
                </a:solidFill>
                <a:latin typeface="+mj-lt"/>
              </a:rPr>
              <a:t>і </a:t>
            </a:r>
            <a:r>
              <a:rPr lang="ru-RU" sz="2100" dirty="0" err="1">
                <a:solidFill>
                  <a:schemeClr val="bg1"/>
                </a:solidFill>
                <a:latin typeface="+mj-lt"/>
              </a:rPr>
              <a:t>доберіть</a:t>
            </a:r>
            <a:r>
              <a:rPr lang="ru-RU" sz="2100" dirty="0">
                <a:solidFill>
                  <a:schemeClr val="bg1"/>
                </a:solidFill>
                <a:latin typeface="+mj-lt"/>
              </a:rPr>
              <a:t> до </a:t>
            </a:r>
            <a:r>
              <a:rPr lang="ru-RU" sz="2100" dirty="0" smtClean="0">
                <a:solidFill>
                  <a:schemeClr val="bg1"/>
                </a:solidFill>
                <a:latin typeface="+mj-lt"/>
              </a:rPr>
              <a:t>них </a:t>
            </a:r>
            <a:r>
              <a:rPr lang="ru-RU" sz="2100" dirty="0" err="1">
                <a:solidFill>
                  <a:schemeClr val="bg1"/>
                </a:solidFill>
                <a:latin typeface="+mj-lt"/>
              </a:rPr>
              <a:t>відповідні</a:t>
            </a:r>
            <a:r>
              <a:rPr lang="ru-RU" sz="21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100" dirty="0" err="1">
                <a:solidFill>
                  <a:schemeClr val="bg1"/>
                </a:solidFill>
                <a:latin typeface="+mj-lt"/>
              </a:rPr>
              <a:t>складові</a:t>
            </a:r>
            <a:r>
              <a:rPr lang="ru-RU" sz="21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100" dirty="0" err="1" smtClean="0">
                <a:solidFill>
                  <a:schemeClr val="bg1"/>
                </a:solidFill>
                <a:latin typeface="+mj-lt"/>
              </a:rPr>
              <a:t>моделі</a:t>
            </a:r>
            <a:r>
              <a:rPr lang="ru-RU" sz="2100" dirty="0">
                <a:solidFill>
                  <a:schemeClr val="bg1"/>
                </a:solidFill>
                <a:latin typeface="+mj-lt"/>
              </a:rPr>
              <a:t>. </a:t>
            </a:r>
          </a:p>
        </p:txBody>
      </p:sp>
      <p:pic>
        <p:nvPicPr>
          <p:cNvPr id="5" name="Picture 5" descr="D:\ЯРМАК\ДНЗ\10\11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097" r="43333"/>
          <a:stretch/>
        </p:blipFill>
        <p:spPr bwMode="auto">
          <a:xfrm rot="20239704">
            <a:off x="302120" y="3440490"/>
            <a:ext cx="1275946" cy="2339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D:\ДНЗ\15\Без имени-1пр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504" r="14559"/>
          <a:stretch/>
        </p:blipFill>
        <p:spPr bwMode="auto">
          <a:xfrm>
            <a:off x="7452320" y="3212976"/>
            <a:ext cx="1314673" cy="1315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ДНЗ\15\5_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788300">
            <a:off x="1257320" y="2663606"/>
            <a:ext cx="1862322" cy="1271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:\ДНЗ\15\10_6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501434"/>
            <a:ext cx="1461142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D:\ДНЗ\15\0614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88640"/>
            <a:ext cx="1338899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D:\ДНЗ\15\0769а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6685" y="188640"/>
            <a:ext cx="1403027" cy="962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D:\ДНЗ\15\2575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37028">
            <a:off x="524739" y="1443801"/>
            <a:ext cx="919321" cy="1303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D:\ДНЗ\15\2601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797152"/>
            <a:ext cx="1011849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5" descr="D:\ДНЗ\15\Без имени-1ке.pn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0000" r="19007"/>
          <a:stretch/>
        </p:blipFill>
        <p:spPr bwMode="auto">
          <a:xfrm>
            <a:off x="3830877" y="1160480"/>
            <a:ext cx="1368152" cy="422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2" descr="D:\ДНЗ\15\Без имени-1ке.pn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0000" r="19007"/>
          <a:stretch/>
        </p:blipFill>
        <p:spPr bwMode="auto">
          <a:xfrm>
            <a:off x="3830877" y="368392"/>
            <a:ext cx="1368152" cy="422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5" descr="D:\ДНЗ\15\Без имени-1ке.pn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0000" r="19007"/>
          <a:stretch/>
        </p:blipFill>
        <p:spPr bwMode="auto">
          <a:xfrm>
            <a:off x="3830877" y="2574644"/>
            <a:ext cx="1368152" cy="422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2" descr="D:\ДНЗ\15\Без имени-1ке.pn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0000" r="19007"/>
          <a:stretch/>
        </p:blipFill>
        <p:spPr bwMode="auto">
          <a:xfrm>
            <a:off x="3830877" y="1854564"/>
            <a:ext cx="1368152" cy="422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6" descr="D:\ДНЗ\15\Без имени-1ва.pn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0000" r="17085"/>
          <a:stretch/>
        </p:blipFill>
        <p:spPr bwMode="auto">
          <a:xfrm>
            <a:off x="3479623" y="4685682"/>
            <a:ext cx="2100489" cy="422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1" descr="D:\ДНЗ\15\Без имени-1ва.pn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0000" r="17085"/>
          <a:stretch/>
        </p:blipFill>
        <p:spPr bwMode="auto">
          <a:xfrm>
            <a:off x="3479623" y="5382956"/>
            <a:ext cx="2100489" cy="422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6" descr="D:\ДНЗ\15\Без имени-1ва.pn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0000" r="17085"/>
          <a:stretch/>
        </p:blipFill>
        <p:spPr bwMode="auto">
          <a:xfrm>
            <a:off x="3491880" y="3317530"/>
            <a:ext cx="2100489" cy="422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1" descr="D:\ДНЗ\15\Без имени-1ва.pn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0000" r="17085"/>
          <a:stretch/>
        </p:blipFill>
        <p:spPr bwMode="auto">
          <a:xfrm>
            <a:off x="3491880" y="4014804"/>
            <a:ext cx="2100489" cy="422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80939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4033 0.1740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74" y="870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7.40741E-7 L -0.34809 0.0689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13" y="344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4 0.2303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00" y="1150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59259E-6 L 0.39219 0.1044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01" y="520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7037E-7 L 0.39063 0.1113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31" y="555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7.40741E-7 L -0.23159 -0.21065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80" y="-1053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33333E-6 L -0.35104 0.3004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52" y="1502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7037E-6 L 0.38125 -0.46273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62" y="-2314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6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Я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Тема6</Template>
  <TotalTime>91</TotalTime>
  <Words>99</Words>
  <Application>Microsoft Office PowerPoint</Application>
  <PresentationFormat>Экран (4:3)</PresentationFormat>
  <Paragraphs>9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Тема6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Наташа</dc:creator>
  <cp:lastModifiedBy>Home</cp:lastModifiedBy>
  <cp:revision>14</cp:revision>
  <dcterms:created xsi:type="dcterms:W3CDTF">2015-06-21T11:52:00Z</dcterms:created>
  <dcterms:modified xsi:type="dcterms:W3CDTF">2015-07-12T12:51:51Z</dcterms:modified>
</cp:coreProperties>
</file>