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0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61429"/>
            <a:ext cx="8208912" cy="1279939"/>
          </a:xfrm>
          <a:prstGeom prst="rect">
            <a:avLst/>
          </a:prstGeom>
          <a:solidFill>
            <a:srgbClr val="C00000"/>
          </a:solidFill>
        </p:spPr>
        <p:txBody>
          <a:bodyPr wrap="square" tIns="108000" bIns="10800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300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перший звук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назви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кожного предмета й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позначте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його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відповідною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позначкою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(  </a:t>
            </a:r>
            <a:r>
              <a:rPr lang="ru-RU" sz="2300" dirty="0" smtClean="0">
                <a:solidFill>
                  <a:schemeClr val="bg1"/>
                </a:solidFill>
                <a:latin typeface="+mj-lt"/>
              </a:rPr>
              <a:t>     —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голосний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,  </a:t>
            </a:r>
            <a:r>
              <a:rPr lang="ru-RU" sz="2300" dirty="0" smtClean="0">
                <a:solidFill>
                  <a:schemeClr val="bg1"/>
                </a:solidFill>
                <a:latin typeface="+mj-lt"/>
              </a:rPr>
              <a:t>    —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твердий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приголосний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,  </a:t>
            </a:r>
            <a:r>
              <a:rPr lang="ru-RU" sz="2300" dirty="0" smtClean="0">
                <a:solidFill>
                  <a:schemeClr val="bg1"/>
                </a:solidFill>
                <a:latin typeface="+mj-lt"/>
              </a:rPr>
              <a:t>    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—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м’який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300" dirty="0" err="1">
                <a:solidFill>
                  <a:schemeClr val="bg1"/>
                </a:solidFill>
                <a:latin typeface="+mj-lt"/>
              </a:rPr>
              <a:t>приголосний</a:t>
            </a:r>
            <a:r>
              <a:rPr lang="ru-RU" sz="2300" dirty="0">
                <a:solidFill>
                  <a:schemeClr val="bg1"/>
                </a:solidFill>
                <a:latin typeface="+mj-lt"/>
              </a:rPr>
              <a:t>).</a:t>
            </a:r>
          </a:p>
        </p:txBody>
      </p:sp>
      <p:pic>
        <p:nvPicPr>
          <p:cNvPr id="1026" name="Picture 2" descr="D:\ДНЗ\14\3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6623" y="113883"/>
            <a:ext cx="7207865" cy="52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6" name="Группа 65"/>
          <p:cNvGrpSpPr/>
          <p:nvPr/>
        </p:nvGrpSpPr>
        <p:grpSpPr>
          <a:xfrm>
            <a:off x="502942" y="1987302"/>
            <a:ext cx="396000" cy="396000"/>
            <a:chOff x="467544" y="5027016"/>
            <a:chExt cx="432000" cy="432000"/>
          </a:xfrm>
        </p:grpSpPr>
        <p:sp>
          <p:nvSpPr>
            <p:cNvPr id="67" name="Прямоугольник 6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8" name="Прямая соединительная линия 6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Группа 68"/>
          <p:cNvGrpSpPr/>
          <p:nvPr/>
        </p:nvGrpSpPr>
        <p:grpSpPr>
          <a:xfrm>
            <a:off x="503592" y="2816976"/>
            <a:ext cx="396000" cy="396000"/>
            <a:chOff x="720711" y="3321036"/>
            <a:chExt cx="432000" cy="432000"/>
          </a:xfrm>
        </p:grpSpPr>
        <p:sp>
          <p:nvSpPr>
            <p:cNvPr id="70" name="Прямоугольник 6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500038" y="3632399"/>
            <a:ext cx="396000" cy="396000"/>
            <a:chOff x="683568" y="1504069"/>
            <a:chExt cx="432000" cy="43200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4" name="Группа 7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75" name="Прямая соединительная линия 7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" name="Группа 6"/>
          <p:cNvGrpSpPr/>
          <p:nvPr/>
        </p:nvGrpSpPr>
        <p:grpSpPr>
          <a:xfrm>
            <a:off x="6948264" y="5949320"/>
            <a:ext cx="360000" cy="360000"/>
            <a:chOff x="467544" y="5027016"/>
            <a:chExt cx="432000" cy="432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Группа 9"/>
          <p:cNvGrpSpPr/>
          <p:nvPr/>
        </p:nvGrpSpPr>
        <p:grpSpPr>
          <a:xfrm>
            <a:off x="3893348" y="6309360"/>
            <a:ext cx="360000" cy="360000"/>
            <a:chOff x="683568" y="1504069"/>
            <a:chExt cx="432000" cy="432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Группа 3"/>
          <p:cNvGrpSpPr/>
          <p:nvPr/>
        </p:nvGrpSpPr>
        <p:grpSpPr>
          <a:xfrm>
            <a:off x="4788024" y="5949320"/>
            <a:ext cx="360000" cy="360000"/>
            <a:chOff x="720711" y="3321036"/>
            <a:chExt cx="432000" cy="432000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503680" y="2816976"/>
            <a:ext cx="396000" cy="396000"/>
            <a:chOff x="720711" y="3321036"/>
            <a:chExt cx="432000" cy="432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503592" y="3632399"/>
            <a:ext cx="396000" cy="396000"/>
            <a:chOff x="683568" y="1504069"/>
            <a:chExt cx="432000" cy="432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3" name="Группа 62"/>
          <p:cNvGrpSpPr/>
          <p:nvPr/>
        </p:nvGrpSpPr>
        <p:grpSpPr>
          <a:xfrm>
            <a:off x="505485" y="1963834"/>
            <a:ext cx="396000" cy="396000"/>
            <a:chOff x="467544" y="5027016"/>
            <a:chExt cx="432000" cy="432000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5" name="Прямая соединительная линия 6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490764" y="1981733"/>
            <a:ext cx="396000" cy="396000"/>
            <a:chOff x="467544" y="5027016"/>
            <a:chExt cx="432000" cy="432000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9" name="Прямая соединительная линия 5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/>
          <p:cNvGrpSpPr/>
          <p:nvPr/>
        </p:nvGrpSpPr>
        <p:grpSpPr>
          <a:xfrm>
            <a:off x="490764" y="1981733"/>
            <a:ext cx="396000" cy="396000"/>
            <a:chOff x="467544" y="5027016"/>
            <a:chExt cx="432000" cy="43200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6" name="Прямая соединительная линия 5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502942" y="2819285"/>
            <a:ext cx="396000" cy="396000"/>
            <a:chOff x="720711" y="3321036"/>
            <a:chExt cx="432000" cy="43200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502942" y="2816976"/>
            <a:ext cx="396000" cy="396000"/>
            <a:chOff x="720711" y="3321036"/>
            <a:chExt cx="432000" cy="43200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503636" y="1981733"/>
            <a:ext cx="396000" cy="396000"/>
            <a:chOff x="467544" y="5027016"/>
            <a:chExt cx="432000" cy="4320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Группа 41"/>
          <p:cNvGrpSpPr/>
          <p:nvPr/>
        </p:nvGrpSpPr>
        <p:grpSpPr>
          <a:xfrm>
            <a:off x="503592" y="1963834"/>
            <a:ext cx="396000" cy="396000"/>
            <a:chOff x="467544" y="5027016"/>
            <a:chExt cx="432000" cy="4320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503592" y="1969068"/>
            <a:ext cx="396000" cy="396000"/>
            <a:chOff x="467544" y="5027016"/>
            <a:chExt cx="432000" cy="432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1" name="Прямая соединительная линия 40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Группа 35"/>
          <p:cNvGrpSpPr/>
          <p:nvPr/>
        </p:nvGrpSpPr>
        <p:grpSpPr>
          <a:xfrm>
            <a:off x="503551" y="1969068"/>
            <a:ext cx="396000" cy="396000"/>
            <a:chOff x="467544" y="5027016"/>
            <a:chExt cx="432000" cy="432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8" name="Прямая соединительная линия 3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86059" y="1981733"/>
            <a:ext cx="396000" cy="396000"/>
            <a:chOff x="467544" y="5027016"/>
            <a:chExt cx="432000" cy="432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490852" y="1969068"/>
            <a:ext cx="396000" cy="396000"/>
            <a:chOff x="467544" y="5027016"/>
            <a:chExt cx="432000" cy="43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490808" y="1969068"/>
            <a:ext cx="396000" cy="396000"/>
            <a:chOff x="467544" y="5027016"/>
            <a:chExt cx="432000" cy="432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9" name="Прямая соединительная линия 2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503592" y="2816976"/>
            <a:ext cx="396000" cy="396000"/>
            <a:chOff x="720711" y="3321036"/>
            <a:chExt cx="432000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490764" y="1981733"/>
            <a:ext cx="396000" cy="396000"/>
            <a:chOff x="467544" y="5027016"/>
            <a:chExt cx="432000" cy="432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76920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056E-8 L 0.50347 -0.109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-55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6.47549E-8 L 0.88194 -0.11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97" y="-5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056E-8 L 0.39184 0.0999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4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7.40056E-8 L 0.7618 0.08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0" y="44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47549E-8 L 0.24218 0.3499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174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47549E-8 L 0.39323 0.4442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53" y="222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444E-6 L 0.65972 0.1336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86" y="66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1175E-6 L 0.71458 0.3226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29" y="161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87604E-6 L 0.53333 0.446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67" y="223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1175E-6 L 0.34462 0.13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2" y="66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47549E-8 L 0.88142 0.3392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63" y="169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6.47549E-8 L 0.25139 -0.111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9" y="-5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9639E-6 L 0.62795 -0.1424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-71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1175E-6 L 0.21059 -0.03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-17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87604E-6 L 0.88003 0.100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93" y="50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056E-8 L 0.63732 -0.1098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58" y="-55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7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45224"/>
            <a:ext cx="6984776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Допоможіть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тваринам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зайняти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місця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в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автомобілях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відповідно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до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першого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звука,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з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якого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починається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цих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тварин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12" name="орел" descr="D:\ЯРМАК\ДНЗ\10\8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532" r="38785" b="30444"/>
          <a:stretch/>
        </p:blipFill>
        <p:spPr bwMode="auto">
          <a:xfrm flipH="1">
            <a:off x="6516216" y="4125537"/>
            <a:ext cx="1080120" cy="1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D:\ЯРМАК\ДНЗ\11\5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632" r="9546"/>
          <a:stretch/>
        </p:blipFill>
        <p:spPr bwMode="auto">
          <a:xfrm flipH="1">
            <a:off x="4279512" y="4175694"/>
            <a:ext cx="1842333" cy="10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НЗ\14\Тиг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93182"/>
            <a:ext cx="1044524" cy="118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кот" descr="D:\ЯРМАК\ДНЗ\1\Untitled-1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15" r="6696"/>
          <a:stretch/>
        </p:blipFill>
        <p:spPr bwMode="auto">
          <a:xfrm flipH="1">
            <a:off x="1429352" y="4140268"/>
            <a:ext cx="1035364" cy="101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белка" descr="D:\ЯРМАК\ДНЗ\5\21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97628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НЗ\14\12_13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1410"/>
            <a:ext cx="2826793" cy="15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НЗ\14\12_13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2656"/>
            <a:ext cx="2826793" cy="15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D:\ЯРМАК\ДНЗ\10\6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16" r="16179"/>
          <a:stretch/>
        </p:blipFill>
        <p:spPr bwMode="auto">
          <a:xfrm flipH="1">
            <a:off x="7913470" y="4130458"/>
            <a:ext cx="1123026" cy="117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ДНЗ\14\12_13.png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3418"/>
            <a:ext cx="2826793" cy="158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200336" y="980729"/>
            <a:ext cx="403764" cy="395842"/>
            <a:chOff x="467544" y="5027016"/>
            <a:chExt cx="432000" cy="432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18"/>
          <p:cNvGrpSpPr/>
          <p:nvPr/>
        </p:nvGrpSpPr>
        <p:grpSpPr>
          <a:xfrm>
            <a:off x="4300047" y="952126"/>
            <a:ext cx="403764" cy="395842"/>
            <a:chOff x="683568" y="1504069"/>
            <a:chExt cx="432000" cy="432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>
            <a:off x="1231352" y="1016777"/>
            <a:ext cx="403764" cy="395842"/>
            <a:chOff x="720711" y="3321036"/>
            <a:chExt cx="432000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827584" y="3447036"/>
              <a:ext cx="180000" cy="18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48092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3728E-6 L 0.43489 -0.561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6" y="-280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0148E-6 L 0.28559 -0.5545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71" y="-2772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0148E-6 L -0.74167 -0.543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83" y="-271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7909E-6 L -0.57882 -0.535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41" y="-267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86309E-7 L 0.32656 -0.544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19" y="-272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9334E-6 L 0.50886 -0.5518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34" y="-275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838363"/>
            <a:ext cx="6264696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Розгляньте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звукові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схеми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й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визначте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де Марина, де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Іра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, а де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Ніна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3075" name="Picture 3" descr="D:\ДНЗ\14\Без имени-1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18" r="50000"/>
          <a:stretch/>
        </p:blipFill>
        <p:spPr bwMode="auto">
          <a:xfrm>
            <a:off x="539552" y="332656"/>
            <a:ext cx="1892210" cy="5437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НЗ\14\Без имени-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96"/>
          <a:stretch/>
        </p:blipFill>
        <p:spPr bwMode="auto">
          <a:xfrm>
            <a:off x="5597439" y="188640"/>
            <a:ext cx="3153684" cy="549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НЗ\14\Без имени-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20" r="25890"/>
          <a:stretch/>
        </p:blipFill>
        <p:spPr bwMode="auto">
          <a:xfrm>
            <a:off x="2954883" y="222405"/>
            <a:ext cx="2337197" cy="551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539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ДНЗ\14\20_УК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838103" cy="21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5517232"/>
            <a:ext cx="6840760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перші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звуки в кожному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слові-назві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предмета 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та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зробіть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звуковий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Складіть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із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кожним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словом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речення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grpSp>
        <p:nvGrpSpPr>
          <p:cNvPr id="132" name="Группа 131"/>
          <p:cNvGrpSpPr/>
          <p:nvPr/>
        </p:nvGrpSpPr>
        <p:grpSpPr>
          <a:xfrm>
            <a:off x="3729405" y="4087029"/>
            <a:ext cx="352800" cy="352800"/>
            <a:chOff x="467544" y="5027016"/>
            <a:chExt cx="432000" cy="432000"/>
          </a:xfrm>
        </p:grpSpPr>
        <p:sp>
          <p:nvSpPr>
            <p:cNvPr id="133" name="Прямоугольник 132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4" name="Прямая соединительная линия 133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Группа 134"/>
          <p:cNvGrpSpPr/>
          <p:nvPr/>
        </p:nvGrpSpPr>
        <p:grpSpPr>
          <a:xfrm>
            <a:off x="4405564" y="4097910"/>
            <a:ext cx="352800" cy="352800"/>
            <a:chOff x="720711" y="3321036"/>
            <a:chExt cx="432000" cy="432000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7" name="Овал 136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8" name="Группа 137"/>
          <p:cNvGrpSpPr/>
          <p:nvPr/>
        </p:nvGrpSpPr>
        <p:grpSpPr>
          <a:xfrm>
            <a:off x="5038135" y="4078980"/>
            <a:ext cx="352800" cy="352800"/>
            <a:chOff x="683568" y="1504069"/>
            <a:chExt cx="432000" cy="43200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0" name="Группа 139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41" name="Прямая соединительная линия 140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Прямая соединительная линия 141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Группа 128"/>
          <p:cNvGrpSpPr/>
          <p:nvPr/>
        </p:nvGrpSpPr>
        <p:grpSpPr>
          <a:xfrm>
            <a:off x="3707904" y="4093734"/>
            <a:ext cx="352800" cy="352800"/>
            <a:chOff x="467544" y="5027016"/>
            <a:chExt cx="432000" cy="432000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122"/>
          <p:cNvGrpSpPr/>
          <p:nvPr/>
        </p:nvGrpSpPr>
        <p:grpSpPr>
          <a:xfrm>
            <a:off x="4370300" y="4072429"/>
            <a:ext cx="352800" cy="352800"/>
            <a:chOff x="720711" y="3321036"/>
            <a:chExt cx="432000" cy="43200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26" name="Группа 125"/>
          <p:cNvGrpSpPr/>
          <p:nvPr/>
        </p:nvGrpSpPr>
        <p:grpSpPr>
          <a:xfrm>
            <a:off x="3707904" y="4075911"/>
            <a:ext cx="352800" cy="352800"/>
            <a:chOff x="467544" y="5027016"/>
            <a:chExt cx="432000" cy="432000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Группа 110"/>
          <p:cNvGrpSpPr/>
          <p:nvPr/>
        </p:nvGrpSpPr>
        <p:grpSpPr>
          <a:xfrm>
            <a:off x="4397742" y="4083942"/>
            <a:ext cx="352800" cy="352800"/>
            <a:chOff x="720711" y="3321036"/>
            <a:chExt cx="432000" cy="432000"/>
          </a:xfrm>
        </p:grpSpPr>
        <p:sp>
          <p:nvSpPr>
            <p:cNvPr id="112" name="Прямоугольник 111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3740645" y="4077112"/>
            <a:ext cx="352800" cy="352800"/>
            <a:chOff x="467544" y="5027016"/>
            <a:chExt cx="432000" cy="432000"/>
          </a:xfrm>
        </p:grpSpPr>
        <p:sp>
          <p:nvSpPr>
            <p:cNvPr id="109" name="Прямоугольник 10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0" name="Прямая соединительная линия 10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Группа 104"/>
          <p:cNvGrpSpPr/>
          <p:nvPr/>
        </p:nvGrpSpPr>
        <p:grpSpPr>
          <a:xfrm>
            <a:off x="4397742" y="4077072"/>
            <a:ext cx="352800" cy="352800"/>
            <a:chOff x="720711" y="3321036"/>
            <a:chExt cx="432000" cy="432000"/>
          </a:xfrm>
        </p:grpSpPr>
        <p:sp>
          <p:nvSpPr>
            <p:cNvPr id="106" name="Прямоугольник 10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4" name="Группа 93"/>
          <p:cNvGrpSpPr/>
          <p:nvPr/>
        </p:nvGrpSpPr>
        <p:grpSpPr>
          <a:xfrm>
            <a:off x="3725920" y="4083942"/>
            <a:ext cx="352800" cy="352800"/>
            <a:chOff x="467544" y="5027016"/>
            <a:chExt cx="432000" cy="432000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6" name="Прямая соединительная линия 9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Группа 101"/>
          <p:cNvGrpSpPr/>
          <p:nvPr/>
        </p:nvGrpSpPr>
        <p:grpSpPr>
          <a:xfrm>
            <a:off x="4394701" y="4078496"/>
            <a:ext cx="352800" cy="352800"/>
            <a:chOff x="720711" y="3321036"/>
            <a:chExt cx="432000" cy="43200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5036789" y="4069053"/>
            <a:ext cx="352800" cy="352800"/>
            <a:chOff x="683568" y="1504069"/>
            <a:chExt cx="432000" cy="43200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Группа 98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Группа 90"/>
          <p:cNvGrpSpPr/>
          <p:nvPr/>
        </p:nvGrpSpPr>
        <p:grpSpPr>
          <a:xfrm>
            <a:off x="4388316" y="4077978"/>
            <a:ext cx="352800" cy="352800"/>
            <a:chOff x="720711" y="3321036"/>
            <a:chExt cx="432000" cy="432000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3718750" y="4083942"/>
            <a:ext cx="352800" cy="352800"/>
            <a:chOff x="467544" y="5027016"/>
            <a:chExt cx="432000" cy="432000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Группа 38"/>
          <p:cNvGrpSpPr/>
          <p:nvPr/>
        </p:nvGrpSpPr>
        <p:grpSpPr>
          <a:xfrm>
            <a:off x="5036789" y="4065599"/>
            <a:ext cx="352800" cy="352800"/>
            <a:chOff x="683568" y="1504069"/>
            <a:chExt cx="432000" cy="432000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8" name="Группа 87"/>
          <p:cNvGrpSpPr/>
          <p:nvPr/>
        </p:nvGrpSpPr>
        <p:grpSpPr>
          <a:xfrm>
            <a:off x="4380086" y="4090009"/>
            <a:ext cx="352800" cy="352800"/>
            <a:chOff x="720711" y="3321036"/>
            <a:chExt cx="432000" cy="432000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9" name="Группа 78"/>
          <p:cNvGrpSpPr/>
          <p:nvPr/>
        </p:nvGrpSpPr>
        <p:grpSpPr>
          <a:xfrm>
            <a:off x="4388717" y="4060520"/>
            <a:ext cx="352800" cy="352800"/>
            <a:chOff x="720711" y="3321036"/>
            <a:chExt cx="432000" cy="432000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3740725" y="4065559"/>
            <a:ext cx="352800" cy="352800"/>
            <a:chOff x="467544" y="5027016"/>
            <a:chExt cx="432000" cy="432000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4" name="Прямая соединительная линия 83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Группа 69"/>
          <p:cNvGrpSpPr/>
          <p:nvPr/>
        </p:nvGrpSpPr>
        <p:grpSpPr>
          <a:xfrm>
            <a:off x="4388757" y="4075911"/>
            <a:ext cx="352800" cy="352800"/>
            <a:chOff x="720711" y="3321036"/>
            <a:chExt cx="432000" cy="432000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036789" y="4083942"/>
            <a:ext cx="352800" cy="352800"/>
            <a:chOff x="683568" y="1504069"/>
            <a:chExt cx="432000" cy="432000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4" name="Группа 63"/>
          <p:cNvGrpSpPr/>
          <p:nvPr/>
        </p:nvGrpSpPr>
        <p:grpSpPr>
          <a:xfrm>
            <a:off x="4397742" y="4087029"/>
            <a:ext cx="352800" cy="352800"/>
            <a:chOff x="720711" y="3321036"/>
            <a:chExt cx="432000" cy="432000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4388757" y="4087029"/>
            <a:ext cx="352800" cy="352800"/>
            <a:chOff x="720711" y="3321036"/>
            <a:chExt cx="432000" cy="43200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740645" y="4076575"/>
            <a:ext cx="352800" cy="352800"/>
            <a:chOff x="467544" y="5027016"/>
            <a:chExt cx="432000" cy="432000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8" name="Прямая соединительная линия 7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/>
          <p:nvPr/>
        </p:nvGrpSpPr>
        <p:grpSpPr>
          <a:xfrm>
            <a:off x="3725840" y="4076575"/>
            <a:ext cx="352800" cy="352800"/>
            <a:chOff x="467544" y="5027016"/>
            <a:chExt cx="432000" cy="432000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Группа 29"/>
          <p:cNvGrpSpPr/>
          <p:nvPr/>
        </p:nvGrpSpPr>
        <p:grpSpPr>
          <a:xfrm>
            <a:off x="4397742" y="4078496"/>
            <a:ext cx="352800" cy="352800"/>
            <a:chOff x="720711" y="3321036"/>
            <a:chExt cx="432000" cy="432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3748077" y="4090009"/>
            <a:ext cx="352800" cy="352800"/>
            <a:chOff x="467544" y="5027016"/>
            <a:chExt cx="432000" cy="432000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5" name="Прямая соединительная линия 7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/>
          <p:cNvGrpSpPr/>
          <p:nvPr/>
        </p:nvGrpSpPr>
        <p:grpSpPr>
          <a:xfrm>
            <a:off x="3725840" y="4065599"/>
            <a:ext cx="352800" cy="352800"/>
            <a:chOff x="467544" y="5027016"/>
            <a:chExt cx="432000" cy="432000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9" name="Прямая соединительная линия 6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Группа 26"/>
          <p:cNvGrpSpPr/>
          <p:nvPr/>
        </p:nvGrpSpPr>
        <p:grpSpPr>
          <a:xfrm>
            <a:off x="4394701" y="4077072"/>
            <a:ext cx="352800" cy="352800"/>
            <a:chOff x="720711" y="3321036"/>
            <a:chExt cx="432000" cy="43200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3725880" y="4054046"/>
            <a:ext cx="352800" cy="352800"/>
            <a:chOff x="467544" y="5027016"/>
            <a:chExt cx="432000" cy="432000"/>
          </a:xfrm>
        </p:grpSpPr>
        <p:sp>
          <p:nvSpPr>
            <p:cNvPr id="62" name="Прямоугольник 6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" name="Группа 116"/>
          <p:cNvGrpSpPr/>
          <p:nvPr/>
        </p:nvGrpSpPr>
        <p:grpSpPr>
          <a:xfrm>
            <a:off x="4388717" y="4065599"/>
            <a:ext cx="352800" cy="352800"/>
            <a:chOff x="720711" y="3321036"/>
            <a:chExt cx="432000" cy="43200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747770" y="4059136"/>
            <a:ext cx="352800" cy="352800"/>
            <a:chOff x="467544" y="5027016"/>
            <a:chExt cx="432000" cy="432000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5" name="Прямая соединительная линия 3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Группа 113"/>
          <p:cNvGrpSpPr/>
          <p:nvPr/>
        </p:nvGrpSpPr>
        <p:grpSpPr>
          <a:xfrm>
            <a:off x="3740685" y="4077072"/>
            <a:ext cx="352800" cy="352800"/>
            <a:chOff x="467544" y="5027016"/>
            <a:chExt cx="432000" cy="432000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4394701" y="4087029"/>
            <a:ext cx="352800" cy="352800"/>
            <a:chOff x="720711" y="3321036"/>
            <a:chExt cx="432000" cy="432000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725840" y="4065559"/>
            <a:ext cx="352800" cy="352800"/>
            <a:chOff x="467544" y="5027016"/>
            <a:chExt cx="432000" cy="43200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3740645" y="4077072"/>
            <a:ext cx="352800" cy="352800"/>
            <a:chOff x="467544" y="5027016"/>
            <a:chExt cx="432000" cy="43200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Прямая соединительная линия 4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Группа 46"/>
          <p:cNvGrpSpPr/>
          <p:nvPr/>
        </p:nvGrpSpPr>
        <p:grpSpPr>
          <a:xfrm>
            <a:off x="4388757" y="4087029"/>
            <a:ext cx="352800" cy="352800"/>
            <a:chOff x="720711" y="3321036"/>
            <a:chExt cx="432000" cy="432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036789" y="4077112"/>
            <a:ext cx="352800" cy="352800"/>
            <a:chOff x="683568" y="1504069"/>
            <a:chExt cx="432000" cy="43200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Группа 20"/>
          <p:cNvGrpSpPr/>
          <p:nvPr/>
        </p:nvGrpSpPr>
        <p:grpSpPr>
          <a:xfrm>
            <a:off x="3740645" y="4077112"/>
            <a:ext cx="352800" cy="352800"/>
            <a:chOff x="467544" y="5027016"/>
            <a:chExt cx="432000" cy="43200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единительная линия 2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Группа 23"/>
          <p:cNvGrpSpPr/>
          <p:nvPr/>
        </p:nvGrpSpPr>
        <p:grpSpPr>
          <a:xfrm>
            <a:off x="4388757" y="4065559"/>
            <a:ext cx="352800" cy="352800"/>
            <a:chOff x="720711" y="3321036"/>
            <a:chExt cx="432000" cy="432000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725840" y="4065559"/>
            <a:ext cx="352800" cy="352800"/>
            <a:chOff x="467544" y="5027016"/>
            <a:chExt cx="432000" cy="43200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4388757" y="4077112"/>
            <a:ext cx="352800" cy="352800"/>
            <a:chOff x="720711" y="3321036"/>
            <a:chExt cx="432000" cy="432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740645" y="4077072"/>
            <a:ext cx="352800" cy="352800"/>
            <a:chOff x="467544" y="5027016"/>
            <a:chExt cx="432000" cy="432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" name="Прямая соединительная линия 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6739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4792E-6 L -0.40538 -0.435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78" y="-217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55412E-6 L -0.51111 -0.2469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56" y="-123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8261E-6 L -0.44028 -0.434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4" y="-217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65402E-6 L -0.3283 -0.433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24" y="-216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8261E-6 L -0.29063 -0.434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217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65402E-6 L -0.32223 -0.4331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11" y="-216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8261E-6 L 0.01597 -0.3508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9" y="-175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1526E-6 L 0.13368 -0.4558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-228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1129E-6 L -0.02049 -0.3487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" y="-174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8881E-6 L 0.24479 -0.4572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28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5402E-6 L -0.36146 -0.2442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73" y="-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8261E-6 L -0.1724 -0.3404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-170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8881E-6 L -0.28282 -0.342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49" y="-17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65402E-6 L -0.13941 -0.3388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-169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8881E-6 L -0.18091 -0.34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-171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78261E-6 L -0.38507 -0.340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53" y="-170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25069E-9 L 0.05295 -0.3480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9" y="-174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3765E-6 L -0.47725 -0.24792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72" y="-123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65402E-6 L 0.12847 -0.3492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4" y="-174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78261E-6 L -0.40087 -0.2458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52" y="-12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64385E-6 L 0.16527 -0.45745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287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8261E-6 L 0.27639 -0.4556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9" y="-227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4394E-6 L -0.33004 -0.2435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10" y="-121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5402E-6 L -0.29063 -0.2442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-122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55412E-6 L 0.1684 -0.24699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123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64385E-6 L 0.06476 -0.24769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-1239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9.80574E-7 L 0.13004 -0.24653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93" y="-12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55412E-6 L 0.31736 -0.24699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68" y="-123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933E-6 L 0.09531 -0.2446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-122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51526E-6 L 0.20486 -0.2460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12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78261E-6 L 0.27552 -0.2458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7" y="-12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8261E-6 L 0.39462 -0.24584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22" y="-12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55412E-6 L 0.35417 -0.2469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123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78261E-6 L -0.06997 -0.34043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-170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933E-6 L -0.05903 -0.34968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1" y="-174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78261E-6 L 0.23871 -0.455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27" y="-227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41536E-6 L 0.43594 -0.24514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-122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78261E-6 L 0.46892 -0.24584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-123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8.41813E-7 L 0.54774 -0.2483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78" y="-124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463282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034654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145274"/>
            <a:ext cx="576064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Зробіть</a:t>
            </a:r>
            <a:r>
              <a:rPr lang="ru-RU" sz="2400" b="1" smtClean="0">
                <a:solidFill>
                  <a:schemeClr val="bg1"/>
                </a:solidFill>
                <a:latin typeface="+mj-lt"/>
              </a:rPr>
              <a:t> звуковий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аналіз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latin typeface="+mj-lt"/>
              </a:rPr>
              <a:t>слів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D:\ДНЗ\14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254"/>
          <a:stretch/>
        </p:blipFill>
        <p:spPr bwMode="auto">
          <a:xfrm>
            <a:off x="148180" y="818550"/>
            <a:ext cx="2191572" cy="19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ДНЗ\14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42" r="49690"/>
          <a:stretch/>
        </p:blipFill>
        <p:spPr bwMode="auto">
          <a:xfrm>
            <a:off x="2525732" y="836712"/>
            <a:ext cx="2045929" cy="19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НЗ\14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791" r="15431"/>
          <a:stretch/>
        </p:blipFill>
        <p:spPr bwMode="auto">
          <a:xfrm>
            <a:off x="4683700" y="847608"/>
            <a:ext cx="2840628" cy="19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ДНЗ\14\21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218"/>
          <a:stretch/>
        </p:blipFill>
        <p:spPr bwMode="auto">
          <a:xfrm>
            <a:off x="7668344" y="847608"/>
            <a:ext cx="1271986" cy="193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0" name="Группа 79"/>
          <p:cNvGrpSpPr/>
          <p:nvPr/>
        </p:nvGrpSpPr>
        <p:grpSpPr>
          <a:xfrm>
            <a:off x="3858854" y="4456872"/>
            <a:ext cx="342000" cy="342000"/>
            <a:chOff x="467544" y="5027016"/>
            <a:chExt cx="432000" cy="43200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2" name="Прямая соединительная линия 8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Группа 82"/>
          <p:cNvGrpSpPr/>
          <p:nvPr/>
        </p:nvGrpSpPr>
        <p:grpSpPr>
          <a:xfrm>
            <a:off x="4442375" y="4439795"/>
            <a:ext cx="342000" cy="342000"/>
            <a:chOff x="720711" y="3321036"/>
            <a:chExt cx="432000" cy="432000"/>
          </a:xfrm>
        </p:grpSpPr>
        <p:sp>
          <p:nvSpPr>
            <p:cNvPr id="84" name="Прямоугольник 8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095617" y="4416237"/>
            <a:ext cx="342000" cy="342000"/>
            <a:chOff x="683568" y="1504069"/>
            <a:chExt cx="432000" cy="432000"/>
          </a:xfrm>
        </p:grpSpPr>
        <p:sp>
          <p:nvSpPr>
            <p:cNvPr id="107" name="Прямоугольник 106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08" name="Группа 107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32" name="Прямая соединительная линия 13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Прямая соединительная линия 13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Группа 116"/>
          <p:cNvGrpSpPr/>
          <p:nvPr/>
        </p:nvGrpSpPr>
        <p:grpSpPr>
          <a:xfrm>
            <a:off x="4446024" y="4455152"/>
            <a:ext cx="342000" cy="342000"/>
            <a:chOff x="720711" y="3321036"/>
            <a:chExt cx="432000" cy="432000"/>
          </a:xfrm>
        </p:grpSpPr>
        <p:sp>
          <p:nvSpPr>
            <p:cNvPr id="118" name="Прямоугольник 11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3875673" y="4439795"/>
            <a:ext cx="342000" cy="342000"/>
            <a:chOff x="467544" y="5027016"/>
            <a:chExt cx="432000" cy="432000"/>
          </a:xfrm>
        </p:grpSpPr>
        <p:sp>
          <p:nvSpPr>
            <p:cNvPr id="115" name="Прямоугольник 11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6" name="Прямая соединительная линия 11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Группа 122"/>
          <p:cNvGrpSpPr/>
          <p:nvPr/>
        </p:nvGrpSpPr>
        <p:grpSpPr>
          <a:xfrm>
            <a:off x="4453961" y="4451283"/>
            <a:ext cx="342000" cy="342000"/>
            <a:chOff x="720711" y="3321036"/>
            <a:chExt cx="432000" cy="432000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35" name="Группа 134"/>
          <p:cNvGrpSpPr/>
          <p:nvPr/>
        </p:nvGrpSpPr>
        <p:grpSpPr>
          <a:xfrm>
            <a:off x="3869960" y="4437112"/>
            <a:ext cx="342000" cy="342000"/>
            <a:chOff x="467544" y="5027016"/>
            <a:chExt cx="432000" cy="432000"/>
          </a:xfrm>
        </p:grpSpPr>
        <p:sp>
          <p:nvSpPr>
            <p:cNvPr id="136" name="Прямоугольник 135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7" name="Прямая соединительная линия 136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Группа 119"/>
          <p:cNvGrpSpPr/>
          <p:nvPr/>
        </p:nvGrpSpPr>
        <p:grpSpPr>
          <a:xfrm>
            <a:off x="3848527" y="4427175"/>
            <a:ext cx="342000" cy="342000"/>
            <a:chOff x="467544" y="5027016"/>
            <a:chExt cx="432000" cy="432000"/>
          </a:xfrm>
        </p:grpSpPr>
        <p:sp>
          <p:nvSpPr>
            <p:cNvPr id="121" name="Прямоугольник 12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2" name="Прямая соединительная линия 12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Группа 88"/>
          <p:cNvGrpSpPr/>
          <p:nvPr/>
        </p:nvGrpSpPr>
        <p:grpSpPr>
          <a:xfrm>
            <a:off x="4446024" y="4455152"/>
            <a:ext cx="342000" cy="342000"/>
            <a:chOff x="720711" y="3321036"/>
            <a:chExt cx="432000" cy="432000"/>
          </a:xfrm>
        </p:grpSpPr>
        <p:sp>
          <p:nvSpPr>
            <p:cNvPr id="90" name="Прямоугольник 89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86" name="Группа 85"/>
          <p:cNvGrpSpPr/>
          <p:nvPr/>
        </p:nvGrpSpPr>
        <p:grpSpPr>
          <a:xfrm>
            <a:off x="3868019" y="4437112"/>
            <a:ext cx="342000" cy="342000"/>
            <a:chOff x="467544" y="5027016"/>
            <a:chExt cx="432000" cy="432000"/>
          </a:xfrm>
        </p:grpSpPr>
        <p:sp>
          <p:nvSpPr>
            <p:cNvPr id="87" name="Прямоугольник 8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8" name="Прямая соединительная линия 8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Группа 76"/>
          <p:cNvGrpSpPr/>
          <p:nvPr/>
        </p:nvGrpSpPr>
        <p:grpSpPr>
          <a:xfrm>
            <a:off x="4453961" y="4445616"/>
            <a:ext cx="342000" cy="342000"/>
            <a:chOff x="720711" y="3321036"/>
            <a:chExt cx="432000" cy="43200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3881583" y="4439795"/>
            <a:ext cx="342000" cy="342000"/>
            <a:chOff x="467544" y="5027016"/>
            <a:chExt cx="432000" cy="432000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Группа 125"/>
          <p:cNvGrpSpPr/>
          <p:nvPr/>
        </p:nvGrpSpPr>
        <p:grpSpPr>
          <a:xfrm>
            <a:off x="3870036" y="4426174"/>
            <a:ext cx="342000" cy="342000"/>
            <a:chOff x="467544" y="5027016"/>
            <a:chExt cx="432000" cy="432000"/>
          </a:xfrm>
        </p:grpSpPr>
        <p:sp>
          <p:nvSpPr>
            <p:cNvPr id="127" name="Прямоугольник 126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8" name="Прямая соединительная линия 127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Группа 128"/>
          <p:cNvGrpSpPr/>
          <p:nvPr/>
        </p:nvGrpSpPr>
        <p:grpSpPr>
          <a:xfrm>
            <a:off x="3869960" y="4439795"/>
            <a:ext cx="342000" cy="342000"/>
            <a:chOff x="467544" y="5027016"/>
            <a:chExt cx="432000" cy="432000"/>
          </a:xfrm>
        </p:grpSpPr>
        <p:sp>
          <p:nvSpPr>
            <p:cNvPr id="130" name="Прямоугольник 129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1" name="Прямая соединительная линия 130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Группа 137"/>
          <p:cNvGrpSpPr/>
          <p:nvPr/>
        </p:nvGrpSpPr>
        <p:grpSpPr>
          <a:xfrm>
            <a:off x="4453961" y="4456872"/>
            <a:ext cx="342000" cy="342000"/>
            <a:chOff x="720711" y="3321036"/>
            <a:chExt cx="432000" cy="432000"/>
          </a:xfrm>
        </p:grpSpPr>
        <p:sp>
          <p:nvSpPr>
            <p:cNvPr id="139" name="Прямоугольник 13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Овал 139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3858816" y="4437112"/>
            <a:ext cx="342000" cy="342000"/>
            <a:chOff x="467544" y="5027016"/>
            <a:chExt cx="432000" cy="432000"/>
          </a:xfrm>
        </p:grpSpPr>
        <p:sp>
          <p:nvSpPr>
            <p:cNvPr id="98" name="Прямоугольник 97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9" name="Прямая соединительная линия 98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Группа 102"/>
          <p:cNvGrpSpPr/>
          <p:nvPr/>
        </p:nvGrpSpPr>
        <p:grpSpPr>
          <a:xfrm>
            <a:off x="3869998" y="4437112"/>
            <a:ext cx="342000" cy="342000"/>
            <a:chOff x="467544" y="5027016"/>
            <a:chExt cx="432000" cy="432000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Группа 99"/>
          <p:cNvGrpSpPr/>
          <p:nvPr/>
        </p:nvGrpSpPr>
        <p:grpSpPr>
          <a:xfrm>
            <a:off x="4446024" y="4455152"/>
            <a:ext cx="342000" cy="342000"/>
            <a:chOff x="720711" y="3321036"/>
            <a:chExt cx="432000" cy="43200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095617" y="4437112"/>
            <a:ext cx="342000" cy="342000"/>
            <a:chOff x="683568" y="1504069"/>
            <a:chExt cx="432000" cy="432000"/>
          </a:xfrm>
        </p:grpSpPr>
        <p:sp>
          <p:nvSpPr>
            <p:cNvPr id="110" name="Прямоугольник 109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1" name="Группа 110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112" name="Прямая соединительная линия 111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Прямая соединительная линия 112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4" name="Группа 73"/>
          <p:cNvGrpSpPr/>
          <p:nvPr/>
        </p:nvGrpSpPr>
        <p:grpSpPr>
          <a:xfrm>
            <a:off x="3869960" y="4437112"/>
            <a:ext cx="342000" cy="342000"/>
            <a:chOff x="467544" y="5027016"/>
            <a:chExt cx="432000" cy="432000"/>
          </a:xfrm>
        </p:grpSpPr>
        <p:sp>
          <p:nvSpPr>
            <p:cNvPr id="75" name="Прямоугольник 74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6" name="Прямая соединительная линия 75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Группа 70"/>
          <p:cNvGrpSpPr/>
          <p:nvPr/>
        </p:nvGrpSpPr>
        <p:grpSpPr>
          <a:xfrm>
            <a:off x="3869960" y="4437112"/>
            <a:ext cx="342000" cy="342000"/>
            <a:chOff x="467544" y="5027016"/>
            <a:chExt cx="432000" cy="432000"/>
          </a:xfrm>
        </p:grpSpPr>
        <p:sp>
          <p:nvSpPr>
            <p:cNvPr id="72" name="Прямоугольник 71"/>
            <p:cNvSpPr/>
            <p:nvPr/>
          </p:nvSpPr>
          <p:spPr>
            <a:xfrm>
              <a:off x="467544" y="502701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соединительная линия 72"/>
            <p:cNvCxnSpPr/>
            <p:nvPr/>
          </p:nvCxnSpPr>
          <p:spPr>
            <a:xfrm>
              <a:off x="539592" y="5229200"/>
              <a:ext cx="288000" cy="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Группа 67"/>
          <p:cNvGrpSpPr/>
          <p:nvPr/>
        </p:nvGrpSpPr>
        <p:grpSpPr>
          <a:xfrm>
            <a:off x="4471076" y="4437112"/>
            <a:ext cx="342000" cy="342000"/>
            <a:chOff x="720711" y="3321036"/>
            <a:chExt cx="432000" cy="432000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720711" y="3321036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 flipV="1">
              <a:off x="850292" y="3450665"/>
              <a:ext cx="129600" cy="12960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5094096" y="4437112"/>
            <a:ext cx="342000" cy="342000"/>
            <a:chOff x="683568" y="1504069"/>
            <a:chExt cx="432000" cy="432000"/>
          </a:xfrm>
        </p:grpSpPr>
        <p:sp>
          <p:nvSpPr>
            <p:cNvPr id="93" name="Прямоугольник 92"/>
            <p:cNvSpPr/>
            <p:nvPr/>
          </p:nvSpPr>
          <p:spPr>
            <a:xfrm>
              <a:off x="683568" y="1504069"/>
              <a:ext cx="432000" cy="432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4" name="Группа 93"/>
            <p:cNvGrpSpPr/>
            <p:nvPr/>
          </p:nvGrpSpPr>
          <p:grpSpPr>
            <a:xfrm>
              <a:off x="719568" y="1657077"/>
              <a:ext cx="360000" cy="125984"/>
              <a:chOff x="1331680" y="5373256"/>
              <a:chExt cx="360000" cy="125984"/>
            </a:xfrm>
          </p:grpSpPr>
          <p:cxnSp>
            <p:nvCxnSpPr>
              <p:cNvPr id="95" name="Прямая соединительная линия 94"/>
              <p:cNvCxnSpPr/>
              <p:nvPr/>
            </p:nvCxnSpPr>
            <p:spPr>
              <a:xfrm>
                <a:off x="1331680" y="5373256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/>
              <p:cNvCxnSpPr/>
              <p:nvPr/>
            </p:nvCxnSpPr>
            <p:spPr>
              <a:xfrm>
                <a:off x="1331680" y="5499240"/>
                <a:ext cx="360000" cy="0"/>
              </a:xfrm>
              <a:prstGeom prst="line">
                <a:avLst/>
              </a:prstGeom>
              <a:ln w="571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xmlns="" val="355287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434 -0.287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0" y="-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35139 -0.297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9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12031 -0.2886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-144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19202 -0.290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01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12171 -0.287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1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20469 -0.297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43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22222E-6 L 0.48264 -0.2877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32" y="-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-0.44861 -0.2976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1493 -0.297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22378 -0.2872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-1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54826 -0.2976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13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-0.30417 -0.3004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8" y="-15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7.40741E-7 L -0.41163 -0.297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30" y="-148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45972 -0.2900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967 -0.2858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26" y="-1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38021 -0.2893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0" y="-1446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00486 -0.2858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14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22222E-6 L -0.04427 -0.2877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2" y="-1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0.40469 -0.2872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26" y="-1437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48148E-6 L -0.1474 -0.29028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8" y="-145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7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3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9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190</TotalTime>
  <Words>81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Тема6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Home</cp:lastModifiedBy>
  <cp:revision>33</cp:revision>
  <dcterms:created xsi:type="dcterms:W3CDTF">2015-06-20T14:35:05Z</dcterms:created>
  <dcterms:modified xsi:type="dcterms:W3CDTF">2015-07-12T12:52:41Z</dcterms:modified>
</cp:coreProperties>
</file>