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499" r:id="rId3"/>
    <p:sldId id="758" r:id="rId4"/>
    <p:sldId id="815" r:id="rId5"/>
    <p:sldId id="817" r:id="rId6"/>
    <p:sldId id="818" r:id="rId7"/>
    <p:sldId id="823" r:id="rId8"/>
    <p:sldId id="824" r:id="rId9"/>
    <p:sldId id="1018" r:id="rId10"/>
    <p:sldId id="813" r:id="rId11"/>
    <p:sldId id="1019" r:id="rId12"/>
    <p:sldId id="1020" r:id="rId13"/>
    <p:sldId id="1021" r:id="rId14"/>
    <p:sldId id="472" r:id="rId15"/>
  </p:sldIdLst>
  <p:sldSz cx="14400213" cy="8099425"/>
  <p:notesSz cx="6858000" cy="9144000"/>
  <p:defaultTextStyle>
    <a:defPPr>
      <a:defRPr lang="nl-NL"/>
    </a:defPPr>
    <a:lvl1pPr marL="0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1pPr>
    <a:lvl2pPr marL="539863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2pPr>
    <a:lvl3pPr marL="1079727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3pPr>
    <a:lvl4pPr marL="1619592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4pPr>
    <a:lvl5pPr marL="2159456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5pPr>
    <a:lvl6pPr marL="2699320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6pPr>
    <a:lvl7pPr marL="3239183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7pPr>
    <a:lvl8pPr marL="3779046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8pPr>
    <a:lvl9pPr marL="4318911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2F5597"/>
    <a:srgbClr val="0070C0"/>
    <a:srgbClr val="DB4437"/>
    <a:srgbClr val="548235"/>
    <a:srgbClr val="404040"/>
    <a:srgbClr val="FF0000"/>
    <a:srgbClr val="B45F06"/>
    <a:srgbClr val="09629F"/>
    <a:srgbClr val="505050"/>
    <a:srgbClr val="4FC3F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ітлий стиль 3 –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із теми 1 –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із теми 2 –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із теми 2 –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із теми 2 –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із теми 1 –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37" autoAdjust="0"/>
    <p:restoredTop sz="94660"/>
  </p:normalViewPr>
  <p:slideViewPr>
    <p:cSldViewPr snapToGrid="0">
      <p:cViewPr varScale="1">
        <p:scale>
          <a:sx n="55" d="100"/>
          <a:sy n="55" d="100"/>
        </p:scale>
        <p:origin x="-1140" y="-90"/>
      </p:cViewPr>
      <p:guideLst>
        <p:guide orient="horz" pos="2551"/>
        <p:guide pos="4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9F47D-97CC-44E4-A185-7F6298C878C2}" type="datetimeFigureOut">
              <a:rPr lang="uk-UA" smtClean="0"/>
              <a:pPr/>
              <a:t>19.03.2020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9399A-B587-42BB-B4A2-B5768FCE614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4135054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806568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525766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720680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79224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997462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101206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771599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780394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027" y="1325531"/>
            <a:ext cx="10800160" cy="2819800"/>
          </a:xfrm>
        </p:spPr>
        <p:txBody>
          <a:bodyPr anchor="b"/>
          <a:lstStyle>
            <a:lvl1pPr algn="ctr">
              <a:defRPr sz="70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4254073"/>
            <a:ext cx="10800160" cy="1955486"/>
          </a:xfrm>
        </p:spPr>
        <p:txBody>
          <a:bodyPr/>
          <a:lstStyle>
            <a:lvl1pPr marL="0" indent="0" algn="ctr">
              <a:buNone/>
              <a:defRPr sz="2834"/>
            </a:lvl1pPr>
            <a:lvl2pPr marL="539953" indent="0" algn="ctr">
              <a:buNone/>
              <a:defRPr sz="2362"/>
            </a:lvl2pPr>
            <a:lvl3pPr marL="1079906" indent="0" algn="ctr">
              <a:buNone/>
              <a:defRPr sz="2126"/>
            </a:lvl3pPr>
            <a:lvl4pPr marL="1619860" indent="0" algn="ctr">
              <a:buNone/>
              <a:defRPr sz="1890"/>
            </a:lvl4pPr>
            <a:lvl5pPr marL="2159813" indent="0" algn="ctr">
              <a:buNone/>
              <a:defRPr sz="1890"/>
            </a:lvl5pPr>
            <a:lvl6pPr marL="2699766" indent="0" algn="ctr">
              <a:buNone/>
              <a:defRPr sz="1890"/>
            </a:lvl6pPr>
            <a:lvl7pPr marL="3239719" indent="0" algn="ctr">
              <a:buNone/>
              <a:defRPr sz="1890"/>
            </a:lvl7pPr>
            <a:lvl8pPr marL="3779672" indent="0" algn="ctr">
              <a:buNone/>
              <a:defRPr sz="1890"/>
            </a:lvl8pPr>
            <a:lvl9pPr marL="4319626" indent="0" algn="ctr">
              <a:buNone/>
              <a:defRPr sz="189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19-3-2020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177027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19-3-2020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181929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2" y="431220"/>
            <a:ext cx="3105046" cy="6863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5" y="431220"/>
            <a:ext cx="9135135" cy="6863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19-3-2020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594526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027" y="1325531"/>
            <a:ext cx="10800160" cy="2819800"/>
          </a:xfrm>
        </p:spPr>
        <p:txBody>
          <a:bodyPr anchor="b"/>
          <a:lstStyle>
            <a:lvl1pPr algn="ctr">
              <a:defRPr sz="7086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4254073"/>
            <a:ext cx="10800160" cy="1955486"/>
          </a:xfrm>
        </p:spPr>
        <p:txBody>
          <a:bodyPr/>
          <a:lstStyle>
            <a:lvl1pPr marL="0" indent="0" algn="ctr">
              <a:buNone/>
              <a:defRPr sz="2834"/>
            </a:lvl1pPr>
            <a:lvl2pPr marL="539953" indent="0" algn="ctr">
              <a:buNone/>
              <a:defRPr sz="2362"/>
            </a:lvl2pPr>
            <a:lvl3pPr marL="1079906" indent="0" algn="ctr">
              <a:buNone/>
              <a:defRPr sz="2126"/>
            </a:lvl3pPr>
            <a:lvl4pPr marL="1619860" indent="0" algn="ctr">
              <a:buNone/>
              <a:defRPr sz="1890"/>
            </a:lvl4pPr>
            <a:lvl5pPr marL="2159813" indent="0" algn="ctr">
              <a:buNone/>
              <a:defRPr sz="1890"/>
            </a:lvl5pPr>
            <a:lvl6pPr marL="2699766" indent="0" algn="ctr">
              <a:buNone/>
              <a:defRPr sz="1890"/>
            </a:lvl6pPr>
            <a:lvl7pPr marL="3239719" indent="0" algn="ctr">
              <a:buNone/>
              <a:defRPr sz="1890"/>
            </a:lvl7pPr>
            <a:lvl8pPr marL="3779672" indent="0" algn="ctr">
              <a:buNone/>
              <a:defRPr sz="1890"/>
            </a:lvl8pPr>
            <a:lvl9pPr marL="4319626" indent="0" algn="ctr">
              <a:buNone/>
              <a:defRPr sz="189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42622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50370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4" y="2019234"/>
            <a:ext cx="12420184" cy="3369135"/>
          </a:xfrm>
        </p:spPr>
        <p:txBody>
          <a:bodyPr anchor="b"/>
          <a:lstStyle>
            <a:lvl1pPr>
              <a:defRPr sz="7086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4" y="5420241"/>
            <a:ext cx="12420184" cy="1771749"/>
          </a:xfrm>
        </p:spPr>
        <p:txBody>
          <a:bodyPr/>
          <a:lstStyle>
            <a:lvl1pPr marL="0" indent="0">
              <a:buNone/>
              <a:defRPr sz="2834">
                <a:solidFill>
                  <a:schemeClr val="tx1">
                    <a:tint val="75000"/>
                  </a:schemeClr>
                </a:solidFill>
              </a:defRPr>
            </a:lvl1pPr>
            <a:lvl2pPr marL="539953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06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8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813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76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71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67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62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40398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2156098"/>
            <a:ext cx="6120091" cy="5139011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9" y="2156098"/>
            <a:ext cx="6120091" cy="5139011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57488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431221"/>
            <a:ext cx="12420184" cy="1565514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2" y="1985485"/>
            <a:ext cx="6091965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2" y="2958540"/>
            <a:ext cx="6091965" cy="4351567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8" y="1985485"/>
            <a:ext cx="6121966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8" y="2958540"/>
            <a:ext cx="6121966" cy="4351567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97408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67009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18557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2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1166169"/>
            <a:ext cx="7290108" cy="5755841"/>
          </a:xfrm>
        </p:spPr>
        <p:txBody>
          <a:bodyPr/>
          <a:lstStyle>
            <a:lvl1pPr>
              <a:defRPr sz="3779"/>
            </a:lvl1pPr>
            <a:lvl2pPr>
              <a:defRPr sz="3307"/>
            </a:lvl2pPr>
            <a:lvl3pPr>
              <a:defRPr sz="2834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2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50406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19-3-2020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980894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2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1166169"/>
            <a:ext cx="7290108" cy="5755841"/>
          </a:xfrm>
        </p:spPr>
        <p:txBody>
          <a:bodyPr anchor="t"/>
          <a:lstStyle>
            <a:lvl1pPr marL="0" indent="0">
              <a:buNone/>
              <a:defRPr sz="3779"/>
            </a:lvl1pPr>
            <a:lvl2pPr marL="539953" indent="0">
              <a:buNone/>
              <a:defRPr sz="3307"/>
            </a:lvl2pPr>
            <a:lvl3pPr marL="1079906" indent="0">
              <a:buNone/>
              <a:defRPr sz="2834"/>
            </a:lvl3pPr>
            <a:lvl4pPr marL="1619860" indent="0">
              <a:buNone/>
              <a:defRPr sz="2362"/>
            </a:lvl4pPr>
            <a:lvl5pPr marL="2159813" indent="0">
              <a:buNone/>
              <a:defRPr sz="2362"/>
            </a:lvl5pPr>
            <a:lvl6pPr marL="2699766" indent="0">
              <a:buNone/>
              <a:defRPr sz="2362"/>
            </a:lvl6pPr>
            <a:lvl7pPr marL="3239719" indent="0">
              <a:buNone/>
              <a:defRPr sz="2362"/>
            </a:lvl7pPr>
            <a:lvl8pPr marL="3779672" indent="0">
              <a:buNone/>
              <a:defRPr sz="2362"/>
            </a:lvl8pPr>
            <a:lvl9pPr marL="4319626" indent="0">
              <a:buNone/>
              <a:defRPr sz="2362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2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15483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61649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2" y="431220"/>
            <a:ext cx="3105046" cy="6863888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6" y="431220"/>
            <a:ext cx="9135135" cy="686388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33819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4" y="2019233"/>
            <a:ext cx="12420184" cy="3369135"/>
          </a:xfrm>
        </p:spPr>
        <p:txBody>
          <a:bodyPr anchor="b"/>
          <a:lstStyle>
            <a:lvl1pPr>
              <a:defRPr sz="70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4" y="5420241"/>
            <a:ext cx="12420184" cy="1771749"/>
          </a:xfrm>
        </p:spPr>
        <p:txBody>
          <a:bodyPr/>
          <a:lstStyle>
            <a:lvl1pPr marL="0" indent="0">
              <a:buNone/>
              <a:defRPr sz="2834">
                <a:solidFill>
                  <a:schemeClr val="tx1">
                    <a:tint val="75000"/>
                  </a:schemeClr>
                </a:solidFill>
              </a:defRPr>
            </a:lvl1pPr>
            <a:lvl2pPr marL="539953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06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8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813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76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71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67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62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19-3-2020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80282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2156097"/>
            <a:ext cx="6120091" cy="5139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8" y="2156097"/>
            <a:ext cx="6120091" cy="5139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19-3-2020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256682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431220"/>
            <a:ext cx="12420184" cy="15655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1" y="1985485"/>
            <a:ext cx="6091965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1" y="2958540"/>
            <a:ext cx="6091965" cy="4351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8" y="1985485"/>
            <a:ext cx="6121966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8" y="2958540"/>
            <a:ext cx="6121966" cy="4351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19-3-2020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78309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19-3-2020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985931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19-3-2020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49901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1166168"/>
            <a:ext cx="7290108" cy="5755841"/>
          </a:xfrm>
        </p:spPr>
        <p:txBody>
          <a:bodyPr/>
          <a:lstStyle>
            <a:lvl1pPr>
              <a:defRPr sz="3779"/>
            </a:lvl1pPr>
            <a:lvl2pPr>
              <a:defRPr sz="3307"/>
            </a:lvl2pPr>
            <a:lvl3pPr>
              <a:defRPr sz="2834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19-3-2020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293920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1166168"/>
            <a:ext cx="7290108" cy="5755841"/>
          </a:xfrm>
        </p:spPr>
        <p:txBody>
          <a:bodyPr anchor="t"/>
          <a:lstStyle>
            <a:lvl1pPr marL="0" indent="0">
              <a:buNone/>
              <a:defRPr sz="3779"/>
            </a:lvl1pPr>
            <a:lvl2pPr marL="539953" indent="0">
              <a:buNone/>
              <a:defRPr sz="3307"/>
            </a:lvl2pPr>
            <a:lvl3pPr marL="1079906" indent="0">
              <a:buNone/>
              <a:defRPr sz="2834"/>
            </a:lvl3pPr>
            <a:lvl4pPr marL="1619860" indent="0">
              <a:buNone/>
              <a:defRPr sz="2362"/>
            </a:lvl4pPr>
            <a:lvl5pPr marL="2159813" indent="0">
              <a:buNone/>
              <a:defRPr sz="2362"/>
            </a:lvl5pPr>
            <a:lvl6pPr marL="2699766" indent="0">
              <a:buNone/>
              <a:defRPr sz="2362"/>
            </a:lvl6pPr>
            <a:lvl7pPr marL="3239719" indent="0">
              <a:buNone/>
              <a:defRPr sz="2362"/>
            </a:lvl7pPr>
            <a:lvl8pPr marL="3779672" indent="0">
              <a:buNone/>
              <a:defRPr sz="2362"/>
            </a:lvl8pPr>
            <a:lvl9pPr marL="4319626" indent="0">
              <a:buNone/>
              <a:defRPr sz="2362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19-3-2020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701073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431220"/>
            <a:ext cx="12420184" cy="156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2156097"/>
            <a:ext cx="12420184" cy="5139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7506968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7506968"/>
            <a:ext cx="4860072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7506968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78091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79906" rtl="0" eaLnBrk="1" latinLnBrk="0" hangingPunct="1">
        <a:lnSpc>
          <a:spcPct val="90000"/>
        </a:lnSpc>
        <a:spcBef>
          <a:spcPct val="0"/>
        </a:spcBef>
        <a:buNone/>
        <a:defRPr sz="51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77" indent="-269977" algn="l" defTabSz="107990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30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4" kern="1200">
          <a:solidFill>
            <a:schemeClr val="tx1"/>
          </a:solidFill>
          <a:latin typeface="+mn-lt"/>
          <a:ea typeface="+mn-ea"/>
          <a:cs typeface="+mn-cs"/>
        </a:defRPr>
      </a:lvl2pPr>
      <a:lvl3pPr marL="134988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83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78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74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69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64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602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5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0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86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81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76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719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672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62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431221"/>
            <a:ext cx="12420184" cy="156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2156098"/>
            <a:ext cx="12420184" cy="5139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7506969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C46C2-E70E-41E8-B8D2-5438C7F4DB69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7506969"/>
            <a:ext cx="4860072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7506969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3186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over dir="u"/>
  </p:transition>
  <p:txStyles>
    <p:titleStyle>
      <a:lvl1pPr algn="l" defTabSz="1079906" rtl="0" eaLnBrk="1" latinLnBrk="0" hangingPunct="1">
        <a:lnSpc>
          <a:spcPct val="90000"/>
        </a:lnSpc>
        <a:spcBef>
          <a:spcPct val="0"/>
        </a:spcBef>
        <a:buNone/>
        <a:defRPr sz="51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77" indent="-269977" algn="l" defTabSz="107990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30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4" kern="1200">
          <a:solidFill>
            <a:schemeClr val="tx1"/>
          </a:solidFill>
          <a:latin typeface="+mn-lt"/>
          <a:ea typeface="+mn-ea"/>
          <a:cs typeface="+mn-cs"/>
        </a:defRPr>
      </a:lvl2pPr>
      <a:lvl3pPr marL="134988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83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78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74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69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64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602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5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0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86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81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76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719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672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62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5" Type="http://schemas.openxmlformats.org/officeDocument/2006/relationships/image" Target="../media/image31.png"/><Relationship Id="rId10" Type="http://schemas.openxmlformats.org/officeDocument/2006/relationships/image" Target="../media/image3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3.png"/><Relationship Id="rId3" Type="http://schemas.openxmlformats.org/officeDocument/2006/relationships/image" Target="../media/image3.png"/><Relationship Id="rId7" Type="http://schemas.openxmlformats.org/officeDocument/2006/relationships/image" Target="../media/image38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5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0.png"/><Relationship Id="rId3" Type="http://schemas.openxmlformats.org/officeDocument/2006/relationships/image" Target="../media/image3.png"/><Relationship Id="rId7" Type="http://schemas.openxmlformats.org/officeDocument/2006/relationships/image" Target="../media/image45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11" Type="http://schemas.openxmlformats.org/officeDocument/2006/relationships/image" Target="../media/image48.png"/><Relationship Id="rId5" Type="http://schemas.openxmlformats.org/officeDocument/2006/relationships/image" Target="../media/image43.png"/><Relationship Id="rId15" Type="http://schemas.openxmlformats.org/officeDocument/2006/relationships/image" Target="../media/image52.png"/><Relationship Id="rId10" Type="http://schemas.openxmlformats.org/officeDocument/2006/relationships/image" Target="../media/image37.png"/><Relationship Id="rId4" Type="http://schemas.openxmlformats.org/officeDocument/2006/relationships/image" Target="../media/image46.png"/><Relationship Id="rId9" Type="http://schemas.openxmlformats.org/officeDocument/2006/relationships/image" Target="../media/image36.png"/><Relationship Id="rId14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22" y="1634370"/>
            <a:ext cx="14398977" cy="49470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ysClr val="windowText" lastClr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324" y="1634371"/>
            <a:ext cx="6259148" cy="4947015"/>
          </a:xfrm>
        </p:spPr>
        <p:txBody>
          <a:bodyPr anchor="ctr">
            <a:no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Робота в </a:t>
            </a:r>
            <a:r>
              <a:rPr lang="ru-RU" sz="60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термодинаміці</a:t>
            </a:r>
            <a:endParaRPr lang="uk-UA" sz="60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9" name="Рисунок 4">
            <a:extLst>
              <a:ext uri="{FF2B5EF4-FFF2-40B4-BE49-F238E27FC236}">
                <a16:creationId xmlns:a16="http://schemas.microsoft.com/office/drawing/2014/main" xmlns="" id="{0D82FF0E-E367-483D-93FE-B25080C14B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4354" y="1902750"/>
            <a:ext cx="6615954" cy="4410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961280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utton Color - Down">
            <a:extLst>
              <a:ext uri="{FF2B5EF4-FFF2-40B4-BE49-F238E27FC236}">
                <a16:creationId xmlns:a16="http://schemas.microsoft.com/office/drawing/2014/main" xmlns="" id="{4805550A-F091-4A25-BF12-BE58D40877D3}"/>
              </a:ext>
            </a:extLst>
          </p:cNvPr>
          <p:cNvSpPr/>
          <p:nvPr/>
        </p:nvSpPr>
        <p:spPr>
          <a:xfrm>
            <a:off x="391112" y="1175874"/>
            <a:ext cx="6443223" cy="66520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2. Молекулярний водень, маса якого 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6,5 г</a:t>
            </a:r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 і температура 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°С</a:t>
            </a:r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, нагрівають за 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сталого тиску</a:t>
            </a:r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 так, що його об’єм збільшився вдвічі. Знайдіть роботу, виконану газом під час розширення. Молярна маса водню </a:t>
            </a:r>
          </a:p>
          <a:p>
            <a:pPr algn="ctr"/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2ꞏ10</a:t>
            </a:r>
            <a:r>
              <a:rPr lang="uk-UA" sz="40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–3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кг/моль.</a:t>
            </a:r>
          </a:p>
        </p:txBody>
      </p: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C2D16EC-641F-4651-8907-631C6DC79E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36146" y="1972235"/>
            <a:ext cx="7235277" cy="456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1330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utton Color - Down">
            <a:extLst>
              <a:ext uri="{FF2B5EF4-FFF2-40B4-BE49-F238E27FC236}">
                <a16:creationId xmlns:a16="http://schemas.microsoft.com/office/drawing/2014/main" xmlns="" id="{4805550A-F091-4A25-BF12-BE58D40877D3}"/>
              </a:ext>
            </a:extLst>
          </p:cNvPr>
          <p:cNvSpPr/>
          <p:nvPr/>
        </p:nvSpPr>
        <p:spPr>
          <a:xfrm>
            <a:off x="775969" y="1860643"/>
            <a:ext cx="3840229" cy="46332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3. Газ переходить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зі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стану 1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 2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Знайдіть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роботу, яку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виконує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газ в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ході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процесу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F1EA7E2-3CF9-4A80-8D3C-613772CE1A3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2889" y="1379001"/>
            <a:ext cx="8246545" cy="620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8861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utton Color - Down">
            <a:extLst>
              <a:ext uri="{FF2B5EF4-FFF2-40B4-BE49-F238E27FC236}">
                <a16:creationId xmlns:a16="http://schemas.microsoft.com/office/drawing/2014/main" xmlns="" id="{4805550A-F091-4A25-BF12-BE58D40877D3}"/>
              </a:ext>
            </a:extLst>
          </p:cNvPr>
          <p:cNvSpPr/>
          <p:nvPr/>
        </p:nvSpPr>
        <p:spPr>
          <a:xfrm>
            <a:off x="667284" y="1259916"/>
            <a:ext cx="6951607" cy="656799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4. Деяка маса газу, що займає об’єм </a:t>
            </a:r>
            <a:r>
              <a:rPr lang="uk-UA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л</a:t>
            </a:r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, перебуває під тиском </a:t>
            </a:r>
            <a:r>
              <a:rPr lang="uk-UA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36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uk-UA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Па </a:t>
            </a:r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за температури </a:t>
            </a:r>
            <a:r>
              <a:rPr lang="uk-UA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К</a:t>
            </a:r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. Газ нагрівають за </a:t>
            </a:r>
            <a:r>
              <a:rPr lang="uk-UA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постійного об’єму </a:t>
            </a:r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до температури </a:t>
            </a:r>
            <a:r>
              <a:rPr lang="uk-UA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330 К</a:t>
            </a:r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, а потім за </a:t>
            </a:r>
            <a:r>
              <a:rPr lang="uk-UA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постійного тиску </a:t>
            </a:r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до температури </a:t>
            </a:r>
            <a:r>
              <a:rPr lang="uk-UA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360 К.</a:t>
            </a:r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 Побудуйте графік процесу в координатах </a:t>
            </a:r>
            <a:r>
              <a:rPr lang="uk-UA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. Знайдіть роботу, яку виконав газ в ході процесу.</a:t>
            </a:r>
          </a:p>
        </p:txBody>
      </p: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AD2D2CBF-9074-40E0-8E3F-74EE1AE71A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333" t="22626" r="14243" b="25673"/>
          <a:stretch/>
        </p:blipFill>
        <p:spPr>
          <a:xfrm>
            <a:off x="8594409" y="1299982"/>
            <a:ext cx="5138520" cy="666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4376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8126" y="-551609"/>
            <a:ext cx="14685665" cy="489487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511" dirty="0"/>
          </a:p>
        </p:txBody>
      </p:sp>
      <p:sp>
        <p:nvSpPr>
          <p:cNvPr id="7" name="Rectangle 53"/>
          <p:cNvSpPr/>
          <p:nvPr/>
        </p:nvSpPr>
        <p:spPr>
          <a:xfrm>
            <a:off x="2255521" y="848918"/>
            <a:ext cx="9845040" cy="2773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Button Color - Down"/>
          <p:cNvSpPr/>
          <p:nvPr/>
        </p:nvSpPr>
        <p:spPr>
          <a:xfrm>
            <a:off x="2842033" y="1171417"/>
            <a:ext cx="8845346" cy="2128600"/>
          </a:xfrm>
          <a:prstGeom prst="rect">
            <a:avLst/>
          </a:prstGeom>
          <a:solidFill>
            <a:srgbClr val="B45F06"/>
          </a:solidFill>
          <a:ln w="38100">
            <a:solidFill>
              <a:srgbClr val="B45F0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Домашнє завдання</a:t>
            </a:r>
            <a:endParaRPr lang="nl-NL" sz="48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4" name="Button Color - Down"/>
          <p:cNvSpPr/>
          <p:nvPr/>
        </p:nvSpPr>
        <p:spPr>
          <a:xfrm>
            <a:off x="1242729" y="3945013"/>
            <a:ext cx="12043954" cy="3361559"/>
          </a:xfrm>
          <a:prstGeom prst="rect">
            <a:avLst/>
          </a:prstGeom>
          <a:solidFill>
            <a:srgbClr val="B45F06"/>
          </a:solidFill>
          <a:ln w="38100">
            <a:solidFill>
              <a:srgbClr val="B45F0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Опрацювати</a:t>
            </a: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§ 37,</a:t>
            </a:r>
          </a:p>
          <a:p>
            <a:pPr algn="ctr"/>
            <a:r>
              <a:rPr lang="ru-RU" sz="48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Вправа</a:t>
            </a: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№ 37 (2, 4)</a:t>
            </a:r>
            <a:endParaRPr lang="uk-UA" sz="48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1564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D303CEE6-11E1-41E9-92F6-E46E154B5B7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21530" y="728320"/>
            <a:ext cx="4799391" cy="7371105"/>
          </a:xfrm>
          <a:prstGeom prst="rect">
            <a:avLst/>
          </a:prstGeom>
        </p:spPr>
      </p:pic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Проблемні запитання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1" name="Button Color - Down">
            <a:extLst>
              <a:ext uri="{FF2B5EF4-FFF2-40B4-BE49-F238E27FC236}">
                <a16:creationId xmlns:a16="http://schemas.microsoft.com/office/drawing/2014/main" xmlns="" id="{AF1997DD-1722-4CA5-8C65-A337E34822D8}"/>
              </a:ext>
            </a:extLst>
          </p:cNvPr>
          <p:cNvSpPr/>
          <p:nvPr/>
        </p:nvSpPr>
        <p:spPr>
          <a:xfrm>
            <a:off x="667284" y="1724920"/>
            <a:ext cx="7056663" cy="1262488"/>
          </a:xfrm>
          <a:prstGeom prst="rect">
            <a:avLst/>
          </a:prstGeom>
          <a:solidFill>
            <a:srgbClr val="404040"/>
          </a:solidFill>
          <a:ln w="38100"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дією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яких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сил 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корок </a:t>
            </a:r>
            <a:r>
              <a:rPr lang="ru-RU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вилетів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посудини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uk-UA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Button Color - Down">
            <a:extLst>
              <a:ext uri="{FF2B5EF4-FFF2-40B4-BE49-F238E27FC236}">
                <a16:creationId xmlns:a16="http://schemas.microsoft.com/office/drawing/2014/main" xmlns="" id="{82A57A47-B3E9-4542-BAA5-352DFEDAB62D}"/>
              </a:ext>
            </a:extLst>
          </p:cNvPr>
          <p:cNvSpPr/>
          <p:nvPr/>
        </p:nvSpPr>
        <p:spPr>
          <a:xfrm>
            <a:off x="667283" y="3189103"/>
            <a:ext cx="7056663" cy="1262488"/>
          </a:xfrm>
          <a:prstGeom prst="rect">
            <a:avLst/>
          </a:prstGeom>
          <a:solidFill>
            <a:srgbClr val="404040"/>
          </a:solidFill>
          <a:ln w="38100"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свідчить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утворення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туману?</a:t>
            </a:r>
            <a:endParaRPr lang="uk-UA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Button Color - Down">
            <a:extLst>
              <a:ext uri="{FF2B5EF4-FFF2-40B4-BE49-F238E27FC236}">
                <a16:creationId xmlns:a16="http://schemas.microsoft.com/office/drawing/2014/main" xmlns="" id="{9C68957B-CB08-4F4C-832F-7D7CC07F69FF}"/>
              </a:ext>
            </a:extLst>
          </p:cNvPr>
          <p:cNvSpPr/>
          <p:nvPr/>
        </p:nvSpPr>
        <p:spPr>
          <a:xfrm>
            <a:off x="667283" y="4653289"/>
            <a:ext cx="7056663" cy="1930392"/>
          </a:xfrm>
          <a:prstGeom prst="rect">
            <a:avLst/>
          </a:prstGeom>
          <a:solidFill>
            <a:srgbClr val="404040"/>
          </a:solidFill>
          <a:ln w="38100"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Який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висновок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можна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зробити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щодо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зміни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внутрішньої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енергії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газу?</a:t>
            </a:r>
            <a:endParaRPr lang="uk-UA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7612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AA714C8-E2B1-441F-874C-28DAA853E6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194" b="25595"/>
          <a:stretch/>
        </p:blipFill>
        <p:spPr>
          <a:xfrm>
            <a:off x="0" y="0"/>
            <a:ext cx="14400213" cy="8099426"/>
          </a:xfrm>
          <a:prstGeom prst="rect">
            <a:avLst/>
          </a:prstGeom>
        </p:spPr>
      </p:pic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Проблемні запитання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pic>
        <p:nvPicPr>
          <p:cNvPr id="20" name="Рисунок 19" descr="Изображение выглядит как чашка, стол, внутренний, кофе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021E57C7-CA1D-4083-9C8D-8E065A3819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64205" t="23956" r="11467" b="17166"/>
          <a:stretch/>
        </p:blipFill>
        <p:spPr>
          <a:xfrm>
            <a:off x="2273834" y="2640581"/>
            <a:ext cx="4009809" cy="545884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чашка, внутрен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D7E66339-ED69-4EAA-B9F5-B755EF53AA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64205" t="23956" r="11467" b="17166"/>
          <a:stretch/>
        </p:blipFill>
        <p:spPr>
          <a:xfrm>
            <a:off x="2273833" y="2640581"/>
            <a:ext cx="4009809" cy="545884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чашка, внутрен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892C33A8-B939-4E62-84C3-EE11B8AE711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64205" t="23956" r="11467" b="17166"/>
          <a:stretch/>
        </p:blipFill>
        <p:spPr>
          <a:xfrm>
            <a:off x="8324964" y="2640578"/>
            <a:ext cx="4009809" cy="5458846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чашк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E17DDAC0-8BC4-426F-BC37-6BB26385506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64205" t="23956" r="11467" b="17166"/>
          <a:stretch/>
        </p:blipFill>
        <p:spPr>
          <a:xfrm>
            <a:off x="8324963" y="2640579"/>
            <a:ext cx="4009809" cy="545884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62CE670-2C1F-4E13-9578-060770517F1D}"/>
                  </a:ext>
                </a:extLst>
              </p:cNvPr>
              <p:cNvSpPr txBox="1"/>
              <p:nvPr/>
            </p:nvSpPr>
            <p:spPr>
              <a:xfrm>
                <a:off x="1989614" y="1158523"/>
                <a:ext cx="189654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i="1" smtClean="0">
                          <a:solidFill>
                            <a:srgbClr val="FFDC5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4000" b="0" i="1" smtClean="0">
                          <a:solidFill>
                            <a:srgbClr val="FFDC5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4000" b="0" i="1" smtClean="0">
                          <a:solidFill>
                            <a:srgbClr val="FFDC5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ru-RU" sz="4000" dirty="0">
                  <a:solidFill>
                    <a:srgbClr val="FFDC5A"/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62CE670-2C1F-4E13-9578-060770517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614" y="1158523"/>
                <a:ext cx="1896545" cy="707886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9BB54B5-FFFC-4A6B-BC48-4F3C86CC36F3}"/>
                  </a:ext>
                </a:extLst>
              </p:cNvPr>
              <p:cNvSpPr txBox="1"/>
              <p:nvPr/>
            </p:nvSpPr>
            <p:spPr>
              <a:xfrm>
                <a:off x="4699747" y="1158523"/>
                <a:ext cx="158389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FFDC5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solidFill>
                            <a:srgbClr val="FFDC5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ru-RU" sz="4000" dirty="0">
                  <a:solidFill>
                    <a:srgbClr val="FFDC5A"/>
                  </a:solidFill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9BB54B5-FFFC-4A6B-BC48-4F3C86CC3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747" y="1158523"/>
                <a:ext cx="1583895" cy="707886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61F3A32-B6B6-4959-990E-E84E26A790C3}"/>
                  </a:ext>
                </a:extLst>
              </p:cNvPr>
              <p:cNvSpPr txBox="1"/>
              <p:nvPr/>
            </p:nvSpPr>
            <p:spPr>
              <a:xfrm>
                <a:off x="3973848" y="1158523"/>
                <a:ext cx="4443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FFDC5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ru-RU" sz="4000" dirty="0">
                  <a:solidFill>
                    <a:srgbClr val="FFDC5A"/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61F3A32-B6B6-4959-990E-E84E26A79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3848" y="1158523"/>
                <a:ext cx="444352" cy="707886"/>
              </a:xfrm>
              <a:prstGeom prst="rect">
                <a:avLst/>
              </a:prstGeom>
              <a:blipFill>
                <a:blip r:embed="rId10" cstate="print"/>
                <a:stretch>
                  <a:fillRect r="-4931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F1ECE9B0-812B-4EE6-B1BE-0A6C748687AD}"/>
              </a:ext>
            </a:extLst>
          </p:cNvPr>
          <p:cNvSpPr/>
          <p:nvPr/>
        </p:nvSpPr>
        <p:spPr>
          <a:xfrm>
            <a:off x="2684750" y="1799020"/>
            <a:ext cx="31910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latin typeface="Arial" panose="020B0604020202020204" pitchFamily="34" charset="0"/>
                <a:ea typeface="MyriadPro-Regular"/>
                <a:cs typeface="Arial" panose="020B0604020202020204" pitchFamily="34" charset="0"/>
              </a:rPr>
              <a:t>Газ виконує додатну роботу</a:t>
            </a:r>
            <a:endParaRPr lang="uk-UA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B68F5CE-C399-43A9-A18B-836CD0672EDA}"/>
                  </a:ext>
                </a:extLst>
              </p:cNvPr>
              <p:cNvSpPr txBox="1"/>
              <p:nvPr/>
            </p:nvSpPr>
            <p:spPr>
              <a:xfrm>
                <a:off x="8019949" y="1158523"/>
                <a:ext cx="189654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i="1" smtClean="0">
                          <a:solidFill>
                            <a:srgbClr val="FFDC5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4000" b="0" i="1" smtClean="0">
                          <a:solidFill>
                            <a:srgbClr val="FFDC5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4000" b="0" i="1" smtClean="0">
                          <a:solidFill>
                            <a:srgbClr val="FFDC5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ru-RU" sz="4000" dirty="0">
                  <a:solidFill>
                    <a:srgbClr val="FFDC5A"/>
                  </a:solidFill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B68F5CE-C399-43A9-A18B-836CD0672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9949" y="1158523"/>
                <a:ext cx="1896545" cy="707886"/>
              </a:xfrm>
              <a:prstGeom prst="rect">
                <a:avLst/>
              </a:prstGeom>
              <a:blipFill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9B20557-ACAA-4A7A-B40A-64601A7C84DF}"/>
                  </a:ext>
                </a:extLst>
              </p:cNvPr>
              <p:cNvSpPr txBox="1"/>
              <p:nvPr/>
            </p:nvSpPr>
            <p:spPr>
              <a:xfrm>
                <a:off x="10730082" y="1158523"/>
                <a:ext cx="158389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FFDC5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solidFill>
                            <a:srgbClr val="FFDC5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ru-RU" sz="4000" dirty="0">
                  <a:solidFill>
                    <a:srgbClr val="FFDC5A"/>
                  </a:solidFill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9B20557-ACAA-4A7A-B40A-64601A7C84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0082" y="1158523"/>
                <a:ext cx="1583895" cy="707886"/>
              </a:xfrm>
              <a:prstGeom prst="rect">
                <a:avLst/>
              </a:prstGeom>
              <a:blipFill>
                <a:blip r:embed="rId1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7FC9FB6-D1AF-44BF-B940-84D0621C0B35}"/>
                  </a:ext>
                </a:extLst>
              </p:cNvPr>
              <p:cNvSpPr txBox="1"/>
              <p:nvPr/>
            </p:nvSpPr>
            <p:spPr>
              <a:xfrm>
                <a:off x="10004183" y="1158523"/>
                <a:ext cx="4443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FFDC5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ru-RU" sz="4000" dirty="0">
                  <a:solidFill>
                    <a:srgbClr val="FFDC5A"/>
                  </a:solidFill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7FC9FB6-D1AF-44BF-B940-84D0621C0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4183" y="1158523"/>
                <a:ext cx="444352" cy="707886"/>
              </a:xfrm>
              <a:prstGeom prst="rect">
                <a:avLst/>
              </a:prstGeom>
              <a:blipFill>
                <a:blip r:embed="rId13" cstate="print"/>
                <a:stretch>
                  <a:fillRect r="-4931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Прямокутник 33">
            <a:extLst>
              <a:ext uri="{FF2B5EF4-FFF2-40B4-BE49-F238E27FC236}">
                <a16:creationId xmlns:a16="http://schemas.microsoft.com/office/drawing/2014/main" xmlns="" id="{15405534-6E5A-4322-9713-602E6B1D9FF8}"/>
              </a:ext>
            </a:extLst>
          </p:cNvPr>
          <p:cNvSpPr/>
          <p:nvPr/>
        </p:nvSpPr>
        <p:spPr>
          <a:xfrm>
            <a:off x="8715085" y="1799020"/>
            <a:ext cx="31910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latin typeface="Arial" panose="020B0604020202020204" pitchFamily="34" charset="0"/>
                <a:ea typeface="MyriadPro-Regular"/>
                <a:cs typeface="Arial" panose="020B0604020202020204" pitchFamily="34" charset="0"/>
              </a:rPr>
              <a:t>Газ виконує від’ємну роботу</a:t>
            </a:r>
            <a:endParaRPr lang="uk-UA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7" name="Button Color - Down">
                <a:extLst>
                  <a:ext uri="{FF2B5EF4-FFF2-40B4-BE49-F238E27FC236}">
                    <a16:creationId xmlns:a16="http://schemas.microsoft.com/office/drawing/2014/main" id="{87697FBA-A3ED-4E9A-B0F9-B4DA64BFE08C}"/>
                  </a:ext>
                </a:extLst>
              </p:cNvPr>
              <p:cNvSpPr/>
              <p:nvPr/>
            </p:nvSpPr>
            <p:spPr>
              <a:xfrm>
                <a:off x="2087801" y="7174436"/>
                <a:ext cx="1225453" cy="75596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4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uk-UA" sz="40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ru-RU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кв</m:t>
                          </m:r>
                        </m:sub>
                      </m:sSub>
                      <m:r>
                        <a:rPr lang="uk-UA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↓</m:t>
                      </m:r>
                    </m:oMath>
                  </m:oMathPara>
                </a14:m>
                <a:endParaRPr lang="uk-UA" sz="4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7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7697FBA-A3ED-4E9A-B0F9-B4DA64BFE0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801" y="7174436"/>
                <a:ext cx="1225453" cy="755963"/>
              </a:xfrm>
              <a:prstGeom prst="rect">
                <a:avLst/>
              </a:prstGeom>
              <a:blipFill>
                <a:blip r:embed="rId14" cstate="print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5" name="Button Color - Down">
                <a:extLst>
                  <a:ext uri="{FF2B5EF4-FFF2-40B4-BE49-F238E27FC236}">
                    <a16:creationId xmlns:a16="http://schemas.microsoft.com/office/drawing/2014/main" id="{6BB8BD7D-8933-4B32-9A3B-02A02EDE9A96}"/>
                  </a:ext>
                </a:extLst>
              </p:cNvPr>
              <p:cNvSpPr/>
              <p:nvPr/>
            </p:nvSpPr>
            <p:spPr>
              <a:xfrm>
                <a:off x="3666010" y="7174436"/>
                <a:ext cx="1225453" cy="75596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𝑇</m:t>
                      </m:r>
                      <m:r>
                        <a:rPr lang="uk-UA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↓</m:t>
                      </m:r>
                    </m:oMath>
                  </m:oMathPara>
                </a14:m>
                <a:endParaRPr lang="uk-UA" sz="4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5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BB8BD7D-8933-4B32-9A3B-02A02EDE9A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010" y="7174436"/>
                <a:ext cx="1225453" cy="755963"/>
              </a:xfrm>
              <a:prstGeom prst="rect">
                <a:avLst/>
              </a:prstGeom>
              <a:blipFill>
                <a:blip r:embed="rId15" cstate="print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6" name="Button Color - Down">
                <a:extLst>
                  <a:ext uri="{FF2B5EF4-FFF2-40B4-BE49-F238E27FC236}">
                    <a16:creationId xmlns:a16="http://schemas.microsoft.com/office/drawing/2014/main" id="{F89AF391-A30C-40B2-AE4A-E3E6224679D1}"/>
                  </a:ext>
                </a:extLst>
              </p:cNvPr>
              <p:cNvSpPr/>
              <p:nvPr/>
            </p:nvSpPr>
            <p:spPr>
              <a:xfrm>
                <a:off x="5244219" y="7179918"/>
                <a:ext cx="1225453" cy="75596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𝑈</m:t>
                      </m:r>
                      <m:r>
                        <a:rPr lang="uk-UA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↓</m:t>
                      </m:r>
                    </m:oMath>
                  </m:oMathPara>
                </a14:m>
                <a:endParaRPr lang="uk-UA" sz="4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6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89AF391-A30C-40B2-AE4A-E3E6224679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4219" y="7179918"/>
                <a:ext cx="1225453" cy="755963"/>
              </a:xfrm>
              <a:prstGeom prst="rect">
                <a:avLst/>
              </a:prstGeom>
              <a:blipFill>
                <a:blip r:embed="rId16" cstate="print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" name="Button Color - Down">
                <a:extLst>
                  <a:ext uri="{FF2B5EF4-FFF2-40B4-BE49-F238E27FC236}">
                    <a16:creationId xmlns:a16="http://schemas.microsoft.com/office/drawing/2014/main" id="{EAE99781-5459-458F-BF8C-51895F7AA742}"/>
                  </a:ext>
                </a:extLst>
              </p:cNvPr>
              <p:cNvSpPr/>
              <p:nvPr/>
            </p:nvSpPr>
            <p:spPr>
              <a:xfrm>
                <a:off x="8159415" y="7174436"/>
                <a:ext cx="1225453" cy="75596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4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uk-UA" sz="40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ru-RU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кв</m:t>
                          </m:r>
                        </m:sub>
                      </m:sSub>
                      <m:r>
                        <a:rPr lang="uk-UA" sz="4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↑</m:t>
                      </m:r>
                    </m:oMath>
                  </m:oMathPara>
                </a14:m>
                <a:endParaRPr lang="uk-UA" sz="4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9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AE99781-5459-458F-BF8C-51895F7AA7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415" y="7174436"/>
                <a:ext cx="1225453" cy="755963"/>
              </a:xfrm>
              <a:prstGeom prst="rect">
                <a:avLst/>
              </a:prstGeom>
              <a:blipFill>
                <a:blip r:embed="rId17" cstate="print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0" name="Button Color - Down">
                <a:extLst>
                  <a:ext uri="{FF2B5EF4-FFF2-40B4-BE49-F238E27FC236}">
                    <a16:creationId xmlns:a16="http://schemas.microsoft.com/office/drawing/2014/main" id="{B0F6B76C-F968-4F15-B5D8-54E398EB0A1E}"/>
                  </a:ext>
                </a:extLst>
              </p:cNvPr>
              <p:cNvSpPr/>
              <p:nvPr/>
            </p:nvSpPr>
            <p:spPr>
              <a:xfrm>
                <a:off x="9737624" y="7174436"/>
                <a:ext cx="1225453" cy="75596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𝑇</m:t>
                      </m:r>
                      <m:r>
                        <a:rPr lang="uk-UA" sz="4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↑</m:t>
                      </m:r>
                    </m:oMath>
                  </m:oMathPara>
                </a14:m>
                <a:endParaRPr lang="uk-UA" sz="4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0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0F6B76C-F968-4F15-B5D8-54E398EB0A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7624" y="7174436"/>
                <a:ext cx="1225453" cy="755963"/>
              </a:xfrm>
              <a:prstGeom prst="rect">
                <a:avLst/>
              </a:prstGeom>
              <a:blipFill>
                <a:blip r:embed="rId18" cstate="print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1" name="Button Color - Down">
                <a:extLst>
                  <a:ext uri="{FF2B5EF4-FFF2-40B4-BE49-F238E27FC236}">
                    <a16:creationId xmlns:a16="http://schemas.microsoft.com/office/drawing/2014/main" id="{B09F8737-18ED-45DE-94FA-DD467E96181A}"/>
                  </a:ext>
                </a:extLst>
              </p:cNvPr>
              <p:cNvSpPr/>
              <p:nvPr/>
            </p:nvSpPr>
            <p:spPr>
              <a:xfrm>
                <a:off x="11315833" y="7179918"/>
                <a:ext cx="1225453" cy="75596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𝑈</m:t>
                      </m:r>
                      <m:r>
                        <a:rPr lang="uk-UA" sz="4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↑</m:t>
                      </m:r>
                    </m:oMath>
                  </m:oMathPara>
                </a14:m>
                <a:endParaRPr lang="uk-UA" sz="4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1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09F8737-18ED-45DE-94FA-DD467E9618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5833" y="7179918"/>
                <a:ext cx="1225453" cy="755963"/>
              </a:xfrm>
              <a:prstGeom prst="rect">
                <a:avLst/>
              </a:prstGeom>
              <a:blipFill>
                <a:blip r:embed="rId19" cstate="print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427814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7" grpId="0" animBg="1"/>
      <p:bldP spid="35" grpId="0" animBg="1"/>
      <p:bldP spid="36" grpId="0" animBg="1"/>
      <p:bldP spid="39" grpId="0" animBg="1"/>
      <p:bldP spid="40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xmlns="" id="{9B32CDD9-0EF6-436B-B432-AF45C3E1D15E}"/>
              </a:ext>
            </a:extLst>
          </p:cNvPr>
          <p:cNvGrpSpPr/>
          <p:nvPr/>
        </p:nvGrpSpPr>
        <p:grpSpPr>
          <a:xfrm>
            <a:off x="7338429" y="988406"/>
            <a:ext cx="7113818" cy="7111018"/>
            <a:chOff x="7338429" y="988406"/>
            <a:chExt cx="7113818" cy="7111018"/>
          </a:xfrm>
        </p:grpSpPr>
        <p:grpSp>
          <p:nvGrpSpPr>
            <p:cNvPr id="7" name="Групувати 6">
              <a:extLst>
                <a:ext uri="{FF2B5EF4-FFF2-40B4-BE49-F238E27FC236}">
                  <a16:creationId xmlns:a16="http://schemas.microsoft.com/office/drawing/2014/main" xmlns="" id="{7AC47D26-DED3-41D3-870D-A87070379B5B}"/>
                </a:ext>
              </a:extLst>
            </p:cNvPr>
            <p:cNvGrpSpPr/>
            <p:nvPr/>
          </p:nvGrpSpPr>
          <p:grpSpPr>
            <a:xfrm>
              <a:off x="7338429" y="988406"/>
              <a:ext cx="7113818" cy="7111018"/>
              <a:chOff x="7338429" y="988406"/>
              <a:chExt cx="7113818" cy="7111018"/>
            </a:xfrm>
          </p:grpSpPr>
          <p:sp>
            <p:nvSpPr>
              <p:cNvPr id="11" name="Прямоугольник 30">
                <a:extLst>
                  <a:ext uri="{FF2B5EF4-FFF2-40B4-BE49-F238E27FC236}">
                    <a16:creationId xmlns:a16="http://schemas.microsoft.com/office/drawing/2014/main" xmlns="" id="{10CBA32C-BD45-45BC-99E1-CA27CA640C4E}"/>
                  </a:ext>
                </a:extLst>
              </p:cNvPr>
              <p:cNvSpPr/>
              <p:nvPr/>
            </p:nvSpPr>
            <p:spPr>
              <a:xfrm>
                <a:off x="7338429" y="988406"/>
                <a:ext cx="7113818" cy="711101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2" name="Рисунок 11">
                <a:extLst>
                  <a:ext uri="{FF2B5EF4-FFF2-40B4-BE49-F238E27FC236}">
                    <a16:creationId xmlns:a16="http://schemas.microsoft.com/office/drawing/2014/main" xmlns="" id="{25B23018-3079-4569-8DEE-9C5890CAC9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63333" t="22626" r="14243" b="7315"/>
              <a:stretch/>
            </p:blipFill>
            <p:spPr>
              <a:xfrm>
                <a:off x="9172177" y="1744556"/>
                <a:ext cx="3616083" cy="6354868"/>
              </a:xfrm>
              <a:prstGeom prst="rect">
                <a:avLst/>
              </a:prstGeom>
            </p:spPr>
          </p:pic>
          <p:cxnSp>
            <p:nvCxnSpPr>
              <p:cNvPr id="13" name="Прямая со стрелкой 5">
                <a:extLst>
                  <a:ext uri="{FF2B5EF4-FFF2-40B4-BE49-F238E27FC236}">
                    <a16:creationId xmlns:a16="http://schemas.microsoft.com/office/drawing/2014/main" xmlns="" id="{E86FA505-F9FC-4CBA-B35C-F0CDB4431DCF}"/>
                  </a:ext>
                </a:extLst>
              </p:cNvPr>
              <p:cNvCxnSpPr/>
              <p:nvPr/>
            </p:nvCxnSpPr>
            <p:spPr>
              <a:xfrm flipV="1">
                <a:off x="10982127" y="3975594"/>
                <a:ext cx="0" cy="1068087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Овал 13">
                <a:extLst>
                  <a:ext uri="{FF2B5EF4-FFF2-40B4-BE49-F238E27FC236}">
                    <a16:creationId xmlns:a16="http://schemas.microsoft.com/office/drawing/2014/main" xmlns="" id="{96AF5547-0DA9-4E21-90B1-B42CCB7511BA}"/>
                  </a:ext>
                </a:extLst>
              </p:cNvPr>
              <p:cNvSpPr/>
              <p:nvPr/>
            </p:nvSpPr>
            <p:spPr>
              <a:xfrm>
                <a:off x="10939903" y="5035282"/>
                <a:ext cx="80627" cy="8062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FA39226A-89C6-4506-875F-D5D4F4F502E3}"/>
                      </a:ext>
                    </a:extLst>
                  </p:cNvPr>
                  <p:cNvSpPr txBox="1"/>
                  <p:nvPr/>
                </p:nvSpPr>
                <p:spPr>
                  <a:xfrm>
                    <a:off x="10432001" y="3811815"/>
                    <a:ext cx="589007" cy="71365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ru-RU" sz="36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oMath>
                      </m:oMathPara>
                    </a14:m>
                    <a:endParaRPr lang="ru-RU" sz="3600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FA39226A-89C6-4506-875F-D5D4F4F502E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32001" y="3811815"/>
                    <a:ext cx="589007" cy="713657"/>
                  </a:xfrm>
                  <a:prstGeom prst="rect">
                    <a:avLst/>
                  </a:prstGeom>
                  <a:blipFill>
                    <a:blip r:embed="rId4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Прямая со стрелкой 19">
                <a:extLst>
                  <a:ext uri="{FF2B5EF4-FFF2-40B4-BE49-F238E27FC236}">
                    <a16:creationId xmlns:a16="http://schemas.microsoft.com/office/drawing/2014/main" xmlns="" id="{99F03278-EC48-4832-8C11-F063F4BA2B8A}"/>
                  </a:ext>
                </a:extLst>
              </p:cNvPr>
              <p:cNvCxnSpPr/>
              <p:nvPr/>
            </p:nvCxnSpPr>
            <p:spPr>
              <a:xfrm flipV="1">
                <a:off x="10982127" y="1989269"/>
                <a:ext cx="0" cy="1068087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Овал 17">
                <a:extLst>
                  <a:ext uri="{FF2B5EF4-FFF2-40B4-BE49-F238E27FC236}">
                    <a16:creationId xmlns:a16="http://schemas.microsoft.com/office/drawing/2014/main" xmlns="" id="{24BC39BB-36B5-4D0A-82D4-0A61D9D1F52D}"/>
                  </a:ext>
                </a:extLst>
              </p:cNvPr>
              <p:cNvSpPr/>
              <p:nvPr/>
            </p:nvSpPr>
            <p:spPr>
              <a:xfrm>
                <a:off x="10939903" y="3048957"/>
                <a:ext cx="80627" cy="8062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655BAF89-81F2-4A8C-8F9E-779480BFAE57}"/>
                      </a:ext>
                    </a:extLst>
                  </p:cNvPr>
                  <p:cNvSpPr txBox="1"/>
                  <p:nvPr/>
                </p:nvSpPr>
                <p:spPr>
                  <a:xfrm>
                    <a:off x="10432001" y="1794142"/>
                    <a:ext cx="589007" cy="71365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ru-RU" sz="36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oMath>
                      </m:oMathPara>
                    </a14:m>
                    <a:endParaRPr lang="ru-RU" sz="3600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655BAF89-81F2-4A8C-8F9E-779480BFAE5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32001" y="1794142"/>
                    <a:ext cx="589007" cy="713657"/>
                  </a:xfrm>
                  <a:prstGeom prst="rect">
                    <a:avLst/>
                  </a:prstGeom>
                  <a:blipFill>
                    <a:blip r:embed="rId5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A9274322-155E-46FA-9FE6-6CB6DB047F4C}"/>
                      </a:ext>
                    </a:extLst>
                  </p:cNvPr>
                  <p:cNvSpPr txBox="1"/>
                  <p:nvPr/>
                </p:nvSpPr>
                <p:spPr>
                  <a:xfrm>
                    <a:off x="11680628" y="4999700"/>
                    <a:ext cx="541559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oMath>
                      </m:oMathPara>
                    </a14:m>
                    <a:endParaRPr lang="ru-RU" sz="3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A9274322-155E-46FA-9FE6-6CB6DB047F4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680628" y="4999700"/>
                    <a:ext cx="541559" cy="646331"/>
                  </a:xfrm>
                  <a:prstGeom prst="rect">
                    <a:avLst/>
                  </a:prstGeom>
                  <a:blipFill>
                    <a:blip r:embed="rId6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E565EE98-E105-475A-A2FA-AA3B5D13156F}"/>
                      </a:ext>
                    </a:extLst>
                  </p:cNvPr>
                  <p:cNvSpPr txBox="1"/>
                  <p:nvPr/>
                </p:nvSpPr>
                <p:spPr>
                  <a:xfrm>
                    <a:off x="9939896" y="5476662"/>
                    <a:ext cx="2282291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uk-UA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const</m:t>
                          </m:r>
                        </m:oMath>
                      </m:oMathPara>
                    </a14:m>
                    <a:endParaRPr lang="ru-RU" sz="3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E565EE98-E105-475A-A2FA-AA3B5D13156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39896" y="5476662"/>
                    <a:ext cx="2282291" cy="646331"/>
                  </a:xfrm>
                  <a:prstGeom prst="rect">
                    <a:avLst/>
                  </a:prstGeom>
                  <a:blipFill>
                    <a:blip r:embed="rId7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Прямая соединительная линия 9">
                <a:extLst>
                  <a:ext uri="{FF2B5EF4-FFF2-40B4-BE49-F238E27FC236}">
                    <a16:creationId xmlns:a16="http://schemas.microsoft.com/office/drawing/2014/main" xmlns="" id="{7FF75AB4-86E4-4011-9A9A-357D37175A81}"/>
                  </a:ext>
                </a:extLst>
              </p:cNvPr>
              <p:cNvCxnSpPr/>
              <p:nvPr/>
            </p:nvCxnSpPr>
            <p:spPr>
              <a:xfrm flipH="1">
                <a:off x="9205772" y="3475861"/>
                <a:ext cx="1787832" cy="0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32">
                <a:extLst>
                  <a:ext uri="{FF2B5EF4-FFF2-40B4-BE49-F238E27FC236}">
                    <a16:creationId xmlns:a16="http://schemas.microsoft.com/office/drawing/2014/main" xmlns="" id="{DD70C038-C9D6-4CCE-9E23-BCEA9837EE57}"/>
                  </a:ext>
                </a:extLst>
              </p:cNvPr>
              <p:cNvCxnSpPr/>
              <p:nvPr/>
            </p:nvCxnSpPr>
            <p:spPr>
              <a:xfrm flipH="1">
                <a:off x="9214172" y="5483183"/>
                <a:ext cx="1779432" cy="0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13">
                <a:extLst>
                  <a:ext uri="{FF2B5EF4-FFF2-40B4-BE49-F238E27FC236}">
                    <a16:creationId xmlns:a16="http://schemas.microsoft.com/office/drawing/2014/main" xmlns="" id="{0469039D-C157-4DF0-856C-358520C56063}"/>
                  </a:ext>
                </a:extLst>
              </p:cNvPr>
              <p:cNvCxnSpPr/>
              <p:nvPr/>
            </p:nvCxnSpPr>
            <p:spPr>
              <a:xfrm>
                <a:off x="9390546" y="3475861"/>
                <a:ext cx="0" cy="2007324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918E656E-E2AA-48FD-B5CF-1BBFEEA914C8}"/>
                      </a:ext>
                    </a:extLst>
                  </p:cNvPr>
                  <p:cNvSpPr txBox="1"/>
                  <p:nvPr/>
                </p:nvSpPr>
                <p:spPr>
                  <a:xfrm>
                    <a:off x="8752233" y="4211609"/>
                    <a:ext cx="725134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oMath>
                      </m:oMathPara>
                    </a14:m>
                    <a:endParaRPr lang="ru-RU" sz="3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918E656E-E2AA-48FD-B5CF-1BBFEEA914C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52233" y="4211609"/>
                    <a:ext cx="725134" cy="646331"/>
                  </a:xfrm>
                  <a:prstGeom prst="rect">
                    <a:avLst/>
                  </a:prstGeom>
                  <a:blipFill>
                    <a:blip r:embed="rId8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100FA406-FABE-4DDE-8FCE-20EEFE8F57A5}"/>
                    </a:ext>
                  </a:extLst>
                </p:cNvPr>
                <p:cNvSpPr txBox="1"/>
                <p:nvPr/>
              </p:nvSpPr>
              <p:spPr>
                <a:xfrm>
                  <a:off x="12435699" y="3897584"/>
                  <a:ext cx="172540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&gt;0</m:t>
                        </m:r>
                      </m:oMath>
                    </m:oMathPara>
                  </a14:m>
                  <a:endParaRPr lang="ru-RU" sz="3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100FA406-FABE-4DDE-8FCE-20EEFE8F57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35699" y="3897584"/>
                  <a:ext cx="1725409" cy="646331"/>
                </a:xfrm>
                <a:prstGeom prst="rect">
                  <a:avLst/>
                </a:prstGeom>
                <a:blipFill>
                  <a:blip r:embed="rId9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Робота газу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28" name="Button Color - Down">
            <a:extLst>
              <a:ext uri="{FF2B5EF4-FFF2-40B4-BE49-F238E27FC236}">
                <a16:creationId xmlns:a16="http://schemas.microsoft.com/office/drawing/2014/main" xmlns="" id="{A9E7A68B-F742-4ABB-A178-9F0B8C982497}"/>
              </a:ext>
            </a:extLst>
          </p:cNvPr>
          <p:cNvSpPr/>
          <p:nvPr/>
        </p:nvSpPr>
        <p:spPr>
          <a:xfrm>
            <a:off x="958906" y="1176580"/>
            <a:ext cx="5298297" cy="1262488"/>
          </a:xfrm>
          <a:prstGeom prst="rect">
            <a:avLst/>
          </a:prstGeom>
          <a:solidFill>
            <a:srgbClr val="404040"/>
          </a:solidFill>
          <a:ln w="38100"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 розширюється ізобарно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9" name="Button Color - Down">
                <a:extLst>
                  <a:ext uri="{FF2B5EF4-FFF2-40B4-BE49-F238E27FC236}">
                    <a16:creationId xmlns:a16="http://schemas.microsoft.com/office/drawing/2014/main" id="{01153661-86C1-4CE1-A60E-8A4633777E6B}"/>
                  </a:ext>
                </a:extLst>
              </p:cNvPr>
              <p:cNvSpPr/>
              <p:nvPr/>
            </p:nvSpPr>
            <p:spPr>
              <a:xfrm>
                <a:off x="1585087" y="2674488"/>
                <a:ext cx="4045933" cy="783085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5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uk-UA" sz="5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5400" i="1">
                          <a:latin typeface="Cambria Math" panose="02040503050406030204" pitchFamily="18" charset="0"/>
                        </a:rPr>
                        <m:t>𝐹𝑠</m:t>
                      </m:r>
                      <m:func>
                        <m:funcPr>
                          <m:ctrlPr>
                            <a:rPr lang="uk-UA" sz="5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uk-UA" sz="5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uk-UA" sz="540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</m:func>
                    </m:oMath>
                  </m:oMathPara>
                </a14:m>
                <a:endParaRPr lang="ru-RU" sz="5400" b="1" kern="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9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1153661-86C1-4CE1-A60E-8A4633777E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087" y="2674488"/>
                <a:ext cx="4045933" cy="783085"/>
              </a:xfrm>
              <a:prstGeom prst="rect">
                <a:avLst/>
              </a:prstGeom>
              <a:blipFill>
                <a:blip r:embed="rId11" cstate="print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0" name="Button Color - Down">
                <a:extLst>
                  <a:ext uri="{FF2B5EF4-FFF2-40B4-BE49-F238E27FC236}">
                    <a16:creationId xmlns:a16="http://schemas.microsoft.com/office/drawing/2014/main" id="{379F102D-6321-40E2-B4F3-5EEA8F176816}"/>
                  </a:ext>
                </a:extLst>
              </p:cNvPr>
              <p:cNvSpPr/>
              <p:nvPr/>
            </p:nvSpPr>
            <p:spPr>
              <a:xfrm>
                <a:off x="181578" y="3695766"/>
                <a:ext cx="2356406" cy="783085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54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uk-UA" sz="5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5400" i="1">
                          <a:latin typeface="Cambria Math" panose="02040503050406030204" pitchFamily="18" charset="0"/>
                        </a:rPr>
                        <m:t>𝑝𝑆</m:t>
                      </m:r>
                    </m:oMath>
                  </m:oMathPara>
                </a14:m>
                <a:endParaRPr lang="ru-RU" sz="5400" b="1" kern="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0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79F102D-6321-40E2-B4F3-5EEA8F1768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78" y="3695766"/>
                <a:ext cx="2356406" cy="783085"/>
              </a:xfrm>
              <a:prstGeom prst="rect">
                <a:avLst/>
              </a:prstGeom>
              <a:blipFill>
                <a:blip r:embed="rId12" cstate="print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4" name="Button Color - Down">
                <a:extLst>
                  <a:ext uri="{FF2B5EF4-FFF2-40B4-BE49-F238E27FC236}">
                    <a16:creationId xmlns:a16="http://schemas.microsoft.com/office/drawing/2014/main" id="{4B51C83B-D972-4233-BD1C-C84523C2A11D}"/>
                  </a:ext>
                </a:extLst>
              </p:cNvPr>
              <p:cNvSpPr/>
              <p:nvPr/>
            </p:nvSpPr>
            <p:spPr>
              <a:xfrm>
                <a:off x="2759060" y="3695766"/>
                <a:ext cx="2204006" cy="783085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5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uk-UA" sz="5400" i="1">
                          <a:latin typeface="Cambria Math" panose="02040503050406030204" pitchFamily="18" charset="0"/>
                        </a:rPr>
                        <m:t>=∆</m:t>
                      </m:r>
                      <m:r>
                        <a:rPr lang="uk-UA" sz="5400" i="1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ru-RU" sz="5400" b="1" kern="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4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B51C83B-D972-4233-BD1C-C84523C2A1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9060" y="3695766"/>
                <a:ext cx="2204006" cy="783085"/>
              </a:xfrm>
              <a:prstGeom prst="rect">
                <a:avLst/>
              </a:prstGeom>
              <a:blipFill>
                <a:blip r:embed="rId13" cstate="print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5" name="Button Color - Down">
                <a:extLst>
                  <a:ext uri="{FF2B5EF4-FFF2-40B4-BE49-F238E27FC236}">
                    <a16:creationId xmlns:a16="http://schemas.microsoft.com/office/drawing/2014/main" id="{78F705AD-65B6-4741-B142-51CF2DFF16AE}"/>
                  </a:ext>
                </a:extLst>
              </p:cNvPr>
              <p:cNvSpPr/>
              <p:nvPr/>
            </p:nvSpPr>
            <p:spPr>
              <a:xfrm>
                <a:off x="5180429" y="3695766"/>
                <a:ext cx="1972296" cy="783085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uk-UA" sz="5400"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uk-UA" sz="5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5400" b="1" kern="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5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8F705AD-65B6-4741-B142-51CF2DFF16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0429" y="3695766"/>
                <a:ext cx="1972296" cy="783085"/>
              </a:xfrm>
              <a:prstGeom prst="rect">
                <a:avLst/>
              </a:prstGeom>
              <a:blipFill>
                <a:blip r:embed="rId14" cstate="print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6" name="Button Color - Down">
                <a:extLst>
                  <a:ext uri="{FF2B5EF4-FFF2-40B4-BE49-F238E27FC236}">
                    <a16:creationId xmlns:a16="http://schemas.microsoft.com/office/drawing/2014/main" id="{E111536C-3CF8-4983-BBEF-39BE13239310}"/>
                  </a:ext>
                </a:extLst>
              </p:cNvPr>
              <p:cNvSpPr/>
              <p:nvPr/>
            </p:nvSpPr>
            <p:spPr>
              <a:xfrm>
                <a:off x="2009559" y="5765649"/>
                <a:ext cx="3196988" cy="988405"/>
              </a:xfrm>
              <a:prstGeom prst="rect">
                <a:avLst/>
              </a:prstGeom>
              <a:solidFill>
                <a:srgbClr val="2F5597"/>
              </a:solidFill>
              <a:ln w="38100">
                <a:solidFill>
                  <a:srgbClr val="2F559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uk-UA" sz="6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60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uk-UA" sz="6000" i="1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uk-UA" sz="6000" i="1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6000" dirty="0">
                  <a:solidFill>
                    <a:schemeClr val="bg1"/>
                  </a:solidFill>
                  <a:latin typeface="Gerbera"/>
                </a:endParaRPr>
              </a:p>
            </p:txBody>
          </p:sp>
        </mc:Choice>
        <mc:Fallback>
          <p:sp>
            <p:nvSpPr>
              <p:cNvPr id="36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111536C-3CF8-4983-BBEF-39BE132393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559" y="5765649"/>
                <a:ext cx="3196988" cy="988405"/>
              </a:xfrm>
              <a:prstGeom prst="rect">
                <a:avLst/>
              </a:prstGeom>
              <a:blipFill>
                <a:blip r:embed="rId15" cstate="print"/>
                <a:stretch>
                  <a:fillRect/>
                </a:stretch>
              </a:blipFill>
              <a:ln w="38100">
                <a:solidFill>
                  <a:srgbClr val="2F5597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7" name="Button Color - Down">
                <a:extLst>
                  <a:ext uri="{FF2B5EF4-FFF2-40B4-BE49-F238E27FC236}">
                    <a16:creationId xmlns:a16="http://schemas.microsoft.com/office/drawing/2014/main" id="{EE1AF770-7BBC-4BD2-88F0-4C50F3614F3B}"/>
                  </a:ext>
                </a:extLst>
              </p:cNvPr>
              <p:cNvSpPr/>
              <p:nvPr/>
            </p:nvSpPr>
            <p:spPr>
              <a:xfrm>
                <a:off x="900333" y="4714271"/>
                <a:ext cx="3196987" cy="783085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5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uk-UA" sz="5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5400" i="1">
                          <a:latin typeface="Cambria Math" panose="02040503050406030204" pitchFamily="18" charset="0"/>
                        </a:rPr>
                        <m:t>𝑝𝑆</m:t>
                      </m:r>
                      <m:r>
                        <a:rPr lang="uk-UA" sz="5400" i="1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uk-UA" sz="5400" i="1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S" sz="9600" dirty="0">
                  <a:solidFill>
                    <a:schemeClr val="bg1"/>
                  </a:solidFill>
                  <a:latin typeface="Gerbera"/>
                </a:endParaRPr>
              </a:p>
            </p:txBody>
          </p:sp>
        </mc:Choice>
        <mc:Fallback>
          <p:sp>
            <p:nvSpPr>
              <p:cNvPr id="37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E1AF770-7BBC-4BD2-88F0-4C50F3614F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333" y="4714271"/>
                <a:ext cx="3196987" cy="783085"/>
              </a:xfrm>
              <a:prstGeom prst="rect">
                <a:avLst/>
              </a:prstGeom>
              <a:blipFill>
                <a:blip r:embed="rId16" cstate="print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1" name="Button Color - Down">
                <a:extLst>
                  <a:ext uri="{FF2B5EF4-FFF2-40B4-BE49-F238E27FC236}">
                    <a16:creationId xmlns:a16="http://schemas.microsoft.com/office/drawing/2014/main" id="{AAEADE94-6990-457B-BB00-F3404DD41CE7}"/>
                  </a:ext>
                </a:extLst>
              </p:cNvPr>
              <p:cNvSpPr/>
              <p:nvPr/>
            </p:nvSpPr>
            <p:spPr>
              <a:xfrm>
                <a:off x="4097320" y="4714271"/>
                <a:ext cx="2204005" cy="783085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5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54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uk-UA" sz="5400" i="1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uk-UA" sz="5400" i="1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9600" dirty="0">
                  <a:solidFill>
                    <a:schemeClr val="bg1"/>
                  </a:solidFill>
                  <a:latin typeface="Gerbera"/>
                </a:endParaRPr>
              </a:p>
            </p:txBody>
          </p:sp>
        </mc:Choice>
        <mc:Fallback>
          <p:sp>
            <p:nvSpPr>
              <p:cNvPr id="41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AEADE94-6990-457B-BB00-F3404DD41C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320" y="4714271"/>
                <a:ext cx="2204005" cy="783085"/>
              </a:xfrm>
              <a:prstGeom prst="rect">
                <a:avLst/>
              </a:prstGeom>
              <a:blipFill>
                <a:blip r:embed="rId17" cstate="print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3" name="Button Color - Down">
                <a:extLst>
                  <a:ext uri="{FF2B5EF4-FFF2-40B4-BE49-F238E27FC236}">
                    <a16:creationId xmlns:a16="http://schemas.microsoft.com/office/drawing/2014/main" id="{0945AC69-0657-4FC3-9B51-058627FFD7D4}"/>
                  </a:ext>
                </a:extLst>
              </p:cNvPr>
              <p:cNvSpPr/>
              <p:nvPr/>
            </p:nvSpPr>
            <p:spPr>
              <a:xfrm>
                <a:off x="958906" y="6950143"/>
                <a:ext cx="5419951" cy="988405"/>
              </a:xfrm>
              <a:prstGeom prst="rect">
                <a:avLst/>
              </a:prstGeom>
              <a:solidFill>
                <a:srgbClr val="2F5597"/>
              </a:solidFill>
              <a:ln w="38100">
                <a:solidFill>
                  <a:srgbClr val="2F559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6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uk-UA" sz="6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60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uk-UA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uk-UA" sz="6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6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uk-UA" sz="6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uk-UA" sz="6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uk-UA" sz="6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6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uk-UA" sz="6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6000" dirty="0">
                  <a:solidFill>
                    <a:schemeClr val="bg1"/>
                  </a:solidFill>
                  <a:latin typeface="Gerbera"/>
                </a:endParaRPr>
              </a:p>
            </p:txBody>
          </p:sp>
        </mc:Choice>
        <mc:Fallback>
          <p:sp>
            <p:nvSpPr>
              <p:cNvPr id="43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945AC69-0657-4FC3-9B51-058627FFD7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906" y="6950143"/>
                <a:ext cx="5419951" cy="988405"/>
              </a:xfrm>
              <a:prstGeom prst="rect">
                <a:avLst/>
              </a:prstGeom>
              <a:blipFill>
                <a:blip r:embed="rId18" cstate="print"/>
                <a:stretch>
                  <a:fillRect/>
                </a:stretch>
              </a:blipFill>
              <a:ln w="38100">
                <a:solidFill>
                  <a:srgbClr val="2F5597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993072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4" grpId="0" animBg="1"/>
      <p:bldP spid="35" grpId="0" animBg="1"/>
      <p:bldP spid="36" grpId="0" animBg="1"/>
      <p:bldP spid="37" grpId="0" animBg="1"/>
      <p:bldP spid="41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Робота газу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xmlns="" id="{34DA4C00-2320-444D-9CCE-1ED2C0DFC1DE}"/>
              </a:ext>
            </a:extLst>
          </p:cNvPr>
          <p:cNvGrpSpPr/>
          <p:nvPr/>
        </p:nvGrpSpPr>
        <p:grpSpPr>
          <a:xfrm>
            <a:off x="7611673" y="2194158"/>
            <a:ext cx="5445940" cy="4728946"/>
            <a:chOff x="576471" y="1916682"/>
            <a:chExt cx="5445940" cy="4728946"/>
          </a:xfrm>
        </p:grpSpPr>
        <p:sp>
          <p:nvSpPr>
            <p:cNvPr id="28" name="Прямоугольник 32">
              <a:extLst>
                <a:ext uri="{FF2B5EF4-FFF2-40B4-BE49-F238E27FC236}">
                  <a16:creationId xmlns:a16="http://schemas.microsoft.com/office/drawing/2014/main" xmlns="" id="{01555D60-12C4-4E74-956A-DBCCE1B7BDB0}"/>
                </a:ext>
              </a:extLst>
            </p:cNvPr>
            <p:cNvSpPr/>
            <p:nvPr/>
          </p:nvSpPr>
          <p:spPr>
            <a:xfrm>
              <a:off x="1953272" y="3472546"/>
              <a:ext cx="2682836" cy="2473819"/>
            </a:xfrm>
            <a:prstGeom prst="rect">
              <a:avLst/>
            </a:prstGeom>
            <a:solidFill>
              <a:srgbClr val="7030A0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9" name="Прямая соединительная линия 25">
              <a:extLst>
                <a:ext uri="{FF2B5EF4-FFF2-40B4-BE49-F238E27FC236}">
                  <a16:creationId xmlns:a16="http://schemas.microsoft.com/office/drawing/2014/main" xmlns="" id="{BD697D3D-9843-4772-83F8-6FFBA9B94740}"/>
                </a:ext>
              </a:extLst>
            </p:cNvPr>
            <p:cNvCxnSpPr/>
            <p:nvPr/>
          </p:nvCxnSpPr>
          <p:spPr>
            <a:xfrm>
              <a:off x="1953272" y="3472546"/>
              <a:ext cx="0" cy="2483772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8">
              <a:extLst>
                <a:ext uri="{FF2B5EF4-FFF2-40B4-BE49-F238E27FC236}">
                  <a16:creationId xmlns:a16="http://schemas.microsoft.com/office/drawing/2014/main" xmlns="" id="{BED6DCA9-2C77-4C35-B4D4-127029D3D8CB}"/>
                </a:ext>
              </a:extLst>
            </p:cNvPr>
            <p:cNvCxnSpPr/>
            <p:nvPr/>
          </p:nvCxnSpPr>
          <p:spPr>
            <a:xfrm>
              <a:off x="4636107" y="3477071"/>
              <a:ext cx="0" cy="2470199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11">
              <a:extLst>
                <a:ext uri="{FF2B5EF4-FFF2-40B4-BE49-F238E27FC236}">
                  <a16:creationId xmlns:a16="http://schemas.microsoft.com/office/drawing/2014/main" xmlns="" id="{24091F88-DF9E-42C4-A31C-0DC0C0C86618}"/>
                </a:ext>
              </a:extLst>
            </p:cNvPr>
            <p:cNvCxnSpPr/>
            <p:nvPr/>
          </p:nvCxnSpPr>
          <p:spPr>
            <a:xfrm>
              <a:off x="1085760" y="3483858"/>
              <a:ext cx="4349995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">
              <a:extLst>
                <a:ext uri="{FF2B5EF4-FFF2-40B4-BE49-F238E27FC236}">
                  <a16:creationId xmlns:a16="http://schemas.microsoft.com/office/drawing/2014/main" xmlns="" id="{D7D07D6E-231C-47AE-A606-C13C1EC12756}"/>
                </a:ext>
              </a:extLst>
            </p:cNvPr>
            <p:cNvCxnSpPr/>
            <p:nvPr/>
          </p:nvCxnSpPr>
          <p:spPr>
            <a:xfrm>
              <a:off x="1065402" y="5946365"/>
              <a:ext cx="482503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10">
              <a:extLst>
                <a:ext uri="{FF2B5EF4-FFF2-40B4-BE49-F238E27FC236}">
                  <a16:creationId xmlns:a16="http://schemas.microsoft.com/office/drawing/2014/main" xmlns="" id="{186D7B62-D5AB-4D7F-9AE6-C96DEF37A86F}"/>
                </a:ext>
              </a:extLst>
            </p:cNvPr>
            <p:cNvCxnSpPr/>
            <p:nvPr/>
          </p:nvCxnSpPr>
          <p:spPr>
            <a:xfrm flipV="1">
              <a:off x="1073319" y="2070052"/>
              <a:ext cx="0" cy="387970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C4AC78C4-3004-46B1-AB9D-FE6C5CA33D2C}"/>
                    </a:ext>
                  </a:extLst>
                </p:cNvPr>
                <p:cNvSpPr txBox="1"/>
                <p:nvPr/>
              </p:nvSpPr>
              <p:spPr>
                <a:xfrm>
                  <a:off x="576471" y="1916682"/>
                  <a:ext cx="55258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ru-RU" sz="3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C4AC78C4-3004-46B1-AB9D-FE6C5CA33D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471" y="1916682"/>
                  <a:ext cx="552587" cy="646331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BBB15CA1-BEFD-4FE7-B0A4-2BA4860B076C}"/>
                    </a:ext>
                  </a:extLst>
                </p:cNvPr>
                <p:cNvSpPr txBox="1"/>
                <p:nvPr/>
              </p:nvSpPr>
              <p:spPr>
                <a:xfrm>
                  <a:off x="5430326" y="5999297"/>
                  <a:ext cx="59208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ru-RU" sz="3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BBB15CA1-BEFD-4FE7-B0A4-2BA4860B07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0326" y="5999297"/>
                  <a:ext cx="592085" cy="646331"/>
                </a:xfrm>
                <a:prstGeom prst="rect">
                  <a:avLst/>
                </a:prstGeom>
                <a:blipFill>
                  <a:blip r:embed="rId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759C7591-5459-4A65-854B-5C540FC1DB7A}"/>
                    </a:ext>
                  </a:extLst>
                </p:cNvPr>
                <p:cNvSpPr txBox="1"/>
                <p:nvPr/>
              </p:nvSpPr>
              <p:spPr>
                <a:xfrm>
                  <a:off x="603619" y="3071147"/>
                  <a:ext cx="55258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ru-RU" sz="3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759C7591-5459-4A65-854B-5C540FC1DB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619" y="3071147"/>
                  <a:ext cx="552587" cy="646331"/>
                </a:xfrm>
                <a:prstGeom prst="rect">
                  <a:avLst/>
                </a:prstGeom>
                <a:blipFill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68F3046D-16B3-4C1F-ACCB-8241FF6FF164}"/>
                    </a:ext>
                  </a:extLst>
                </p:cNvPr>
                <p:cNvSpPr txBox="1"/>
                <p:nvPr/>
              </p:nvSpPr>
              <p:spPr>
                <a:xfrm>
                  <a:off x="1705573" y="5955412"/>
                  <a:ext cx="72013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sz="3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68F3046D-16B3-4C1F-ACCB-8241FF6FF1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5573" y="5955412"/>
                  <a:ext cx="720134" cy="646331"/>
                </a:xfrm>
                <a:prstGeom prst="rect">
                  <a:avLst/>
                </a:prstGeom>
                <a:blipFill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511DE92D-F8D8-4811-B82B-B11D6661897E}"/>
                    </a:ext>
                  </a:extLst>
                </p:cNvPr>
                <p:cNvSpPr txBox="1"/>
                <p:nvPr/>
              </p:nvSpPr>
              <p:spPr>
                <a:xfrm>
                  <a:off x="4349954" y="5955412"/>
                  <a:ext cx="73084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sz="3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511DE92D-F8D8-4811-B82B-B11D666189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9954" y="5955412"/>
                  <a:ext cx="730841" cy="646331"/>
                </a:xfrm>
                <a:prstGeom prst="rect">
                  <a:avLst/>
                </a:prstGeom>
                <a:blipFill>
                  <a:blip r:embed="rId8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xmlns="" id="{9B61B62D-CEA4-41F8-9AA6-0A2D2DB520BD}"/>
                </a:ext>
              </a:extLst>
            </p:cNvPr>
            <p:cNvSpPr/>
            <p:nvPr/>
          </p:nvSpPr>
          <p:spPr>
            <a:xfrm>
              <a:off x="1915945" y="3439972"/>
              <a:ext cx="81435" cy="8143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xmlns="" id="{91F6E6DF-0E71-4332-BF17-EC9866639136}"/>
                </a:ext>
              </a:extLst>
            </p:cNvPr>
            <p:cNvSpPr/>
            <p:nvPr/>
          </p:nvSpPr>
          <p:spPr>
            <a:xfrm>
              <a:off x="4596997" y="3439972"/>
              <a:ext cx="81435" cy="8143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4" name="Прямая соединительная линия 29">
              <a:extLst>
                <a:ext uri="{FF2B5EF4-FFF2-40B4-BE49-F238E27FC236}">
                  <a16:creationId xmlns:a16="http://schemas.microsoft.com/office/drawing/2014/main" xmlns="" id="{B7806AE9-570F-4322-AC7C-80210098E16C}"/>
                </a:ext>
              </a:extLst>
            </p:cNvPr>
            <p:cNvCxnSpPr>
              <a:cxnSpLocks/>
              <a:endCxn id="28" idx="0"/>
            </p:cNvCxnSpPr>
            <p:nvPr/>
          </p:nvCxnSpPr>
          <p:spPr>
            <a:xfrm flipV="1">
              <a:off x="1995119" y="3472546"/>
              <a:ext cx="1299571" cy="4526"/>
            </a:xfrm>
            <a:prstGeom prst="line">
              <a:avLst/>
            </a:prstGeom>
            <a:ln w="38100">
              <a:solidFill>
                <a:srgbClr val="7030A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E0AB061E-0B79-4A41-8CF4-F9A304801103}"/>
                    </a:ext>
                  </a:extLst>
                </p:cNvPr>
                <p:cNvSpPr txBox="1"/>
                <p:nvPr/>
              </p:nvSpPr>
              <p:spPr>
                <a:xfrm>
                  <a:off x="1710099" y="2863492"/>
                  <a:ext cx="54373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ru-RU" sz="3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E0AB061E-0B79-4A41-8CF4-F9A3048011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0099" y="2863492"/>
                  <a:ext cx="543739" cy="646331"/>
                </a:xfrm>
                <a:prstGeom prst="rect">
                  <a:avLst/>
                </a:prstGeom>
                <a:blipFill>
                  <a:blip r:embed="rId9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6EFAAF43-DE77-4226-83AA-7E237438FACB}"/>
                    </a:ext>
                  </a:extLst>
                </p:cNvPr>
                <p:cNvSpPr txBox="1"/>
                <p:nvPr/>
              </p:nvSpPr>
              <p:spPr>
                <a:xfrm>
                  <a:off x="4377104" y="2863492"/>
                  <a:ext cx="54373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ru-RU" sz="3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6EFAAF43-DE77-4226-83AA-7E237438FA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7104" y="2863492"/>
                  <a:ext cx="543739" cy="646331"/>
                </a:xfrm>
                <a:prstGeom prst="rect">
                  <a:avLst/>
                </a:prstGeom>
                <a:blipFill>
                  <a:blip r:embed="rId10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7" name="Прямоугольник 39">
                  <a:extLst>
                    <a:ext uri="{FF2B5EF4-FFF2-40B4-BE49-F238E27FC236}">
                      <a16:creationId xmlns:a16="http://schemas.microsoft.com/office/drawing/2014/main" id="{D1D80CF6-448D-4329-926A-A7DADD5554FC}"/>
                    </a:ext>
                  </a:extLst>
                </p:cNvPr>
                <p:cNvSpPr/>
                <p:nvPr/>
              </p:nvSpPr>
              <p:spPr>
                <a:xfrm>
                  <a:off x="2539405" y="4379140"/>
                  <a:ext cx="1442703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&gt;0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>
            <p:sp>
              <p:nvSpPr>
                <p:cNvPr id="47" name="Прямоугольник 39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D1D80CF6-448D-4329-926A-A7DADD5554F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9405" y="4379140"/>
                  <a:ext cx="1442703" cy="646331"/>
                </a:xfrm>
                <a:prstGeom prst="rect">
                  <a:avLst/>
                </a:prstGeom>
                <a:blipFill>
                  <a:blip r:embed="rId11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Прямая соединительная линия 29">
              <a:extLst>
                <a:ext uri="{FF2B5EF4-FFF2-40B4-BE49-F238E27FC236}">
                  <a16:creationId xmlns:a16="http://schemas.microsoft.com/office/drawing/2014/main" xmlns="" id="{3C8E222F-7595-47E6-A322-269E5B85F2A8}"/>
                </a:ext>
              </a:extLst>
            </p:cNvPr>
            <p:cNvCxnSpPr/>
            <p:nvPr/>
          </p:nvCxnSpPr>
          <p:spPr>
            <a:xfrm>
              <a:off x="1997380" y="3471052"/>
              <a:ext cx="2601401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Групувати 49">
            <a:extLst>
              <a:ext uri="{FF2B5EF4-FFF2-40B4-BE49-F238E27FC236}">
                <a16:creationId xmlns:a16="http://schemas.microsoft.com/office/drawing/2014/main" xmlns="" id="{C4B3334E-84CE-4319-8346-A921958D7F3D}"/>
              </a:ext>
            </a:extLst>
          </p:cNvPr>
          <p:cNvGrpSpPr/>
          <p:nvPr/>
        </p:nvGrpSpPr>
        <p:grpSpPr>
          <a:xfrm>
            <a:off x="1820594" y="2297327"/>
            <a:ext cx="4303960" cy="5581781"/>
            <a:chOff x="9172177" y="1744556"/>
            <a:chExt cx="3616083" cy="4689677"/>
          </a:xfrm>
        </p:grpSpPr>
        <p:grpSp>
          <p:nvGrpSpPr>
            <p:cNvPr id="51" name="Групувати 50">
              <a:extLst>
                <a:ext uri="{FF2B5EF4-FFF2-40B4-BE49-F238E27FC236}">
                  <a16:creationId xmlns:a16="http://schemas.microsoft.com/office/drawing/2014/main" xmlns="" id="{69B3A00F-D0C8-49B5-9264-ECF9D83B58E0}"/>
                </a:ext>
              </a:extLst>
            </p:cNvPr>
            <p:cNvGrpSpPr/>
            <p:nvPr/>
          </p:nvGrpSpPr>
          <p:grpSpPr>
            <a:xfrm>
              <a:off x="9172177" y="1744556"/>
              <a:ext cx="3616083" cy="4689677"/>
              <a:chOff x="9172177" y="1744556"/>
              <a:chExt cx="3616083" cy="4689677"/>
            </a:xfrm>
          </p:grpSpPr>
          <p:pic>
            <p:nvPicPr>
              <p:cNvPr id="54" name="Рисунок 53">
                <a:extLst>
                  <a:ext uri="{FF2B5EF4-FFF2-40B4-BE49-F238E27FC236}">
                    <a16:creationId xmlns:a16="http://schemas.microsoft.com/office/drawing/2014/main" xmlns="" id="{FBE2AF83-C04D-4D56-BD55-07BD3E062B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63333" t="22626" r="14243" b="25673"/>
              <a:stretch/>
            </p:blipFill>
            <p:spPr>
              <a:xfrm>
                <a:off x="9172177" y="1744556"/>
                <a:ext cx="3616083" cy="4689677"/>
              </a:xfrm>
              <a:prstGeom prst="rect">
                <a:avLst/>
              </a:prstGeom>
            </p:spPr>
          </p:pic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33BC9ECE-1248-4024-A171-BC6087853059}"/>
                      </a:ext>
                    </a:extLst>
                  </p:cNvPr>
                  <p:cNvSpPr txBox="1"/>
                  <p:nvPr/>
                </p:nvSpPr>
                <p:spPr>
                  <a:xfrm>
                    <a:off x="9863376" y="5476662"/>
                    <a:ext cx="2282291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uk-UA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const</m:t>
                          </m:r>
                        </m:oMath>
                      </m:oMathPara>
                    </a14:m>
                    <a:endParaRPr lang="ru-RU" sz="3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33BC9ECE-1248-4024-A171-BC608785305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63376" y="5476662"/>
                    <a:ext cx="2282291" cy="646331"/>
                  </a:xfrm>
                  <a:prstGeom prst="rect">
                    <a:avLst/>
                  </a:prstGeom>
                  <a:blipFill>
                    <a:blip r:embed="rId13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E372B984-7C9B-46F7-8CE5-3808B944C9F5}"/>
                    </a:ext>
                  </a:extLst>
                </p:cNvPr>
                <p:cNvSpPr txBox="1"/>
                <p:nvPr/>
              </p:nvSpPr>
              <p:spPr>
                <a:xfrm>
                  <a:off x="10117513" y="3912968"/>
                  <a:ext cx="172540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&gt;0</m:t>
                        </m:r>
                      </m:oMath>
                    </m:oMathPara>
                  </a14:m>
                  <a:endParaRPr lang="ru-RU" sz="3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E372B984-7C9B-46F7-8CE5-3808B944C9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17513" y="3912968"/>
                  <a:ext cx="1725409" cy="646331"/>
                </a:xfrm>
                <a:prstGeom prst="rect">
                  <a:avLst/>
                </a:prstGeom>
                <a:blipFill>
                  <a:blip r:embed="rId1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7" name="Button Color - Down">
                <a:extLst>
                  <a:ext uri="{FF2B5EF4-FFF2-40B4-BE49-F238E27FC236}">
                    <a16:creationId xmlns:a16="http://schemas.microsoft.com/office/drawing/2014/main" id="{0083B347-BB11-45A2-AB40-11DD6693F355}"/>
                  </a:ext>
                </a:extLst>
              </p:cNvPr>
              <p:cNvSpPr/>
              <p:nvPr/>
            </p:nvSpPr>
            <p:spPr>
              <a:xfrm>
                <a:off x="9860625" y="1269256"/>
                <a:ext cx="3196988" cy="988405"/>
              </a:xfrm>
              <a:prstGeom prst="rect">
                <a:avLst/>
              </a:prstGeom>
              <a:solidFill>
                <a:srgbClr val="2F5597"/>
              </a:solidFill>
              <a:ln w="38100">
                <a:solidFill>
                  <a:srgbClr val="2F559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uk-UA" sz="6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60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uk-UA" sz="6000" i="1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uk-UA" sz="6000" i="1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6000" dirty="0">
                  <a:solidFill>
                    <a:schemeClr val="bg1"/>
                  </a:solidFill>
                  <a:latin typeface="Gerbera"/>
                </a:endParaRPr>
              </a:p>
            </p:txBody>
          </p:sp>
        </mc:Choice>
        <mc:Fallback>
          <p:sp>
            <p:nvSpPr>
              <p:cNvPr id="67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083B347-BB11-45A2-AB40-11DD6693F3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0625" y="1269256"/>
                <a:ext cx="3196988" cy="988405"/>
              </a:xfrm>
              <a:prstGeom prst="rect">
                <a:avLst/>
              </a:prstGeom>
              <a:blipFill>
                <a:blip r:embed="rId15" cstate="print"/>
                <a:stretch>
                  <a:fillRect/>
                </a:stretch>
              </a:blipFill>
              <a:ln w="38100">
                <a:solidFill>
                  <a:srgbClr val="2F5597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Button Color - Down">
            <a:extLst>
              <a:ext uri="{FF2B5EF4-FFF2-40B4-BE49-F238E27FC236}">
                <a16:creationId xmlns:a16="http://schemas.microsoft.com/office/drawing/2014/main" xmlns="" id="{B8DE1241-E59B-4BFA-970C-9D3B8ED42CFA}"/>
              </a:ext>
            </a:extLst>
          </p:cNvPr>
          <p:cNvSpPr/>
          <p:nvPr/>
        </p:nvSpPr>
        <p:spPr>
          <a:xfrm>
            <a:off x="1032601" y="1214937"/>
            <a:ext cx="5937797" cy="988405"/>
          </a:xfrm>
          <a:prstGeom prst="rect">
            <a:avLst/>
          </a:prstGeom>
          <a:solidFill>
            <a:srgbClr val="404040"/>
          </a:solidFill>
          <a:ln w="38100"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Робота газу в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разі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ізобарного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розширення</a:t>
            </a:r>
            <a:endParaRPr lang="uk-UA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Button Color - Down">
            <a:extLst>
              <a:ext uri="{FF2B5EF4-FFF2-40B4-BE49-F238E27FC236}">
                <a16:creationId xmlns:a16="http://schemas.microsoft.com/office/drawing/2014/main" xmlns="" id="{1A870DFE-A6DA-4C86-A7B0-13A74AB05D92}"/>
              </a:ext>
            </a:extLst>
          </p:cNvPr>
          <p:cNvSpPr/>
          <p:nvPr/>
        </p:nvSpPr>
        <p:spPr>
          <a:xfrm>
            <a:off x="7619380" y="6914293"/>
            <a:ext cx="5468568" cy="93033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прямокутника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графіком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залежності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p(V)</a:t>
            </a:r>
            <a:endParaRPr lang="uk-UA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7371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55" grpId="0" animBg="1"/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utton Color - Down">
            <a:extLst>
              <a:ext uri="{FF2B5EF4-FFF2-40B4-BE49-F238E27FC236}">
                <a16:creationId xmlns:a16="http://schemas.microsoft.com/office/drawing/2014/main" xmlns="" id="{391A7C66-D2B8-4DEF-80AA-436CA7DAE24A}"/>
              </a:ext>
            </a:extLst>
          </p:cNvPr>
          <p:cNvSpPr/>
          <p:nvPr/>
        </p:nvSpPr>
        <p:spPr>
          <a:xfrm>
            <a:off x="7619380" y="6914293"/>
            <a:ext cx="5468568" cy="93033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прямокутника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графіком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залежності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p(V)</a:t>
            </a:r>
            <a:endParaRPr lang="uk-UA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Робота газу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xmlns="" id="{67CADFC1-3259-4B13-B2B2-BCDC8101A819}"/>
              </a:ext>
            </a:extLst>
          </p:cNvPr>
          <p:cNvGrpSpPr/>
          <p:nvPr/>
        </p:nvGrpSpPr>
        <p:grpSpPr>
          <a:xfrm>
            <a:off x="1984406" y="2229492"/>
            <a:ext cx="4105093" cy="5598422"/>
            <a:chOff x="1984406" y="2229492"/>
            <a:chExt cx="4105093" cy="5598422"/>
          </a:xfrm>
        </p:grpSpPr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xmlns="" id="{E2681025-1EF6-4C93-A436-DDEC65FA2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84406" y="2229492"/>
              <a:ext cx="4105093" cy="5598422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33BC9ECE-1248-4024-A171-BC6087853059}"/>
                    </a:ext>
                  </a:extLst>
                </p:cNvPr>
                <p:cNvSpPr txBox="1"/>
                <p:nvPr/>
              </p:nvSpPr>
              <p:spPr>
                <a:xfrm>
                  <a:off x="2643278" y="6739381"/>
                  <a:ext cx="2716445" cy="7692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uk-UA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const</m:t>
                        </m:r>
                      </m:oMath>
                    </m:oMathPara>
                  </a14:m>
                  <a:endParaRPr lang="ru-RU" sz="3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33BC9ECE-1248-4024-A171-BC60878530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3278" y="6739381"/>
                  <a:ext cx="2716445" cy="769281"/>
                </a:xfrm>
                <a:prstGeom prst="rect">
                  <a:avLst/>
                </a:prstGeom>
                <a:blipFill>
                  <a:blip r:embed="rId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E372B984-7C9B-46F7-8CE5-3808B944C9F5}"/>
                    </a:ext>
                  </a:extLst>
                </p:cNvPr>
                <p:cNvSpPr txBox="1"/>
                <p:nvPr/>
              </p:nvSpPr>
              <p:spPr>
                <a:xfrm>
                  <a:off x="3282272" y="4299508"/>
                  <a:ext cx="172540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&lt;0</m:t>
                        </m:r>
                      </m:oMath>
                    </m:oMathPara>
                  </a14:m>
                  <a:endParaRPr lang="ru-RU" sz="3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E372B984-7C9B-46F7-8CE5-3808B944C9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2272" y="4299508"/>
                  <a:ext cx="1725409" cy="646331"/>
                </a:xfrm>
                <a:prstGeom prst="rect">
                  <a:avLst/>
                </a:prstGeom>
                <a:blipFill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7" name="Button Color - Down">
                <a:extLst>
                  <a:ext uri="{FF2B5EF4-FFF2-40B4-BE49-F238E27FC236}">
                    <a16:creationId xmlns:a16="http://schemas.microsoft.com/office/drawing/2014/main" id="{0083B347-BB11-45A2-AB40-11DD6693F355}"/>
                  </a:ext>
                </a:extLst>
              </p:cNvPr>
              <p:cNvSpPr/>
              <p:nvPr/>
            </p:nvSpPr>
            <p:spPr>
              <a:xfrm>
                <a:off x="9860625" y="1269256"/>
                <a:ext cx="3196988" cy="988405"/>
              </a:xfrm>
              <a:prstGeom prst="rect">
                <a:avLst/>
              </a:prstGeom>
              <a:solidFill>
                <a:srgbClr val="2F5597"/>
              </a:solidFill>
              <a:ln w="38100">
                <a:solidFill>
                  <a:srgbClr val="2F559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uk-UA" sz="6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60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uk-UA" sz="6000" i="1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uk-UA" sz="6000" i="1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6000" dirty="0">
                  <a:solidFill>
                    <a:schemeClr val="bg1"/>
                  </a:solidFill>
                  <a:latin typeface="Gerbera"/>
                </a:endParaRPr>
              </a:p>
            </p:txBody>
          </p:sp>
        </mc:Choice>
        <mc:Fallback>
          <p:sp>
            <p:nvSpPr>
              <p:cNvPr id="67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083B347-BB11-45A2-AB40-11DD6693F3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0625" y="1269256"/>
                <a:ext cx="3196988" cy="988405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  <a:ln w="38100">
                <a:solidFill>
                  <a:srgbClr val="2F5597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Групувати 54">
            <a:extLst>
              <a:ext uri="{FF2B5EF4-FFF2-40B4-BE49-F238E27FC236}">
                <a16:creationId xmlns:a16="http://schemas.microsoft.com/office/drawing/2014/main" xmlns="" id="{A1485A63-9CE3-467D-A3D7-03CAF4A34A56}"/>
              </a:ext>
            </a:extLst>
          </p:cNvPr>
          <p:cNvGrpSpPr/>
          <p:nvPr/>
        </p:nvGrpSpPr>
        <p:grpSpPr>
          <a:xfrm>
            <a:off x="7669379" y="2185347"/>
            <a:ext cx="5445940" cy="4728946"/>
            <a:chOff x="576471" y="1916682"/>
            <a:chExt cx="5445940" cy="4728946"/>
          </a:xfrm>
        </p:grpSpPr>
        <p:sp>
          <p:nvSpPr>
            <p:cNvPr id="56" name="Прямоугольник 32">
              <a:extLst>
                <a:ext uri="{FF2B5EF4-FFF2-40B4-BE49-F238E27FC236}">
                  <a16:creationId xmlns:a16="http://schemas.microsoft.com/office/drawing/2014/main" xmlns="" id="{57BE1570-39F1-441D-851A-DD885813B634}"/>
                </a:ext>
              </a:extLst>
            </p:cNvPr>
            <p:cNvSpPr/>
            <p:nvPr/>
          </p:nvSpPr>
          <p:spPr>
            <a:xfrm>
              <a:off x="1953272" y="3472546"/>
              <a:ext cx="2682836" cy="2473819"/>
            </a:xfrm>
            <a:prstGeom prst="rect">
              <a:avLst/>
            </a:prstGeom>
            <a:solidFill>
              <a:srgbClr val="7030A0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7" name="Прямая соединительная линия 25">
              <a:extLst>
                <a:ext uri="{FF2B5EF4-FFF2-40B4-BE49-F238E27FC236}">
                  <a16:creationId xmlns:a16="http://schemas.microsoft.com/office/drawing/2014/main" xmlns="" id="{EDACDA18-D9FA-4349-8D5D-A843616E7AF0}"/>
                </a:ext>
              </a:extLst>
            </p:cNvPr>
            <p:cNvCxnSpPr/>
            <p:nvPr/>
          </p:nvCxnSpPr>
          <p:spPr>
            <a:xfrm>
              <a:off x="1953272" y="3472546"/>
              <a:ext cx="0" cy="2483772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28">
              <a:extLst>
                <a:ext uri="{FF2B5EF4-FFF2-40B4-BE49-F238E27FC236}">
                  <a16:creationId xmlns:a16="http://schemas.microsoft.com/office/drawing/2014/main" xmlns="" id="{69EF296E-5603-41AF-9810-9CD15CEB5860}"/>
                </a:ext>
              </a:extLst>
            </p:cNvPr>
            <p:cNvCxnSpPr/>
            <p:nvPr/>
          </p:nvCxnSpPr>
          <p:spPr>
            <a:xfrm>
              <a:off x="4636107" y="3477071"/>
              <a:ext cx="0" cy="2470199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11">
              <a:extLst>
                <a:ext uri="{FF2B5EF4-FFF2-40B4-BE49-F238E27FC236}">
                  <a16:creationId xmlns:a16="http://schemas.microsoft.com/office/drawing/2014/main" xmlns="" id="{7FBC8BD4-D8C7-4A8D-8072-1E8CAC44CC74}"/>
                </a:ext>
              </a:extLst>
            </p:cNvPr>
            <p:cNvCxnSpPr/>
            <p:nvPr/>
          </p:nvCxnSpPr>
          <p:spPr>
            <a:xfrm>
              <a:off x="1085760" y="3483858"/>
              <a:ext cx="4349995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 стрелкой 3">
              <a:extLst>
                <a:ext uri="{FF2B5EF4-FFF2-40B4-BE49-F238E27FC236}">
                  <a16:creationId xmlns:a16="http://schemas.microsoft.com/office/drawing/2014/main" xmlns="" id="{54E86584-897F-4A80-B517-F02FA54B07EC}"/>
                </a:ext>
              </a:extLst>
            </p:cNvPr>
            <p:cNvCxnSpPr/>
            <p:nvPr/>
          </p:nvCxnSpPr>
          <p:spPr>
            <a:xfrm>
              <a:off x="1065402" y="5946365"/>
              <a:ext cx="482503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 стрелкой 10">
              <a:extLst>
                <a:ext uri="{FF2B5EF4-FFF2-40B4-BE49-F238E27FC236}">
                  <a16:creationId xmlns:a16="http://schemas.microsoft.com/office/drawing/2014/main" xmlns="" id="{1AB5E20C-2975-4622-B75B-E25B312F8395}"/>
                </a:ext>
              </a:extLst>
            </p:cNvPr>
            <p:cNvCxnSpPr/>
            <p:nvPr/>
          </p:nvCxnSpPr>
          <p:spPr>
            <a:xfrm flipV="1">
              <a:off x="1073319" y="2070052"/>
              <a:ext cx="0" cy="387970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6E1FF313-969C-4E86-A280-27B56082C88D}"/>
                    </a:ext>
                  </a:extLst>
                </p:cNvPr>
                <p:cNvSpPr txBox="1"/>
                <p:nvPr/>
              </p:nvSpPr>
              <p:spPr>
                <a:xfrm>
                  <a:off x="576471" y="1916682"/>
                  <a:ext cx="55258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ru-RU" sz="3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C4AC78C4-3004-46B1-AB9D-FE6C5CA33D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471" y="1916682"/>
                  <a:ext cx="552587" cy="646331"/>
                </a:xfrm>
                <a:prstGeom prst="rect">
                  <a:avLst/>
                </a:prstGeom>
                <a:blipFill>
                  <a:blip r:embed="rId8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EE847ECC-4479-41DB-BEE3-0B5AD41407B5}"/>
                    </a:ext>
                  </a:extLst>
                </p:cNvPr>
                <p:cNvSpPr txBox="1"/>
                <p:nvPr/>
              </p:nvSpPr>
              <p:spPr>
                <a:xfrm>
                  <a:off x="5430326" y="5999297"/>
                  <a:ext cx="59208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ru-RU" sz="3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BBB15CA1-BEFD-4FE7-B0A4-2BA4860B07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0326" y="5999297"/>
                  <a:ext cx="592085" cy="646331"/>
                </a:xfrm>
                <a:prstGeom prst="rect">
                  <a:avLst/>
                </a:prstGeom>
                <a:blipFill>
                  <a:blip r:embed="rId9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227E8DE9-66FB-47A3-9653-4DF360397C9F}"/>
                    </a:ext>
                  </a:extLst>
                </p:cNvPr>
                <p:cNvSpPr txBox="1"/>
                <p:nvPr/>
              </p:nvSpPr>
              <p:spPr>
                <a:xfrm>
                  <a:off x="603619" y="3071147"/>
                  <a:ext cx="55258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ru-RU" sz="3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759C7591-5459-4A65-854B-5C540FC1DB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619" y="3071147"/>
                  <a:ext cx="552587" cy="646331"/>
                </a:xfrm>
                <a:prstGeom prst="rect">
                  <a:avLst/>
                </a:prstGeom>
                <a:blipFill>
                  <a:blip r:embed="rId10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C99625DA-78CD-4A94-A199-68E6BEE91408}"/>
                    </a:ext>
                  </a:extLst>
                </p:cNvPr>
                <p:cNvSpPr txBox="1"/>
                <p:nvPr/>
              </p:nvSpPr>
              <p:spPr>
                <a:xfrm>
                  <a:off x="1705573" y="5955412"/>
                  <a:ext cx="73084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sz="3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68F3046D-16B3-4C1F-ACCB-8241FF6FF1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5573" y="5955412"/>
                  <a:ext cx="730841" cy="646331"/>
                </a:xfrm>
                <a:prstGeom prst="rect">
                  <a:avLst/>
                </a:prstGeom>
                <a:blipFill>
                  <a:blip r:embed="rId11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AE79E383-EE36-4F4B-A8DA-96173FC5C8AC}"/>
                    </a:ext>
                  </a:extLst>
                </p:cNvPr>
                <p:cNvSpPr txBox="1"/>
                <p:nvPr/>
              </p:nvSpPr>
              <p:spPr>
                <a:xfrm>
                  <a:off x="4349954" y="5955412"/>
                  <a:ext cx="72013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sz="3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511DE92D-F8D8-4811-B82B-B11D666189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9954" y="5955412"/>
                  <a:ext cx="720133" cy="646331"/>
                </a:xfrm>
                <a:prstGeom prst="rect">
                  <a:avLst/>
                </a:prstGeom>
                <a:blipFill>
                  <a:blip r:embed="rId1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xmlns="" id="{CAF10024-2200-411D-B594-A850E58B248C}"/>
                </a:ext>
              </a:extLst>
            </p:cNvPr>
            <p:cNvSpPr/>
            <p:nvPr/>
          </p:nvSpPr>
          <p:spPr>
            <a:xfrm>
              <a:off x="1915945" y="3439972"/>
              <a:ext cx="81435" cy="8143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xmlns="" id="{3ABBF426-1FFC-4369-B5F2-DDD8C79F8771}"/>
                </a:ext>
              </a:extLst>
            </p:cNvPr>
            <p:cNvSpPr/>
            <p:nvPr/>
          </p:nvSpPr>
          <p:spPr>
            <a:xfrm>
              <a:off x="4596997" y="3439972"/>
              <a:ext cx="81435" cy="8143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1" name="Прямая соединительная линия 29">
              <a:extLst>
                <a:ext uri="{FF2B5EF4-FFF2-40B4-BE49-F238E27FC236}">
                  <a16:creationId xmlns:a16="http://schemas.microsoft.com/office/drawing/2014/main" xmlns="" id="{1F4F0780-F557-4875-9F5C-B0E8022982B2}"/>
                </a:ext>
              </a:extLst>
            </p:cNvPr>
            <p:cNvCxnSpPr>
              <a:cxnSpLocks/>
              <a:endCxn id="56" idx="0"/>
            </p:cNvCxnSpPr>
            <p:nvPr/>
          </p:nvCxnSpPr>
          <p:spPr>
            <a:xfrm flipH="1" flipV="1">
              <a:off x="3294690" y="3472546"/>
              <a:ext cx="1296000" cy="0"/>
            </a:xfrm>
            <a:prstGeom prst="line">
              <a:avLst/>
            </a:prstGeom>
            <a:ln w="38100">
              <a:solidFill>
                <a:srgbClr val="7030A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AE218B50-F1E8-44FF-A3A0-DB3CAFD05FE8}"/>
                    </a:ext>
                  </a:extLst>
                </p:cNvPr>
                <p:cNvSpPr txBox="1"/>
                <p:nvPr/>
              </p:nvSpPr>
              <p:spPr>
                <a:xfrm>
                  <a:off x="1710099" y="2863492"/>
                  <a:ext cx="54373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ru-RU" sz="3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E0AB061E-0B79-4A41-8CF4-F9A3048011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0099" y="2863492"/>
                  <a:ext cx="543739" cy="646331"/>
                </a:xfrm>
                <a:prstGeom prst="rect">
                  <a:avLst/>
                </a:prstGeom>
                <a:blipFill>
                  <a:blip r:embed="rId1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3EFFDBFC-E6CD-43A9-8BCE-9D8D19F9A0EF}"/>
                    </a:ext>
                  </a:extLst>
                </p:cNvPr>
                <p:cNvSpPr txBox="1"/>
                <p:nvPr/>
              </p:nvSpPr>
              <p:spPr>
                <a:xfrm>
                  <a:off x="4377104" y="2863492"/>
                  <a:ext cx="54373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ru-RU" sz="3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6EFAAF43-DE77-4226-83AA-7E237438FA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7104" y="2863492"/>
                  <a:ext cx="543739" cy="646331"/>
                </a:xfrm>
                <a:prstGeom prst="rect">
                  <a:avLst/>
                </a:prstGeom>
                <a:blipFill>
                  <a:blip r:embed="rId1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74" name="Прямоугольник 39">
                  <a:extLst>
                    <a:ext uri="{FF2B5EF4-FFF2-40B4-BE49-F238E27FC236}">
                      <a16:creationId xmlns:a16="http://schemas.microsoft.com/office/drawing/2014/main" id="{A898AF06-7463-429B-98E2-A5A63ADE11A8}"/>
                    </a:ext>
                  </a:extLst>
                </p:cNvPr>
                <p:cNvSpPr/>
                <p:nvPr/>
              </p:nvSpPr>
              <p:spPr>
                <a:xfrm>
                  <a:off x="2539405" y="4379140"/>
                  <a:ext cx="1442703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&lt;0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>
            <p:sp>
              <p:nvSpPr>
                <p:cNvPr id="47" name="Прямоугольник 39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D1D80CF6-448D-4329-926A-A7DADD5554F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9405" y="4379140"/>
                  <a:ext cx="1442703" cy="646331"/>
                </a:xfrm>
                <a:prstGeom prst="rect">
                  <a:avLst/>
                </a:prstGeom>
                <a:blipFill>
                  <a:blip r:embed="rId1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5" name="Прямая соединительная линия 29">
              <a:extLst>
                <a:ext uri="{FF2B5EF4-FFF2-40B4-BE49-F238E27FC236}">
                  <a16:creationId xmlns:a16="http://schemas.microsoft.com/office/drawing/2014/main" xmlns="" id="{AC8B15A7-5BE6-4FCD-94A4-1FFACAF0ABB0}"/>
                </a:ext>
              </a:extLst>
            </p:cNvPr>
            <p:cNvCxnSpPr>
              <a:cxnSpLocks/>
            </p:cNvCxnSpPr>
            <p:nvPr/>
          </p:nvCxnSpPr>
          <p:spPr>
            <a:xfrm>
              <a:off x="1997380" y="3480689"/>
              <a:ext cx="2601401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Button Color - Down">
            <a:extLst>
              <a:ext uri="{FF2B5EF4-FFF2-40B4-BE49-F238E27FC236}">
                <a16:creationId xmlns:a16="http://schemas.microsoft.com/office/drawing/2014/main" xmlns="" id="{8AF61D79-5566-4494-98C1-F54C555199FE}"/>
              </a:ext>
            </a:extLst>
          </p:cNvPr>
          <p:cNvSpPr/>
          <p:nvPr/>
        </p:nvSpPr>
        <p:spPr>
          <a:xfrm>
            <a:off x="1032601" y="1214937"/>
            <a:ext cx="5937797" cy="988405"/>
          </a:xfrm>
          <a:prstGeom prst="rect">
            <a:avLst/>
          </a:prstGeom>
          <a:solidFill>
            <a:srgbClr val="404040"/>
          </a:solidFill>
          <a:ln w="38100"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Робота газу в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разі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ізобарного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стиснення</a:t>
            </a:r>
            <a:endParaRPr lang="uk-UA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2320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67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23B90244-8AD6-448E-8FF5-768D594FCED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625" y="2499769"/>
            <a:ext cx="7234292" cy="4597737"/>
          </a:xfrm>
          <a:prstGeom prst="rect">
            <a:avLst/>
          </a:prstGeom>
        </p:spPr>
      </p:pic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Геометричний зміст роботи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9" name="Button Color - Down">
            <a:extLst>
              <a:ext uri="{FF2B5EF4-FFF2-40B4-BE49-F238E27FC236}">
                <a16:creationId xmlns:a16="http://schemas.microsoft.com/office/drawing/2014/main" xmlns="" id="{F9BEACAA-7A91-4EE1-A58B-EFD0CE64C54E}"/>
              </a:ext>
            </a:extLst>
          </p:cNvPr>
          <p:cNvSpPr/>
          <p:nvPr/>
        </p:nvSpPr>
        <p:spPr>
          <a:xfrm>
            <a:off x="520980" y="1249883"/>
            <a:ext cx="7234292" cy="988405"/>
          </a:xfrm>
          <a:prstGeom prst="rect">
            <a:avLst/>
          </a:prstGeom>
          <a:solidFill>
            <a:srgbClr val="404040"/>
          </a:solidFill>
          <a:ln w="38100"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Робота газу при </a:t>
            </a:r>
            <a:r>
              <a:rPr lang="ru-RU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ізотермічному</a:t>
            </a:r>
            <a:r>
              <a:rPr lang="ru-RU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розширенні</a:t>
            </a:r>
            <a:r>
              <a:rPr lang="ru-RU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стисненні</a:t>
            </a:r>
            <a:r>
              <a:rPr lang="ru-RU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uk-UA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Button Color - Down">
            <a:extLst>
              <a:ext uri="{FF2B5EF4-FFF2-40B4-BE49-F238E27FC236}">
                <a16:creationId xmlns:a16="http://schemas.microsoft.com/office/drawing/2014/main" xmlns="" id="{3F1B0349-4265-4686-B0F9-806BF0676132}"/>
              </a:ext>
            </a:extLst>
          </p:cNvPr>
          <p:cNvSpPr/>
          <p:nvPr/>
        </p:nvSpPr>
        <p:spPr>
          <a:xfrm>
            <a:off x="1127497" y="7133713"/>
            <a:ext cx="6068548" cy="8870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bg1"/>
                </a:solidFill>
                <a:latin typeface="Arial" panose="020B0604020202020204" pitchFamily="34" charset="0"/>
                <a:ea typeface="MyriadPro-Regular"/>
                <a:cs typeface="Arial" panose="020B0604020202020204" pitchFamily="34" charset="0"/>
              </a:rPr>
              <a:t>Це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Arial" panose="020B0604020202020204" pitchFamily="34" charset="0"/>
                <a:ea typeface="MyriadPro-Regular"/>
                <a:cs typeface="Arial" panose="020B0604020202020204" pitchFamily="34" charset="0"/>
              </a:rPr>
              <a:t>площа криволінійної трапеції під графіком залежності </a:t>
            </a:r>
            <a:r>
              <a:rPr lang="en-US" sz="2800" b="1" i="1" dirty="0">
                <a:solidFill>
                  <a:schemeClr val="bg1"/>
                </a:solidFill>
                <a:latin typeface="Arial" panose="020B0604020202020204" pitchFamily="34" charset="0"/>
                <a:ea typeface="MyriadPro-Regular"/>
                <a:cs typeface="Arial" panose="020B0604020202020204" pitchFamily="34" charset="0"/>
              </a:rPr>
              <a:t>p(V)</a:t>
            </a:r>
            <a:endParaRPr lang="uk-UA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Button Color - Down">
            <a:extLst>
              <a:ext uri="{FF2B5EF4-FFF2-40B4-BE49-F238E27FC236}">
                <a16:creationId xmlns:a16="http://schemas.microsoft.com/office/drawing/2014/main" xmlns="" id="{B37180E0-4DA8-4B62-8659-54B1144AE6A9}"/>
              </a:ext>
            </a:extLst>
          </p:cNvPr>
          <p:cNvSpPr/>
          <p:nvPr/>
        </p:nvSpPr>
        <p:spPr>
          <a:xfrm>
            <a:off x="8158957" y="1249882"/>
            <a:ext cx="5821204" cy="988405"/>
          </a:xfrm>
          <a:prstGeom prst="rect">
            <a:avLst/>
          </a:prstGeom>
          <a:solidFill>
            <a:srgbClr val="404040"/>
          </a:solidFill>
          <a:ln w="38100"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ізохорному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процесі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газ </a:t>
            </a:r>
            <a:r>
              <a:rPr lang="ru-RU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роботу не </a:t>
            </a:r>
            <a:r>
              <a:rPr lang="ru-RU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виконує</a:t>
            </a:r>
            <a:endParaRPr lang="uk-UA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F1A2EF5A-85DB-4219-B982-4DD51B694B7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14229" y="3311919"/>
            <a:ext cx="5266952" cy="35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4234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Геометричний зміст роботи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54FC281-A853-47ED-933B-DC052B9CF53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3129" y="1770131"/>
            <a:ext cx="4160884" cy="477431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5AA57F3-5330-47F9-80F1-BCB350BC550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8090" y="1700686"/>
            <a:ext cx="4184032" cy="484375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0E2DD11-7FC5-4AA1-BCDA-315D9CB3509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46756" y="1664827"/>
            <a:ext cx="4230328" cy="484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0308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utton Color - Down">
            <a:extLst>
              <a:ext uri="{FF2B5EF4-FFF2-40B4-BE49-F238E27FC236}">
                <a16:creationId xmlns:a16="http://schemas.microsoft.com/office/drawing/2014/main" xmlns="" id="{4805550A-F091-4A25-BF12-BE58D40877D3}"/>
              </a:ext>
            </a:extLst>
          </p:cNvPr>
          <p:cNvSpPr/>
          <p:nvPr/>
        </p:nvSpPr>
        <p:spPr>
          <a:xfrm>
            <a:off x="667284" y="1658564"/>
            <a:ext cx="5105987" cy="47822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1. Газ, який займав об’єм 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0,1 м</a:t>
            </a:r>
            <a:r>
              <a:rPr lang="uk-UA" sz="40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під тиском 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кПа</a:t>
            </a:r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, нагріли ізобарно від 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290 К</a:t>
            </a:r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355 К.</a:t>
            </a:r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 Визначити роботу розширення газу.</a:t>
            </a:r>
          </a:p>
        </p:txBody>
      </p: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C2D16EC-641F-4651-8907-631C6DC79E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5134" y="1786123"/>
            <a:ext cx="7587795" cy="478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5896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44336"/>
      </a:accent1>
      <a:accent2>
        <a:srgbClr val="FF4081"/>
      </a:accent2>
      <a:accent3>
        <a:srgbClr val="3F51B5"/>
      </a:accent3>
      <a:accent4>
        <a:srgbClr val="2196F3"/>
      </a:accent4>
      <a:accent5>
        <a:srgbClr val="4CAF50"/>
      </a:accent5>
      <a:accent6>
        <a:srgbClr val="FFC10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9504</TotalTime>
  <Words>292</Words>
  <Application>Microsoft Office PowerPoint</Application>
  <PresentationFormat>Произвольный</PresentationFormat>
  <Paragraphs>89</Paragraphs>
  <Slides>13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Office Theme</vt:lpstr>
      <vt:lpstr>1_Office Theme</vt:lpstr>
      <vt:lpstr>Робота в термодинаміці</vt:lpstr>
      <vt:lpstr>Проблемні запитання</vt:lpstr>
      <vt:lpstr>Проблемні запитання</vt:lpstr>
      <vt:lpstr>Робота газу</vt:lpstr>
      <vt:lpstr>Робота газу</vt:lpstr>
      <vt:lpstr>Робота газу</vt:lpstr>
      <vt:lpstr>Геометричний зміст роботи</vt:lpstr>
      <vt:lpstr>Геометричний зміст роботи</vt:lpstr>
      <vt:lpstr>Розв'язування задач</vt:lpstr>
      <vt:lpstr>Розв'язування задач</vt:lpstr>
      <vt:lpstr>Розв'язування задач</vt:lpstr>
      <vt:lpstr>Розв'язування задач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Мартин Коноплянка</dc:creator>
  <cp:lastModifiedBy>Оксаночка</cp:lastModifiedBy>
  <cp:revision>801</cp:revision>
  <dcterms:created xsi:type="dcterms:W3CDTF">2015-01-15T13:10:55Z</dcterms:created>
  <dcterms:modified xsi:type="dcterms:W3CDTF">2020-03-19T08:47:12Z</dcterms:modified>
</cp:coreProperties>
</file>