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5" r:id="rId5"/>
    <p:sldId id="260" r:id="rId6"/>
    <p:sldId id="261" r:id="rId7"/>
    <p:sldId id="262" r:id="rId8"/>
    <p:sldId id="273" r:id="rId9"/>
    <p:sldId id="274" r:id="rId10"/>
    <p:sldId id="275" r:id="rId11"/>
    <p:sldId id="278" r:id="rId12"/>
    <p:sldId id="279" r:id="rId13"/>
    <p:sldId id="281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28" autoAdjust="0"/>
  </p:normalViewPr>
  <p:slideViewPr>
    <p:cSldViewPr>
      <p:cViewPr>
        <p:scale>
          <a:sx n="80" d="100"/>
          <a:sy n="80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Життя у Всесвіті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06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grad.ru/_ph/4/419917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80"/>
            <a:ext cx="6264696" cy="46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>
                <a:solidFill>
                  <a:schemeClr val="tx2">
                    <a:lumMod val="75000"/>
                  </a:schemeClr>
                </a:solidFill>
              </a:rPr>
              <a:t>Основні властивості живого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28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Все </a:t>
            </a:r>
            <a:r>
              <a:rPr lang="uk-UA" sz="2000" dirty="0"/>
              <a:t>живе здатне до </a:t>
            </a:r>
            <a:r>
              <a:rPr lang="uk-UA" sz="2000" dirty="0" smtClean="0"/>
              <a:t>розмноження</a:t>
            </a:r>
            <a:r>
              <a:rPr lang="uk-UA" sz="2000" dirty="0"/>
              <a:t>: клітини діляться, рослини дають насіння, тварини народжують дитинчат тощо; все живе підтримує своє існування за рахунок навколишнього середовища - поглинає енергію (чи то сонячну, чи з інших джерел), дихає, харчується; все живе збирає, зберігає і переробляє інформацію про зовнішнє та внутрішнє середовище з тим, щоб зберегти і підтримати свої власні характеристики; зібрана інформація кодується надзвичайно складними і великими молекулами.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342481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232845"/>
            <a:ext cx="8229600" cy="26251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Якби Земля знаходилась на місці Венери, то велика кількість радіації від Сонця врешті-решт зробила б її схожою на Венеру з потужною атмосферою з вуглекислого газу і занадто високою для існування життя температурою. </a:t>
            </a:r>
            <a:br>
              <a:rPr lang="uk-UA" dirty="0"/>
            </a:br>
            <a:r>
              <a:rPr lang="uk-UA" dirty="0"/>
              <a:t>Якби Земля перемістилась на орбіту Марса, то зменшення кількості сонячного тепла викликало б охолодження океанів і збільшення площі полярних шапок, що зрештою перетворило б її на неконтрольований холодильник з занадто низькою для існування життя температурою.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Таким чином, </a:t>
            </a:r>
            <a:r>
              <a:rPr lang="ru-RU" dirty="0" err="1"/>
              <a:t>розміри</a:t>
            </a:r>
            <a:r>
              <a:rPr lang="ru-RU" dirty="0"/>
              <a:t> і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центрального </a:t>
            </a:r>
            <a:r>
              <a:rPr lang="ru-RU" dirty="0" err="1"/>
              <a:t>світила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два </a:t>
            </a:r>
            <a:r>
              <a:rPr lang="ru-RU" dirty="0" err="1"/>
              <a:t>вирішальних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умов для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(в кожному </a:t>
            </a:r>
            <a:r>
              <a:rPr lang="ru-RU" dirty="0" err="1"/>
              <a:t>разі</a:t>
            </a:r>
            <a:r>
              <a:rPr lang="ru-RU" dirty="0"/>
              <a:t>, </a:t>
            </a:r>
            <a:r>
              <a:rPr lang="ru-RU" dirty="0" err="1"/>
              <a:t>схожого</a:t>
            </a:r>
            <a:r>
              <a:rPr lang="ru-RU" dirty="0"/>
              <a:t> на </a:t>
            </a:r>
            <a:r>
              <a:rPr lang="ru-RU" dirty="0" err="1"/>
              <a:t>земне</a:t>
            </a:r>
            <a:r>
              <a:rPr lang="ru-RU" dirty="0"/>
              <a:t>).</a:t>
            </a:r>
          </a:p>
        </p:txBody>
      </p:sp>
      <p:pic>
        <p:nvPicPr>
          <p:cNvPr id="5123" name="Picture 3" descr="C:\Users\HOME\Desktop\Венер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450304"/>
            <a:ext cx="693443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ma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40" y="-10666"/>
            <a:ext cx="431482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76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ook.com.ua/large/201210/60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07"/>
            <a:ext cx="9144000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581128"/>
            <a:ext cx="8229600" cy="21931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Де у Всесвіті шукати планети, придатні для життя? Дослідження показують, що більшість зір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у нашій Галактиці входять до складу </a:t>
            </a:r>
            <a:r>
              <a:rPr lang="uk-UA" dirty="0"/>
              <a:t>кратних систем. Це свідчить про те, що у більшості випадків </a:t>
            </a:r>
            <a:r>
              <a:rPr lang="uk-UA" dirty="0" err="1"/>
              <a:t>протизоряна</a:t>
            </a:r>
            <a:r>
              <a:rPr lang="uk-UA" dirty="0"/>
              <a:t>  хмара, в якій іде формування зорі, розбивається на фрагменти так, що утворюється одразу кілька об'єктів. Досить часто розподіл мас між ними буває дуже нерівномірним.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89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, схожих на </a:t>
            </a:r>
            <a:r>
              <a:rPr lang="ru-RU" dirty="0" err="1"/>
              <a:t>Сонце</a:t>
            </a:r>
            <a:r>
              <a:rPr lang="ru-RU" dirty="0"/>
              <a:t>.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400 млрд </a:t>
            </a:r>
            <a:r>
              <a:rPr lang="ru-RU" dirty="0" err="1"/>
              <a:t>зоряного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Галактики за </a:t>
            </a:r>
            <a:r>
              <a:rPr lang="ru-RU" dirty="0" err="1"/>
              <a:t>підрахунками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до 28 млрд.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ми </a:t>
            </a:r>
            <a:r>
              <a:rPr lang="ru-RU" dirty="0" err="1"/>
              <a:t>відкинемо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з них,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центральних</a:t>
            </a:r>
            <a:r>
              <a:rPr lang="ru-RU" dirty="0"/>
              <a:t> районах </a:t>
            </a:r>
            <a:r>
              <a:rPr lang="ru-RU" dirty="0" err="1"/>
              <a:t>зоряної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смертоносний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там </a:t>
            </a:r>
            <a:r>
              <a:rPr lang="ru-RU" dirty="0" err="1"/>
              <a:t>панує</a:t>
            </a:r>
            <a:r>
              <a:rPr lang="ru-RU" dirty="0"/>
              <a:t>, </a:t>
            </a:r>
            <a:r>
              <a:rPr lang="ru-RU" dirty="0" err="1"/>
              <a:t>знищить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самому </a:t>
            </a:r>
            <a:r>
              <a:rPr lang="ru-RU" dirty="0" err="1"/>
              <a:t>зародку</a:t>
            </a:r>
            <a:r>
              <a:rPr lang="ru-RU" dirty="0"/>
              <a:t> - все одно на </a:t>
            </a:r>
            <a:r>
              <a:rPr lang="ru-RU" dirty="0" err="1"/>
              <a:t>околицях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залишиться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мільярдів</a:t>
            </a:r>
            <a:r>
              <a:rPr lang="ru-RU" dirty="0"/>
              <a:t>. То ж ми </a:t>
            </a:r>
            <a:r>
              <a:rPr lang="ru-RU" dirty="0" err="1"/>
              <a:t>начебто</a:t>
            </a:r>
            <a:r>
              <a:rPr lang="ru-RU" dirty="0"/>
              <a:t> </a:t>
            </a:r>
            <a:r>
              <a:rPr lang="ru-RU" dirty="0" err="1"/>
              <a:t>маємо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! </a:t>
            </a:r>
          </a:p>
        </p:txBody>
      </p:sp>
      <p:pic>
        <p:nvPicPr>
          <p:cNvPr id="8194" name="Picture 2" descr="http://vkurse.ua/i/2008-03/obnaruzhena-organicheskaya-molek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328592" cy="33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513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Таким чином, Земля, на </a:t>
            </a:r>
            <a:r>
              <a:rPr lang="ru-RU" dirty="0" err="1"/>
              <a:t>якій</a:t>
            </a:r>
            <a:r>
              <a:rPr lang="ru-RU" dirty="0"/>
              <a:t> є не просто </a:t>
            </a:r>
            <a:r>
              <a:rPr lang="ru-RU" dirty="0" err="1"/>
              <a:t>життя</a:t>
            </a:r>
            <a:r>
              <a:rPr lang="ru-RU" dirty="0"/>
              <a:t>, 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розумне</a:t>
            </a:r>
            <a:r>
              <a:rPr lang="ru-RU" dirty="0"/>
              <a:t>, </a:t>
            </a:r>
            <a:r>
              <a:rPr lang="ru-RU" dirty="0" err="1"/>
              <a:t>уявляється</a:t>
            </a:r>
            <a:r>
              <a:rPr lang="ru-RU" dirty="0"/>
              <a:t> </a:t>
            </a:r>
            <a:r>
              <a:rPr lang="ru-RU" dirty="0" err="1"/>
              <a:t>унікальним</a:t>
            </a:r>
            <a:r>
              <a:rPr lang="ru-RU" dirty="0"/>
              <a:t> </a:t>
            </a:r>
            <a:r>
              <a:rPr lang="ru-RU" dirty="0" err="1"/>
              <a:t>витвором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і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носієм</a:t>
            </a:r>
            <a:r>
              <a:rPr lang="ru-RU" dirty="0"/>
              <a:t> того </a:t>
            </a:r>
            <a:r>
              <a:rPr lang="ru-RU" dirty="0" err="1"/>
              <a:t>дивовижного</a:t>
            </a:r>
            <a:r>
              <a:rPr lang="ru-RU" dirty="0"/>
              <a:t> </a:t>
            </a:r>
            <a:r>
              <a:rPr lang="ru-RU" dirty="0" err="1"/>
              <a:t>збігу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забезпечили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розуму</a:t>
            </a:r>
            <a:r>
              <a:rPr lang="ru-RU" dirty="0"/>
              <a:t>. І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Молочний</a:t>
            </a:r>
            <a:r>
              <a:rPr lang="ru-RU" dirty="0"/>
              <a:t> Шлях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позбавлений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</a:t>
            </a:r>
            <a:r>
              <a:rPr lang="en-US" dirty="0"/>
              <a:t> 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розумного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то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все,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бодай на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6660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nya\Desktop\0b1f495d4c718eefa101d2b4444e3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" y="0"/>
            <a:ext cx="9144000" cy="68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1014" y="2060848"/>
            <a:ext cx="64342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Людина у всесвіті</a:t>
            </a:r>
            <a:endParaRPr lang="ru-RU" sz="5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Антропний принцип</a:t>
            </a:r>
            <a:endParaRPr lang="ru-RU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365104"/>
            <a:ext cx="55801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Вважати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Землю 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єди­ним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заселеним</a:t>
            </a:r>
            <a:endParaRPr lang="ru-RU" sz="2000" b="1" i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base"/>
            <a:r>
              <a:rPr lang="ru-RU" sz="2000" b="1" i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світом</a:t>
            </a:r>
            <a:r>
              <a:rPr lang="ru-RU" sz="2000" b="1" i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 так само 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без­глуздо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i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</a:t>
            </a:r>
          </a:p>
          <a:p>
            <a:pPr fontAlgn="base"/>
            <a:r>
              <a:rPr lang="ru-RU" sz="2000" b="1" i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стверджу­вати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величез­ному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засіяному</a:t>
            </a:r>
            <a:endParaRPr lang="ru-RU" sz="2000" b="1" i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base"/>
            <a:r>
              <a:rPr lang="ru-RU" sz="2000" b="1" i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</a:t>
            </a:r>
            <a:r>
              <a:rPr lang="ru-RU" sz="2000" b="1" i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міг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вирости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лише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колосок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base"/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Митридор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(III </a:t>
            </a:r>
            <a:r>
              <a:rPr lang="ru-RU" sz="2000" b="1" i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</a:t>
            </a:r>
            <a:r>
              <a:rPr lang="ru-RU" sz="20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до н. є.)</a:t>
            </a:r>
            <a:endParaRPr lang="ru-RU" sz="2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80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2060848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/>
              <a:t>є </a:t>
            </a:r>
            <a:r>
              <a:rPr lang="ru-RU" sz="2400" dirty="0" err="1"/>
              <a:t>однією</a:t>
            </a:r>
            <a:r>
              <a:rPr lang="ru-RU" sz="2400" dirty="0"/>
              <a:t> з великих </a:t>
            </a:r>
            <a:r>
              <a:rPr lang="ru-RU" sz="2400" dirty="0" err="1"/>
              <a:t>таємниць</a:t>
            </a:r>
            <a:r>
              <a:rPr lang="ru-RU" sz="2400" dirty="0"/>
              <a:t> </a:t>
            </a:r>
            <a:r>
              <a:rPr lang="ru-RU" sz="2400" dirty="0" err="1"/>
              <a:t>Всесвіту</a:t>
            </a:r>
            <a:r>
              <a:rPr lang="ru-RU" sz="2400" dirty="0"/>
              <a:t>. Ми </a:t>
            </a:r>
            <a:r>
              <a:rPr lang="ru-RU" sz="2400" dirty="0" err="1"/>
              <a:t>бачимо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живі</a:t>
            </a:r>
            <a:r>
              <a:rPr lang="ru-RU" sz="2400" dirty="0"/>
              <a:t> </a:t>
            </a:r>
            <a:r>
              <a:rPr lang="ru-RU" sz="2400" dirty="0" err="1"/>
              <a:t>організми</a:t>
            </a:r>
            <a:r>
              <a:rPr lang="ru-RU" sz="2400" dirty="0"/>
              <a:t>, але </a:t>
            </a:r>
            <a:r>
              <a:rPr lang="ru-RU" sz="2400" dirty="0" err="1"/>
              <a:t>нічого</a:t>
            </a:r>
            <a:r>
              <a:rPr lang="ru-RU" sz="2400" dirty="0"/>
              <a:t> не </a:t>
            </a:r>
            <a:r>
              <a:rPr lang="ru-RU" sz="2400" dirty="0" err="1"/>
              <a:t>знаємо</a:t>
            </a:r>
            <a:r>
              <a:rPr lang="ru-RU" sz="2400" dirty="0"/>
              <a:t> про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на чужих планетах.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живі</a:t>
            </a:r>
            <a:r>
              <a:rPr lang="ru-RU" sz="2400" dirty="0"/>
              <a:t> </a:t>
            </a:r>
            <a:r>
              <a:rPr lang="ru-RU" sz="2400" dirty="0" err="1"/>
              <a:t>істоти</a:t>
            </a:r>
            <a:r>
              <a:rPr lang="ru-RU" sz="2400" dirty="0"/>
              <a:t> </a:t>
            </a:r>
            <a:r>
              <a:rPr lang="ru-RU" sz="2400" dirty="0" err="1"/>
              <a:t>народжують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рано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пізно</a:t>
            </a:r>
            <a:r>
              <a:rPr lang="ru-RU" sz="2400" dirty="0"/>
              <a:t> </a:t>
            </a:r>
            <a:r>
              <a:rPr lang="ru-RU" sz="2400" dirty="0" err="1"/>
              <a:t>вмирають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перетворюються</a:t>
            </a:r>
            <a:r>
              <a:rPr lang="ru-RU" sz="2400" dirty="0"/>
              <a:t> у </a:t>
            </a:r>
            <a:r>
              <a:rPr lang="ru-RU" sz="2400" dirty="0" err="1"/>
              <a:t>неживу</a:t>
            </a:r>
            <a:r>
              <a:rPr lang="ru-RU" sz="2400" dirty="0"/>
              <a:t> </a:t>
            </a:r>
            <a:r>
              <a:rPr lang="ru-RU" sz="2400" dirty="0" err="1"/>
              <a:t>мате­рію</a:t>
            </a:r>
            <a:r>
              <a:rPr lang="ru-RU" sz="2400" dirty="0"/>
              <a:t>. Але на </a:t>
            </a:r>
            <a:r>
              <a:rPr lang="ru-RU" sz="2400" dirty="0" err="1"/>
              <a:t>Землі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ніхто</a:t>
            </a:r>
            <a:r>
              <a:rPr lang="ru-RU" sz="2400" dirty="0"/>
              <a:t> не </a:t>
            </a:r>
            <a:r>
              <a:rPr lang="ru-RU" sz="2400" dirty="0" err="1"/>
              <a:t>спостерігав</a:t>
            </a:r>
            <a:r>
              <a:rPr lang="ru-RU" sz="2400" dirty="0"/>
              <a:t> </a:t>
            </a:r>
            <a:r>
              <a:rPr lang="ru-RU" sz="2400" dirty="0" err="1"/>
              <a:t>безпосереднє</a:t>
            </a:r>
            <a:r>
              <a:rPr lang="ru-RU" sz="2400" dirty="0"/>
              <a:t> </a:t>
            </a:r>
            <a:r>
              <a:rPr lang="ru-RU" sz="2400" dirty="0" err="1"/>
              <a:t>зародження</a:t>
            </a:r>
            <a:r>
              <a:rPr lang="ru-RU" sz="2400" dirty="0"/>
              <a:t> </a:t>
            </a:r>
            <a:r>
              <a:rPr lang="ru-RU" sz="2400" dirty="0" err="1"/>
              <a:t>живих</a:t>
            </a:r>
            <a:r>
              <a:rPr lang="ru-RU" sz="2400" dirty="0"/>
              <a:t> </a:t>
            </a:r>
            <a:r>
              <a:rPr lang="ru-RU" sz="2400" dirty="0" err="1"/>
              <a:t>біологічних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 з </a:t>
            </a:r>
            <a:r>
              <a:rPr lang="ru-RU" sz="2400" dirty="0" err="1"/>
              <a:t>неживих</a:t>
            </a:r>
            <a:r>
              <a:rPr lang="ru-RU" sz="2400" dirty="0"/>
              <a:t>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сполук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1850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2232248" cy="53285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цього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приводу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англійський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біолог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Ф.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Крік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висловився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так: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«Ми не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бачимо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шляху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первісного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бульйону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природного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відбору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дійти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висновку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походження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чудо,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свідчить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лише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 наше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незнання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  <a:endParaRPr lang="ru-RU" dirty="0"/>
          </a:p>
        </p:txBody>
      </p:sp>
      <p:pic>
        <p:nvPicPr>
          <p:cNvPr id="4" name="Picture 2" descr="C:\Users\vanya\Desktop\pismo-do-hlape-be-prodadeno-za-5-3-mln-dol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196752"/>
            <a:ext cx="594015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nya\Desktop\wire_worl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3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07" y="980728"/>
            <a:ext cx="90956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u="sng" cap="none" spc="50" dirty="0" err="1" smtClean="0">
                <a:ln w="11430"/>
                <a:solidFill>
                  <a:srgbClr val="0068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Ан­тропний</a:t>
            </a:r>
            <a:r>
              <a:rPr lang="ru-RU" sz="4400" b="1" i="1" u="sng" cap="none" spc="50" dirty="0" smtClean="0">
                <a:ln w="11430"/>
                <a:solidFill>
                  <a:srgbClr val="0068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принцип: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«Ми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спостерігаємо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Всесвіт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таким,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ми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бачимо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ми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існуємо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95" y="4241496"/>
            <a:ext cx="91044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u="sng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Відкрита</a:t>
            </a:r>
            <a:r>
              <a:rPr lang="ru-RU" sz="4000" b="1" i="1" u="sng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u="sng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обмінюється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навколишнім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середовищем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енергією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 </a:t>
            </a:r>
            <a:r>
              <a:rPr lang="ru-RU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інформацією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57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99" y="1988840"/>
            <a:ext cx="7872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/>
              <a:t>	</a:t>
            </a:r>
            <a:r>
              <a:rPr lang="ru-RU" sz="2800" dirty="0" err="1" smtClean="0"/>
              <a:t>Загальні</a:t>
            </a:r>
            <a:r>
              <a:rPr lang="ru-RU" sz="2800" dirty="0" smtClean="0"/>
              <a:t> </a:t>
            </a:r>
            <a:r>
              <a:rPr lang="ru-RU" sz="2800" dirty="0"/>
              <a:t>характе­ристики </a:t>
            </a:r>
            <a:r>
              <a:rPr lang="ru-RU" sz="2800" dirty="0" err="1"/>
              <a:t>живих</a:t>
            </a:r>
            <a:r>
              <a:rPr lang="ru-RU" sz="2800" dirty="0"/>
              <a:t> </a:t>
            </a:r>
            <a:r>
              <a:rPr lang="ru-RU" sz="2800" dirty="0" err="1"/>
              <a:t>істот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описати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дея­ких</a:t>
            </a:r>
            <a:r>
              <a:rPr lang="ru-RU" sz="2800" dirty="0"/>
              <a:t> </a:t>
            </a:r>
            <a:r>
              <a:rPr lang="ru-RU" sz="2800" dirty="0" err="1"/>
              <a:t>термінів</a:t>
            </a:r>
            <a:r>
              <a:rPr lang="ru-RU" sz="2800" dirty="0"/>
              <a:t> </a:t>
            </a:r>
            <a:r>
              <a:rPr lang="ru-RU" sz="2800" dirty="0" err="1"/>
              <a:t>теорії</a:t>
            </a:r>
            <a:r>
              <a:rPr lang="ru-RU" sz="2800" dirty="0"/>
              <a:t> </a:t>
            </a:r>
            <a:r>
              <a:rPr lang="ru-RU" sz="2800" dirty="0" err="1"/>
              <a:t>складних</a:t>
            </a:r>
            <a:r>
              <a:rPr lang="ru-RU" sz="2800" dirty="0"/>
              <a:t> систем, </a:t>
            </a:r>
            <a:r>
              <a:rPr lang="ru-RU" sz="2800" dirty="0" err="1"/>
              <a:t>поведінку</a:t>
            </a:r>
            <a:r>
              <a:rPr lang="ru-RU" sz="2800" dirty="0"/>
              <a:t> та </a:t>
            </a:r>
            <a:r>
              <a:rPr lang="ru-RU" sz="2800" dirty="0" err="1"/>
              <a:t>еволю­цію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вивчає</a:t>
            </a:r>
            <a:r>
              <a:rPr lang="ru-RU" sz="2800" dirty="0"/>
              <a:t> нова наука </a:t>
            </a:r>
            <a:r>
              <a:rPr lang="ru-RU" sz="2800" b="1" i="1" u="sng" dirty="0">
                <a:solidFill>
                  <a:srgbClr val="006820"/>
                </a:solidFill>
              </a:rPr>
              <a:t>синергетика.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293096"/>
            <a:ext cx="79208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	</a:t>
            </a:r>
            <a:r>
              <a:rPr lang="ru-RU" sz="2800" b="1" i="1" u="sng" dirty="0" err="1" smtClean="0">
                <a:solidFill>
                  <a:srgbClr val="006820"/>
                </a:solidFill>
              </a:rPr>
              <a:t>Живий</a:t>
            </a:r>
            <a:r>
              <a:rPr lang="ru-RU" sz="2800" b="1" i="1" u="sng" dirty="0">
                <a:solidFill>
                  <a:srgbClr val="006820"/>
                </a:solidFill>
              </a:rPr>
              <a:t>  </a:t>
            </a:r>
            <a:r>
              <a:rPr lang="ru-RU" sz="2800" b="1" i="1" u="sng" dirty="0" err="1">
                <a:solidFill>
                  <a:srgbClr val="006820"/>
                </a:solidFill>
              </a:rPr>
              <a:t>організм</a:t>
            </a:r>
            <a:r>
              <a:rPr lang="ru-RU" sz="2800" dirty="0"/>
              <a:t>   — складна </a:t>
            </a:r>
            <a:r>
              <a:rPr lang="ru-RU" sz="2800" dirty="0" err="1" smtClean="0"/>
              <a:t>відкрита</a:t>
            </a:r>
            <a:r>
              <a:rPr lang="ru-RU" sz="2800" dirty="0" smtClean="0"/>
              <a:t> </a:t>
            </a:r>
            <a:r>
              <a:rPr lang="ru-RU" sz="2800" dirty="0"/>
              <a:t>си­стема з </a:t>
            </a:r>
            <a:r>
              <a:rPr lang="ru-RU" sz="2800" dirty="0" err="1"/>
              <a:t>хімічних</a:t>
            </a:r>
            <a:r>
              <a:rPr lang="ru-RU" sz="2800" dirty="0"/>
              <a:t> і </a:t>
            </a:r>
            <a:r>
              <a:rPr lang="ru-RU" sz="2800" dirty="0" err="1"/>
              <a:t>біо­логічних</a:t>
            </a:r>
            <a:r>
              <a:rPr lang="ru-RU" sz="2800" dirty="0"/>
              <a:t> </a:t>
            </a:r>
            <a:r>
              <a:rPr lang="ru-RU" sz="2800" dirty="0" err="1"/>
              <a:t>сполук</a:t>
            </a:r>
            <a:r>
              <a:rPr lang="ru-RU" sz="2800" dirty="0"/>
              <a:t>, яка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високу</a:t>
            </a:r>
            <a:r>
              <a:rPr lang="ru-RU" sz="2800" dirty="0"/>
              <a:t> </a:t>
            </a:r>
            <a:r>
              <a:rPr lang="ru-RU" sz="2800" dirty="0" err="1"/>
              <a:t>ступінь</a:t>
            </a:r>
            <a:r>
              <a:rPr lang="ru-RU" sz="2800" dirty="0"/>
              <a:t> </a:t>
            </a:r>
            <a:r>
              <a:rPr lang="ru-RU" sz="2800" dirty="0" err="1"/>
              <a:t>упорядкованості</a:t>
            </a:r>
            <a:r>
              <a:rPr lang="ru-RU" sz="2800" dirty="0"/>
              <a:t> й </a:t>
            </a:r>
            <a:r>
              <a:rPr lang="ru-RU" sz="2800" dirty="0" err="1"/>
              <a:t>збе­рігає</a:t>
            </a:r>
            <a:r>
              <a:rPr lang="ru-RU" sz="2800" dirty="0"/>
              <a:t> </a:t>
            </a:r>
            <a:r>
              <a:rPr lang="ru-RU" sz="2800" dirty="0" err="1"/>
              <a:t>величезний</a:t>
            </a:r>
            <a:r>
              <a:rPr lang="ru-RU" sz="2800" dirty="0"/>
              <a:t> </a:t>
            </a:r>
            <a:r>
              <a:rPr lang="ru-RU" sz="2800" dirty="0" err="1"/>
              <a:t>об’єм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 про себе і </a:t>
            </a:r>
            <a:r>
              <a:rPr lang="ru-RU" sz="2800" dirty="0" err="1"/>
              <a:t>навколишній</a:t>
            </a:r>
            <a:r>
              <a:rPr lang="ru-RU" sz="2800" dirty="0"/>
              <a:t> </a:t>
            </a:r>
            <a:r>
              <a:rPr lang="ru-RU" sz="2800" dirty="0" err="1"/>
              <a:t>світ</a:t>
            </a:r>
            <a:r>
              <a:rPr lang="ru-RU" sz="28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60648"/>
            <a:ext cx="80156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як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відкрита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система, яка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зберігає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передає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інформацію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минулого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майбутнє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9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nya\Desktop\wpid-Soyuz-Mihalkova-dogovorilsya-o-vyiplatah-s-novyimi-importerami-tehniki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7639" cy="68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02" y="188640"/>
            <a:ext cx="7345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	</a:t>
            </a:r>
            <a:r>
              <a:rPr lang="ru-RU" sz="2400" dirty="0" err="1" smtClean="0"/>
              <a:t>Об’єм</a:t>
            </a:r>
            <a:r>
              <a:rPr lang="ru-RU" sz="2400" dirty="0" smtClean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зберігає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одна </a:t>
            </a:r>
            <a:r>
              <a:rPr lang="ru-RU" sz="2400" dirty="0" err="1"/>
              <a:t>клітина</a:t>
            </a:r>
            <a:r>
              <a:rPr lang="ru-RU" sz="2400" dirty="0"/>
              <a:t> живого </a:t>
            </a:r>
            <a:r>
              <a:rPr lang="ru-RU" sz="2400" dirty="0" err="1"/>
              <a:t>організму</a:t>
            </a:r>
            <a:r>
              <a:rPr lang="ru-RU" sz="2400" dirty="0"/>
              <a:t>, </a:t>
            </a:r>
            <a:r>
              <a:rPr lang="ru-RU" sz="2400" dirty="0" err="1"/>
              <a:t>оцінюється</a:t>
            </a:r>
            <a:r>
              <a:rPr lang="ru-RU" sz="2400" dirty="0"/>
              <a:t> в 10</a:t>
            </a:r>
            <a:r>
              <a:rPr lang="ru-RU" sz="2400" baseline="30000" dirty="0"/>
              <a:t>22</a:t>
            </a:r>
            <a:r>
              <a:rPr lang="ru-RU" sz="2400" dirty="0"/>
              <a:t>—10</a:t>
            </a:r>
            <a:r>
              <a:rPr lang="ru-RU" sz="2400" baseline="30000" dirty="0"/>
              <a:t>23</a:t>
            </a:r>
            <a:r>
              <a:rPr lang="ru-RU" sz="2400" dirty="0"/>
              <a:t> </a:t>
            </a:r>
            <a:r>
              <a:rPr lang="ru-RU" sz="2400" dirty="0" err="1"/>
              <a:t>біт</a:t>
            </a:r>
            <a:r>
              <a:rPr lang="ru-RU" sz="2400" dirty="0"/>
              <a:t>. Для </a:t>
            </a:r>
            <a:r>
              <a:rPr lang="ru-RU" sz="2400" dirty="0" err="1"/>
              <a:t>порівняння</a:t>
            </a:r>
            <a:r>
              <a:rPr lang="ru-RU" sz="2400" dirty="0"/>
              <a:t> </a:t>
            </a:r>
            <a:r>
              <a:rPr lang="ru-RU" sz="2400" dirty="0" err="1"/>
              <a:t>нагадаємо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об’єм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яку </a:t>
            </a:r>
            <a:r>
              <a:rPr lang="ru-RU" sz="2400" dirty="0" err="1"/>
              <a:t>зберігають</a:t>
            </a:r>
            <a:r>
              <a:rPr lang="ru-RU" sz="2400" dirty="0"/>
              <a:t> </a:t>
            </a:r>
            <a:r>
              <a:rPr lang="ru-RU" sz="2400" dirty="0" err="1"/>
              <a:t>сучасні</a:t>
            </a:r>
            <a:r>
              <a:rPr lang="ru-RU" sz="2400" dirty="0"/>
              <a:t> </a:t>
            </a:r>
            <a:r>
              <a:rPr lang="ru-RU" sz="2400" dirty="0" err="1"/>
              <a:t>комп’ютерні</a:t>
            </a:r>
            <a:r>
              <a:rPr lang="ru-RU" sz="2400" dirty="0"/>
              <a:t> диски, у </a:t>
            </a:r>
            <a:r>
              <a:rPr lang="ru-RU" sz="2400" dirty="0" err="1"/>
              <a:t>мільярди</a:t>
            </a:r>
            <a:r>
              <a:rPr lang="ru-RU" sz="2400" dirty="0"/>
              <a:t>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менший</a:t>
            </a:r>
            <a:r>
              <a:rPr lang="ru-RU" sz="2400" dirty="0"/>
              <a:t>.</a:t>
            </a:r>
          </a:p>
        </p:txBody>
      </p:sp>
      <p:pic>
        <p:nvPicPr>
          <p:cNvPr id="4099" name="Picture 3" descr="C:\Users\vanya\Desktop\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988"/>
            <a:ext cx="9152384" cy="68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77"/>
            <a:ext cx="66945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err="1" smtClean="0">
                <a:solidFill>
                  <a:schemeClr val="bg1"/>
                </a:solidFill>
              </a:rPr>
              <a:t>Завдяки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комп’ютерам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сучасному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етапі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розвитку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нашої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цивілізації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теж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значне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збільшення</a:t>
            </a:r>
            <a:r>
              <a:rPr lang="ru-RU" sz="2400" dirty="0">
                <a:solidFill>
                  <a:schemeClr val="bg1"/>
                </a:solidFill>
              </a:rPr>
              <a:t> потоку </a:t>
            </a:r>
            <a:r>
              <a:rPr lang="ru-RU" sz="2400" dirty="0" err="1">
                <a:solidFill>
                  <a:schemeClr val="bg1"/>
                </a:solidFill>
              </a:rPr>
              <a:t>інформації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володіє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людство</a:t>
            </a:r>
            <a:r>
              <a:rPr lang="ru-RU" sz="2400" dirty="0">
                <a:solidFill>
                  <a:schemeClr val="bg1"/>
                </a:solidFill>
              </a:rPr>
              <a:t>. За </a:t>
            </a:r>
            <a:r>
              <a:rPr lang="ru-RU" sz="24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АМС ми почали </a:t>
            </a:r>
            <a:r>
              <a:rPr lang="ru-RU" sz="2400" dirty="0" err="1">
                <a:solidFill>
                  <a:schemeClr val="bg1"/>
                </a:solidFill>
              </a:rPr>
              <a:t>збирати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інформацію</a:t>
            </a:r>
            <a:r>
              <a:rPr lang="ru-RU" sz="2400" dirty="0">
                <a:solidFill>
                  <a:schemeClr val="bg1"/>
                </a:solidFill>
              </a:rPr>
              <a:t> на далеких планетах та приступили до </a:t>
            </a:r>
            <a:r>
              <a:rPr lang="ru-RU" sz="2400" dirty="0" err="1">
                <a:solidFill>
                  <a:schemeClr val="bg1"/>
                </a:solidFill>
              </a:rPr>
              <a:t>безпосередніх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пошуків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позаземних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форм </a:t>
            </a:r>
            <a:r>
              <a:rPr lang="ru-RU" sz="2400" dirty="0" err="1">
                <a:solidFill>
                  <a:schemeClr val="bg1"/>
                </a:solidFill>
              </a:rPr>
              <a:t>життя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758" y="3054777"/>
            <a:ext cx="4339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err="1" smtClean="0">
                <a:solidFill>
                  <a:schemeClr val="bg1"/>
                </a:solidFill>
              </a:rPr>
              <a:t>Імовірність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існування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життя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інших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тілах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Сонячної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системи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досить</a:t>
            </a:r>
            <a:r>
              <a:rPr lang="ru-RU" sz="2400" dirty="0">
                <a:solidFill>
                  <a:schemeClr val="bg1"/>
                </a:solidFill>
              </a:rPr>
              <a:t> мала, тому </a:t>
            </a:r>
            <a:r>
              <a:rPr lang="ru-RU" sz="2400" dirty="0" err="1">
                <a:solidFill>
                  <a:schemeClr val="bg1"/>
                </a:solidFill>
              </a:rPr>
              <a:t>пошуки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позаземних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цивілізацій</a:t>
            </a:r>
            <a:r>
              <a:rPr lang="ru-RU" sz="2400" dirty="0">
                <a:solidFill>
                  <a:schemeClr val="bg1"/>
                </a:solidFill>
              </a:rPr>
              <a:t> зараз </a:t>
            </a:r>
            <a:r>
              <a:rPr lang="ru-RU" sz="2400" dirty="0" err="1">
                <a:solidFill>
                  <a:schemeClr val="bg1"/>
                </a:solidFill>
              </a:rPr>
              <a:t>ведуться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поблизу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зір</a:t>
            </a:r>
            <a:r>
              <a:rPr lang="ru-RU" sz="2400" dirty="0">
                <a:solidFill>
                  <a:schemeClr val="bg1"/>
                </a:solidFill>
              </a:rPr>
              <a:t>. Недавно </a:t>
            </a:r>
            <a:r>
              <a:rPr lang="ru-RU" sz="2400" dirty="0" err="1">
                <a:solidFill>
                  <a:schemeClr val="bg1"/>
                </a:solidFill>
              </a:rPr>
              <a:t>виявлені</a:t>
            </a:r>
            <a:r>
              <a:rPr lang="ru-RU" sz="2400" dirty="0">
                <a:solidFill>
                  <a:schemeClr val="bg1"/>
                </a:solidFill>
              </a:rPr>
              <a:t> десятки </a:t>
            </a:r>
            <a:r>
              <a:rPr lang="ru-RU" sz="2400" dirty="0" err="1">
                <a:solidFill>
                  <a:schemeClr val="bg1"/>
                </a:solidFill>
              </a:rPr>
              <a:t>темних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супутників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зір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свідчить</a:t>
            </a:r>
            <a:r>
              <a:rPr lang="ru-RU" sz="2400" dirty="0">
                <a:solidFill>
                  <a:schemeClr val="bg1"/>
                </a:solidFill>
              </a:rPr>
              <a:t> про </a:t>
            </a:r>
            <a:r>
              <a:rPr lang="ru-RU" sz="2400" dirty="0" err="1">
                <a:solidFill>
                  <a:schemeClr val="bg1"/>
                </a:solidFill>
              </a:rPr>
              <a:t>існування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планетних</a:t>
            </a:r>
            <a:r>
              <a:rPr lang="ru-RU" sz="2400" dirty="0">
                <a:solidFill>
                  <a:schemeClr val="bg1"/>
                </a:solidFill>
              </a:rPr>
              <a:t> систем, де </a:t>
            </a:r>
            <a:r>
              <a:rPr lang="ru-RU" sz="2400" dirty="0" err="1">
                <a:solidFill>
                  <a:schemeClr val="bg1"/>
                </a:solidFill>
              </a:rPr>
              <a:t>можуть</a:t>
            </a:r>
            <a:r>
              <a:rPr lang="ru-RU" sz="2400" dirty="0">
                <a:solidFill>
                  <a:schemeClr val="bg1"/>
                </a:solidFill>
              </a:rPr>
              <a:t> бути </a:t>
            </a:r>
            <a:r>
              <a:rPr lang="ru-RU" sz="2400" dirty="0" err="1">
                <a:solidFill>
                  <a:schemeClr val="bg1"/>
                </a:solidFill>
              </a:rPr>
              <a:t>досі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невідомі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цивілізації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2820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2474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/>
              <a:t>	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складна </a:t>
            </a:r>
            <a:r>
              <a:rPr lang="ru-RU" sz="2400" dirty="0" err="1"/>
              <a:t>відчинена</a:t>
            </a:r>
            <a:r>
              <a:rPr lang="ru-RU" sz="2400" dirty="0"/>
              <a:t> система </a:t>
            </a:r>
            <a:r>
              <a:rPr lang="ru-RU" sz="2400" dirty="0" err="1"/>
              <a:t>хімічних</a:t>
            </a:r>
            <a:r>
              <a:rPr lang="ru-RU" sz="2400" dirty="0"/>
              <a:t> та </a:t>
            </a:r>
            <a:r>
              <a:rPr lang="ru-RU" sz="2400" dirty="0" err="1"/>
              <a:t>біологічних</a:t>
            </a:r>
            <a:r>
              <a:rPr lang="ru-RU" sz="2400" dirty="0"/>
              <a:t> </a:t>
            </a:r>
            <a:r>
              <a:rPr lang="ru-RU" sz="2400" dirty="0" err="1"/>
              <a:t>сполук</a:t>
            </a:r>
            <a:r>
              <a:rPr lang="ru-RU" sz="2400" dirty="0"/>
              <a:t> з </a:t>
            </a:r>
            <a:r>
              <a:rPr lang="ru-RU" sz="2400" dirty="0" err="1"/>
              <a:t>ви­соким</a:t>
            </a:r>
            <a:r>
              <a:rPr lang="ru-RU" sz="2400" dirty="0"/>
              <a:t> </a:t>
            </a:r>
            <a:r>
              <a:rPr lang="ru-RU" sz="2400" dirty="0" err="1"/>
              <a:t>ступенем</a:t>
            </a:r>
            <a:r>
              <a:rPr lang="ru-RU" sz="2400" dirty="0"/>
              <a:t> </a:t>
            </a:r>
            <a:r>
              <a:rPr lang="ru-RU" sz="2400" dirty="0" err="1"/>
              <a:t>упорядкованості</a:t>
            </a:r>
            <a:r>
              <a:rPr lang="ru-RU" sz="2400" dirty="0"/>
              <a:t>, яка </a:t>
            </a:r>
            <a:r>
              <a:rPr lang="ru-RU" sz="2400" dirty="0" err="1"/>
              <a:t>зберігає</a:t>
            </a:r>
            <a:r>
              <a:rPr lang="ru-RU" sz="2400" dirty="0"/>
              <a:t> </a:t>
            </a:r>
            <a:r>
              <a:rPr lang="ru-RU" sz="2400" dirty="0" err="1"/>
              <a:t>величезний</a:t>
            </a:r>
            <a:r>
              <a:rPr lang="ru-RU" sz="2400" dirty="0"/>
              <a:t> </a:t>
            </a:r>
            <a:r>
              <a:rPr lang="ru-RU" sz="2400" dirty="0" err="1"/>
              <a:t>об’єм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про себе і </a:t>
            </a:r>
            <a:r>
              <a:rPr lang="ru-RU" sz="2400" dirty="0" err="1"/>
              <a:t>навколишній</a:t>
            </a:r>
            <a:r>
              <a:rPr lang="ru-RU" sz="2400" dirty="0"/>
              <a:t>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8529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	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збільшення</a:t>
            </a:r>
            <a:r>
              <a:rPr lang="ru-RU" sz="2400" dirty="0"/>
              <a:t> хаосу в </a:t>
            </a:r>
            <a:r>
              <a:rPr lang="ru-RU" sz="2400" dirty="0" err="1"/>
              <a:t>довкіллі</a:t>
            </a:r>
            <a:r>
              <a:rPr lang="ru-RU" sz="2400" dirty="0"/>
              <a:t> </a:t>
            </a:r>
            <a:r>
              <a:rPr lang="ru-RU" sz="2400" dirty="0" err="1"/>
              <a:t>зростає</a:t>
            </a:r>
            <a:r>
              <a:rPr lang="ru-RU" sz="2400" dirty="0"/>
              <a:t> </a:t>
            </a:r>
            <a:r>
              <a:rPr lang="ru-RU" sz="2400" dirty="0" err="1"/>
              <a:t>об’єм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err="1"/>
              <a:t>всередині</a:t>
            </a:r>
            <a:r>
              <a:rPr lang="ru-RU" sz="2400" dirty="0"/>
              <a:t> живого </a:t>
            </a:r>
            <a:r>
              <a:rPr lang="ru-RU" sz="2400" dirty="0" err="1"/>
              <a:t>організму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 </a:t>
            </a:r>
            <a:r>
              <a:rPr lang="ru-RU" sz="2400" dirty="0" err="1"/>
              <a:t>передається</a:t>
            </a:r>
            <a:r>
              <a:rPr lang="ru-RU" sz="2400" dirty="0"/>
              <a:t> </a:t>
            </a:r>
            <a:r>
              <a:rPr lang="ru-RU" sz="2400" dirty="0" err="1"/>
              <a:t>нащадкам</a:t>
            </a:r>
            <a:r>
              <a:rPr lang="ru-RU" sz="2400" dirty="0"/>
              <a:t> у </a:t>
            </a:r>
            <a:r>
              <a:rPr lang="ru-RU" sz="2400" dirty="0" err="1"/>
              <a:t>майбутнє</a:t>
            </a:r>
            <a:r>
              <a:rPr lang="ru-RU" sz="24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2210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	Земля </a:t>
            </a:r>
            <a:r>
              <a:rPr lang="ru-RU" sz="2400" dirty="0"/>
              <a:t>за </a:t>
            </a:r>
            <a:r>
              <a:rPr lang="ru-RU" sz="2400" dirty="0" err="1"/>
              <a:t>багатьма</a:t>
            </a:r>
            <a:r>
              <a:rPr lang="ru-RU" sz="2400" dirty="0"/>
              <a:t> параметрами є </a:t>
            </a:r>
            <a:r>
              <a:rPr lang="ru-RU" sz="2400" dirty="0" err="1"/>
              <a:t>зачиненою</a:t>
            </a:r>
            <a:r>
              <a:rPr lang="ru-RU" sz="2400" dirty="0"/>
              <a:t> системою, тому проблема </a:t>
            </a:r>
            <a:r>
              <a:rPr lang="ru-RU" sz="2400" dirty="0" err="1"/>
              <a:t>виживання</a:t>
            </a:r>
            <a:r>
              <a:rPr lang="ru-RU" sz="2400" dirty="0"/>
              <a:t> </a:t>
            </a:r>
            <a:r>
              <a:rPr lang="ru-RU" sz="2400" dirty="0" err="1"/>
              <a:t>людства</a:t>
            </a:r>
            <a:r>
              <a:rPr lang="ru-RU" sz="2400" dirty="0"/>
              <a:t> </a:t>
            </a:r>
            <a:r>
              <a:rPr lang="ru-RU" sz="2400" dirty="0" err="1"/>
              <a:t>пов’язана</a:t>
            </a:r>
            <a:r>
              <a:rPr lang="ru-RU" sz="2400" dirty="0"/>
              <a:t> з </a:t>
            </a:r>
            <a:r>
              <a:rPr lang="ru-RU" sz="2400" dirty="0" err="1"/>
              <a:t>освоєнням</a:t>
            </a:r>
            <a:r>
              <a:rPr lang="ru-RU" sz="2400" dirty="0"/>
              <a:t> космосу. Наша </a:t>
            </a:r>
            <a:r>
              <a:rPr lang="ru-RU" sz="2400" dirty="0" err="1"/>
              <a:t>цивілізація</a:t>
            </a:r>
            <a:r>
              <a:rPr lang="ru-RU" sz="2400" dirty="0"/>
              <a:t> </a:t>
            </a:r>
            <a:r>
              <a:rPr lang="ru-RU" sz="2400" dirty="0" err="1"/>
              <a:t>зробила</a:t>
            </a:r>
            <a:r>
              <a:rPr lang="ru-RU" sz="2400" dirty="0"/>
              <a:t> </a:t>
            </a:r>
            <a:r>
              <a:rPr lang="ru-RU" sz="2400" dirty="0" err="1"/>
              <a:t>перші</a:t>
            </a:r>
            <a:r>
              <a:rPr lang="ru-RU" sz="2400" dirty="0"/>
              <a:t> кроки в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напрямку</a:t>
            </a:r>
            <a:r>
              <a:rPr lang="ru-RU" sz="2400" dirty="0"/>
              <a:t> — ми почали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 Але при </a:t>
            </a:r>
            <a:r>
              <a:rPr lang="ru-RU" sz="2400" dirty="0" err="1"/>
              <a:t>експансії</a:t>
            </a:r>
            <a:r>
              <a:rPr lang="ru-RU" sz="2400" dirty="0"/>
              <a:t> </a:t>
            </a:r>
            <a:r>
              <a:rPr lang="ru-RU" sz="2400" dirty="0" err="1"/>
              <a:t>людства</a:t>
            </a:r>
            <a:r>
              <a:rPr lang="ru-RU" sz="2400" dirty="0"/>
              <a:t> в космос </a:t>
            </a:r>
            <a:r>
              <a:rPr lang="ru-RU" sz="2400" dirty="0" err="1"/>
              <a:t>виникають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</a:t>
            </a:r>
            <a:r>
              <a:rPr lang="ru-RU" sz="2400" dirty="0" err="1"/>
              <a:t>контактів</a:t>
            </a:r>
            <a:r>
              <a:rPr lang="ru-RU" sz="2400" dirty="0"/>
              <a:t> з чужими </a:t>
            </a:r>
            <a:r>
              <a:rPr lang="ru-RU" sz="2400" dirty="0" err="1"/>
              <a:t>цивілізаціями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3067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nlo.net/uploads/posts/1184871665_sol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планетах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63717" y="4241651"/>
            <a:ext cx="6416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4000" dirty="0">
                <a:latin typeface="+mj-lt"/>
                <a:ea typeface="+mj-ea"/>
                <a:cs typeface="+mj-cs"/>
              </a:rPr>
              <a:t>Унікальність нашого всесвіту</a:t>
            </a:r>
          </a:p>
        </p:txBody>
      </p:sp>
    </p:spTree>
    <p:extLst>
      <p:ext uri="{BB962C8B-B14F-4D97-AF65-F5344CB8AC3E}">
        <p14:creationId xmlns:p14="http://schemas.microsoft.com/office/powerpoint/2010/main" xmlns="" val="132511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348</TotalTime>
  <Words>448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Життя у Всесвіті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Ймовірність існування життя на інших планетах</vt:lpstr>
      <vt:lpstr>Основні властивості живого</vt:lpstr>
      <vt:lpstr>Слайд 11</vt:lpstr>
      <vt:lpstr>Слайд 12</vt:lpstr>
      <vt:lpstr>Слайд 13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у Всесвіті</dc:title>
  <dc:creator>HOME</dc:creator>
  <cp:lastModifiedBy>Оксаночка</cp:lastModifiedBy>
  <cp:revision>13</cp:revision>
  <cp:lastPrinted>2016-12-11T11:50:18Z</cp:lastPrinted>
  <dcterms:created xsi:type="dcterms:W3CDTF">2014-04-27T17:07:02Z</dcterms:created>
  <dcterms:modified xsi:type="dcterms:W3CDTF">2020-04-30T14:06:44Z</dcterms:modified>
</cp:coreProperties>
</file>