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8" r:id="rId4"/>
    <p:sldId id="269" r:id="rId5"/>
    <p:sldId id="270" r:id="rId6"/>
    <p:sldId id="273" r:id="rId7"/>
    <p:sldId id="292" r:id="rId8"/>
    <p:sldId id="293" r:id="rId9"/>
    <p:sldId id="275" r:id="rId10"/>
    <p:sldId id="290" r:id="rId11"/>
    <p:sldId id="301" r:id="rId12"/>
    <p:sldId id="278" r:id="rId13"/>
    <p:sldId id="294" r:id="rId14"/>
    <p:sldId id="295" r:id="rId15"/>
    <p:sldId id="302" r:id="rId16"/>
    <p:sldId id="299" r:id="rId17"/>
    <p:sldId id="296" r:id="rId18"/>
    <p:sldId id="298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5BD-EA55-4F4A-A71D-8F0327D586A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13F0-BD87-4B32-932E-209F8FAB76B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5BD-EA55-4F4A-A71D-8F0327D586A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13F0-BD87-4B32-932E-209F8FAB7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5BD-EA55-4F4A-A71D-8F0327D586A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13F0-BD87-4B32-932E-209F8FAB7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5BD-EA55-4F4A-A71D-8F0327D586A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13F0-BD87-4B32-932E-209F8FAB76B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5BD-EA55-4F4A-A71D-8F0327D586A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13F0-BD87-4B32-932E-209F8FAB7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5BD-EA55-4F4A-A71D-8F0327D586A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13F0-BD87-4B32-932E-209F8FAB76B0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5BD-EA55-4F4A-A71D-8F0327D586A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13F0-BD87-4B32-932E-209F8FAB76B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5BD-EA55-4F4A-A71D-8F0327D586A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13F0-BD87-4B32-932E-209F8FAB7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5BD-EA55-4F4A-A71D-8F0327D586A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13F0-BD87-4B32-932E-209F8FAB7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5BD-EA55-4F4A-A71D-8F0327D586A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13F0-BD87-4B32-932E-209F8FAB7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895BD-EA55-4F4A-A71D-8F0327D586A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213F0-BD87-4B32-932E-209F8FAB76B0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3895BD-EA55-4F4A-A71D-8F0327D586A3}" type="datetimeFigureOut">
              <a:rPr lang="uk-UA" smtClean="0"/>
              <a:t>01.02.2019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3213F0-BD87-4B32-932E-209F8FAB7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4592801"/>
          </a:xfrm>
        </p:spPr>
        <p:txBody>
          <a:bodyPr/>
          <a:lstStyle/>
          <a:p>
            <a:pPr marL="182880" indent="0">
              <a:buNone/>
            </a:pPr>
            <a:r>
              <a:rPr lang="uk-UA" sz="1400" dirty="0" smtClean="0"/>
              <a:t>                         </a:t>
            </a:r>
            <a:r>
              <a:rPr lang="uk-UA" sz="1400" dirty="0" err="1" smtClean="0"/>
              <a:t>Пісківське</a:t>
            </a:r>
            <a:r>
              <a:rPr lang="uk-UA" sz="1400" dirty="0" smtClean="0"/>
              <a:t> </a:t>
            </a:r>
            <a:r>
              <a:rPr lang="uk-UA" sz="1400" dirty="0" err="1" smtClean="0"/>
              <a:t>навчально</a:t>
            </a:r>
            <a:r>
              <a:rPr lang="uk-UA" sz="1400" dirty="0" smtClean="0"/>
              <a:t> – виховне об'єднання</a:t>
            </a:r>
            <a:br>
              <a:rPr lang="uk-UA" sz="1400" dirty="0" smtClean="0"/>
            </a:br>
            <a:r>
              <a:rPr lang="uk-UA" sz="1400" dirty="0" smtClean="0"/>
              <a:t>                            «спеціалізована школа І –ІІІ ступенів </a:t>
            </a:r>
            <a:br>
              <a:rPr lang="uk-UA" sz="1400" dirty="0" smtClean="0"/>
            </a:br>
            <a:r>
              <a:rPr lang="uk-UA" sz="1400" dirty="0" smtClean="0"/>
              <a:t>               загальноосвітня школа І – ІІІ ступенів </a:t>
            </a:r>
            <a:r>
              <a:rPr lang="uk-UA" sz="1400" dirty="0" err="1" smtClean="0"/>
              <a:t>-дитячий</a:t>
            </a:r>
            <a:r>
              <a:rPr lang="uk-UA" sz="1400" dirty="0" smtClean="0"/>
              <a:t> садок »      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Портфоліо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вчителя початкових класів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Лавриненко 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          Інни 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               Миколаївни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3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86583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Урок </a:t>
            </a:r>
            <a:r>
              <a:rPr lang="ru-RU" b="1" dirty="0" err="1"/>
              <a:t>позакласного</a:t>
            </a:r>
            <a:r>
              <a:rPr lang="ru-RU" b="1" dirty="0"/>
              <a:t> </a:t>
            </a:r>
            <a:r>
              <a:rPr lang="ru-RU" b="1" dirty="0" err="1"/>
              <a:t>читання</a:t>
            </a:r>
            <a:r>
              <a:rPr lang="ru-RU" b="1" dirty="0"/>
              <a:t> 4 </a:t>
            </a:r>
            <a:r>
              <a:rPr lang="ru-RU" b="1" dirty="0" err="1"/>
              <a:t>клас</a:t>
            </a:r>
            <a:r>
              <a:rPr lang="ru-RU" b="1" dirty="0"/>
              <a:t> </a:t>
            </a:r>
            <a:endParaRPr lang="ru-RU" b="1" dirty="0" smtClean="0"/>
          </a:p>
          <a:p>
            <a:pPr marL="45720" indent="0">
              <a:buNone/>
            </a:pPr>
            <a:r>
              <a:rPr lang="ru-RU" dirty="0" smtClean="0"/>
              <a:t>Тема.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/>
              <a:t>Лесі</a:t>
            </a:r>
            <a:r>
              <a:rPr lang="ru-RU" dirty="0"/>
              <a:t> </a:t>
            </a:r>
            <a:r>
              <a:rPr lang="ru-RU" dirty="0" err="1" smtClean="0"/>
              <a:t>Українки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уроку.  </a:t>
            </a:r>
            <a:r>
              <a:rPr lang="ru-RU" dirty="0" err="1" smtClean="0"/>
              <a:t>Осмислення</a:t>
            </a:r>
            <a:endParaRPr lang="ru-RU" dirty="0" smtClean="0"/>
          </a:p>
          <a:p>
            <a:pPr marL="45720" indent="0">
              <a:buNone/>
            </a:pPr>
            <a:r>
              <a:rPr lang="uk-UA" dirty="0"/>
              <a:t>Інсценізація </a:t>
            </a:r>
            <a:r>
              <a:rPr lang="uk-UA" dirty="0" smtClean="0"/>
              <a:t>частини казки </a:t>
            </a:r>
            <a:r>
              <a:rPr lang="uk-UA" dirty="0"/>
              <a:t>«Лелія» </a:t>
            </a:r>
            <a:endParaRPr lang="uk-UA" dirty="0" smtClean="0"/>
          </a:p>
          <a:p>
            <a:pPr marL="45720" indent="0">
              <a:buNone/>
            </a:pPr>
            <a:r>
              <a:rPr lang="uk-UA" dirty="0" smtClean="0"/>
              <a:t>Метод «Прогнозування»</a:t>
            </a:r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r>
              <a:rPr lang="uk-UA" dirty="0" smtClean="0"/>
              <a:t>Урок </a:t>
            </a:r>
            <a:r>
              <a:rPr lang="uk-UA" b="1" dirty="0" smtClean="0"/>
              <a:t>української мови 4 клас</a:t>
            </a:r>
          </a:p>
          <a:p>
            <a:pPr marL="45720" indent="0">
              <a:buNone/>
            </a:pPr>
            <a:r>
              <a:rPr lang="uk-UA" dirty="0" smtClean="0"/>
              <a:t>Тема. Загальне уявлення про числівник як частину мови.</a:t>
            </a:r>
          </a:p>
          <a:p>
            <a:pPr marL="45720" indent="0">
              <a:buNone/>
            </a:pPr>
            <a:r>
              <a:rPr lang="ru-RU" dirty="0" err="1" smtClean="0"/>
              <a:t>Етап</a:t>
            </a:r>
            <a:r>
              <a:rPr lang="ru-RU" dirty="0" smtClean="0"/>
              <a:t> уроку. </a:t>
            </a:r>
            <a:r>
              <a:rPr lang="ru-RU" dirty="0" err="1" smtClean="0"/>
              <a:t>Виклик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вступ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Стратегія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b="1" dirty="0"/>
              <a:t>«</a:t>
            </a:r>
            <a:r>
              <a:rPr lang="ru-RU" b="1" dirty="0" err="1"/>
              <a:t>Асоціативний</a:t>
            </a:r>
            <a:r>
              <a:rPr lang="ru-RU" b="1" dirty="0"/>
              <a:t> кущ»</a:t>
            </a:r>
            <a:r>
              <a:rPr lang="ru-RU" dirty="0"/>
              <a:t>. Вона </a:t>
            </a:r>
            <a:r>
              <a:rPr lang="ru-RU" dirty="0" err="1"/>
              <a:t>використовується</a:t>
            </a:r>
            <a:r>
              <a:rPr lang="ru-RU" dirty="0"/>
              <a:t> для «</a:t>
            </a:r>
            <a:r>
              <a:rPr lang="ru-RU" dirty="0" err="1"/>
              <a:t>входження</a:t>
            </a:r>
            <a:r>
              <a:rPr lang="ru-RU" dirty="0"/>
              <a:t>» в тему, яка буде </a:t>
            </a:r>
            <a:r>
              <a:rPr lang="ru-RU" dirty="0" err="1"/>
              <a:t>розглядатися</a:t>
            </a:r>
            <a:r>
              <a:rPr lang="ru-RU" dirty="0"/>
              <a:t> у </a:t>
            </a:r>
            <a:r>
              <a:rPr lang="ru-RU" dirty="0" err="1"/>
              <a:t>подальшому</a:t>
            </a:r>
            <a:r>
              <a:rPr lang="ru-RU" dirty="0"/>
              <a:t>.</a:t>
            </a:r>
            <a:endParaRPr lang="uk-UA" dirty="0" smtClean="0"/>
          </a:p>
          <a:p>
            <a:pPr marL="45720" indent="0">
              <a:buNone/>
            </a:pPr>
            <a:r>
              <a:rPr lang="uk-UA" dirty="0" smtClean="0"/>
              <a:t> (до слова «числівник»)</a:t>
            </a:r>
            <a:endParaRPr lang="uk-UA" dirty="0"/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89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71370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sz="3600" b="1" dirty="0" smtClean="0"/>
              <a:t>Людина , яка вмітиме критично мислить: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/>
              <a:t>в</a:t>
            </a:r>
            <a:r>
              <a:rPr lang="uk-UA" sz="2800" dirty="0" smtClean="0"/>
              <a:t>изначить проблему;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/>
              <a:t>п</a:t>
            </a:r>
            <a:r>
              <a:rPr lang="uk-UA" sz="2800" dirty="0" smtClean="0"/>
              <a:t>еревірить використану інформацію;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/>
              <a:t>п</a:t>
            </a:r>
            <a:r>
              <a:rPr lang="uk-UA" sz="2800" dirty="0" smtClean="0"/>
              <a:t>роаналізує твердження, що лежить в основі інформації;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/>
              <a:t>р</a:t>
            </a:r>
            <a:r>
              <a:rPr lang="uk-UA" sz="2800" dirty="0" smtClean="0"/>
              <a:t>обить висновки;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/>
              <a:t>п</a:t>
            </a:r>
            <a:r>
              <a:rPr lang="uk-UA" sz="2800" dirty="0" smtClean="0"/>
              <a:t>риймає оптимальні рішення.</a:t>
            </a:r>
          </a:p>
          <a:p>
            <a:pPr>
              <a:buFont typeface="Wingdings" pitchFamily="2" charset="2"/>
              <a:buChar char="§"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626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b="1" dirty="0" smtClean="0"/>
              <a:t>Поширення досвіду</a:t>
            </a:r>
            <a:endParaRPr lang="uk-UA" sz="3600" b="1" dirty="0"/>
          </a:p>
        </p:txBody>
      </p:sp>
      <p:pic>
        <p:nvPicPr>
          <p:cNvPr id="3074" name="Picture 2" descr="C:\Users\PC-56\Downloads\P90131-1222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2877" r="7591" b="3370"/>
          <a:stretch/>
        </p:blipFill>
        <p:spPr bwMode="auto">
          <a:xfrm>
            <a:off x="512619" y="1454726"/>
            <a:ext cx="2835245" cy="371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-56\Downloads\P90131-1223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5673" r="8177" b="2609"/>
          <a:stretch/>
        </p:blipFill>
        <p:spPr bwMode="auto">
          <a:xfrm>
            <a:off x="3322356" y="1772816"/>
            <a:ext cx="26642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-56\Downloads\P90131-1223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6553" r="10297" b="3539"/>
          <a:stretch/>
        </p:blipFill>
        <p:spPr bwMode="auto">
          <a:xfrm>
            <a:off x="5796136" y="2132856"/>
            <a:ext cx="288888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920880" cy="536177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sz="3600" b="1" dirty="0" smtClean="0"/>
              <a:t>        Методична робота</a:t>
            </a:r>
          </a:p>
          <a:p>
            <a:pPr marL="45720" indent="0">
              <a:buNone/>
            </a:pPr>
            <a:r>
              <a:rPr lang="uk-UA" sz="3000" dirty="0"/>
              <a:t>У</a:t>
            </a:r>
            <a:r>
              <a:rPr lang="uk-UA" sz="3000" dirty="0" smtClean="0"/>
              <a:t>часть </a:t>
            </a:r>
            <a:r>
              <a:rPr lang="uk-UA" sz="3000" dirty="0"/>
              <a:t>у роботі </a:t>
            </a:r>
            <a:endParaRPr lang="uk-UA" sz="3000" dirty="0" smtClean="0"/>
          </a:p>
          <a:p>
            <a:pPr>
              <a:buFont typeface="Wingdings" pitchFamily="2" charset="2"/>
              <a:buChar char="§"/>
            </a:pPr>
            <a:r>
              <a:rPr lang="uk-UA" sz="3000" dirty="0" smtClean="0"/>
              <a:t>шкільних </a:t>
            </a:r>
          </a:p>
          <a:p>
            <a:pPr>
              <a:buFont typeface="Wingdings" pitchFamily="2" charset="2"/>
              <a:buChar char="§"/>
            </a:pPr>
            <a:r>
              <a:rPr lang="uk-UA" sz="3000" dirty="0" smtClean="0"/>
              <a:t>міжшкільних методичних об'єднаннях</a:t>
            </a:r>
          </a:p>
          <a:p>
            <a:pPr>
              <a:buFont typeface="Wingdings" pitchFamily="2" charset="2"/>
              <a:buChar char="§"/>
            </a:pPr>
            <a:r>
              <a:rPr lang="uk-UA" sz="3000" dirty="0" smtClean="0"/>
              <a:t> семінарів - практикумів</a:t>
            </a:r>
          </a:p>
          <a:p>
            <a:pPr>
              <a:buFont typeface="Wingdings" pitchFamily="2" charset="2"/>
              <a:buChar char="§"/>
            </a:pPr>
            <a:r>
              <a:rPr lang="uk-UA" sz="3000" dirty="0" smtClean="0"/>
              <a:t> </a:t>
            </a:r>
            <a:r>
              <a:rPr lang="uk-UA" sz="3000" dirty="0"/>
              <a:t>педагогічних </a:t>
            </a:r>
            <a:r>
              <a:rPr lang="uk-UA" sz="3000" dirty="0" smtClean="0"/>
              <a:t>конференціях</a:t>
            </a:r>
            <a:endParaRPr lang="uk-UA" sz="3000" dirty="0"/>
          </a:p>
          <a:p>
            <a:pPr>
              <a:buFont typeface="Wingdings" pitchFamily="2" charset="2"/>
              <a:buChar char="§"/>
            </a:pPr>
            <a:r>
              <a:rPr lang="uk-UA" sz="3000" dirty="0" smtClean="0"/>
              <a:t>огляд і реферування педагогічних ідей</a:t>
            </a:r>
          </a:p>
          <a:p>
            <a:pPr>
              <a:buFont typeface="Wingdings" pitchFamily="2" charset="2"/>
              <a:buChar char="§"/>
            </a:pPr>
            <a:r>
              <a:rPr lang="ru-RU" sz="3300" dirty="0" smtClean="0"/>
              <a:t> </a:t>
            </a:r>
            <a:r>
              <a:rPr lang="ru-RU" sz="3300" dirty="0" err="1" smtClean="0"/>
              <a:t>проведення</a:t>
            </a:r>
            <a:r>
              <a:rPr lang="ru-RU" sz="3300" dirty="0" smtClean="0"/>
              <a:t> </a:t>
            </a:r>
            <a:r>
              <a:rPr lang="ru-RU" sz="3300" dirty="0" err="1" smtClean="0"/>
              <a:t>відкритих</a:t>
            </a:r>
            <a:r>
              <a:rPr lang="ru-RU" sz="3300" dirty="0" smtClean="0"/>
              <a:t> </a:t>
            </a:r>
            <a:r>
              <a:rPr lang="ru-RU" sz="3300" dirty="0" err="1" smtClean="0"/>
              <a:t>уроків</a:t>
            </a:r>
            <a:r>
              <a:rPr lang="ru-RU" sz="3200" dirty="0"/>
              <a:t> </a:t>
            </a:r>
            <a:endParaRPr lang="ru-RU" sz="3200" dirty="0" smtClean="0"/>
          </a:p>
          <a:p>
            <a:pPr>
              <a:buFont typeface="Wingdings" pitchFamily="2" charset="2"/>
              <a:buChar char="§"/>
            </a:pPr>
            <a:r>
              <a:rPr lang="uk-UA" sz="3000" dirty="0" smtClean="0"/>
              <a:t> </a:t>
            </a:r>
            <a:r>
              <a:rPr lang="uk-UA" sz="3000" dirty="0" err="1" smtClean="0"/>
              <a:t>взаємовідвідування</a:t>
            </a:r>
            <a:r>
              <a:rPr lang="uk-UA" sz="3000" dirty="0" smtClean="0"/>
              <a:t> уроків</a:t>
            </a:r>
          </a:p>
        </p:txBody>
      </p:sp>
    </p:spTree>
    <p:extLst>
      <p:ext uri="{BB962C8B-B14F-4D97-AF65-F5344CB8AC3E}">
        <p14:creationId xmlns:p14="http://schemas.microsoft.com/office/powerpoint/2010/main" val="17497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1457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b="1" dirty="0" smtClean="0"/>
              <a:t>Результати педагогічної діяльності</a:t>
            </a:r>
          </a:p>
          <a:p>
            <a:pPr marL="45720" indent="0">
              <a:buNone/>
            </a:pPr>
            <a:r>
              <a:rPr lang="uk-UA" sz="2000" dirty="0" smtClean="0"/>
              <a:t>1. 2017 – 2018н.р. </a:t>
            </a:r>
            <a:r>
              <a:rPr lang="uk-UA" sz="2000" dirty="0" err="1" smtClean="0"/>
              <a:t>Фастовщук</a:t>
            </a:r>
            <a:r>
              <a:rPr lang="uk-UA" sz="2000" dirty="0" smtClean="0"/>
              <a:t> </a:t>
            </a:r>
            <a:r>
              <a:rPr lang="uk-UA" sz="2000" dirty="0"/>
              <a:t>К</a:t>
            </a:r>
            <a:r>
              <a:rPr lang="uk-UA" sz="2000" dirty="0" smtClean="0"/>
              <a:t>сенія зайняла </a:t>
            </a:r>
          </a:p>
          <a:p>
            <a:pPr marL="4572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1 місце на конкурсі ім. Петра </a:t>
            </a:r>
            <a:r>
              <a:rPr lang="uk-UA" sz="2000" dirty="0" err="1" smtClean="0"/>
              <a:t>Яцика</a:t>
            </a:r>
            <a:endParaRPr lang="uk-UA" sz="2000" dirty="0" smtClean="0"/>
          </a:p>
          <a:p>
            <a:pPr marL="45720" indent="0">
              <a:buNone/>
            </a:pPr>
            <a:r>
              <a:rPr lang="uk-UA" sz="2000" dirty="0" smtClean="0"/>
              <a:t>2</a:t>
            </a:r>
            <a:r>
              <a:rPr lang="uk-UA" sz="2000" dirty="0"/>
              <a:t>. 2017 – 2018н.р. </a:t>
            </a:r>
            <a:r>
              <a:rPr lang="uk-UA" sz="2000" dirty="0" smtClean="0"/>
              <a:t>Лещенко Соломія виборола</a:t>
            </a:r>
          </a:p>
          <a:p>
            <a:pPr marL="4572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1 місце у конкурсі читців творів Т.Г.Шевченка</a:t>
            </a:r>
          </a:p>
          <a:p>
            <a:pPr marL="45720" indent="0">
              <a:buNone/>
            </a:pPr>
            <a:r>
              <a:rPr lang="uk-UA" sz="2000" dirty="0" smtClean="0"/>
              <a:t>    та стала лауреатом обласного конкурсу</a:t>
            </a:r>
          </a:p>
          <a:p>
            <a:pPr marL="45720" indent="0">
              <a:buNone/>
            </a:pPr>
            <a:r>
              <a:rPr lang="uk-UA" sz="2000" dirty="0" smtClean="0"/>
              <a:t>3. 2018 – 2019н.р. Лещенко Соломія зайняла</a:t>
            </a:r>
          </a:p>
          <a:p>
            <a:pPr marL="45720" indent="0">
              <a:buNone/>
            </a:pPr>
            <a:r>
              <a:rPr lang="uk-UA" sz="2000" dirty="0"/>
              <a:t> </a:t>
            </a:r>
            <a:r>
              <a:rPr lang="uk-UA" sz="2000" dirty="0" smtClean="0"/>
              <a:t>   2 місце на конкурсі ім. Петра </a:t>
            </a:r>
            <a:r>
              <a:rPr lang="uk-UA" sz="2000" dirty="0" err="1" smtClean="0"/>
              <a:t>Яцика</a:t>
            </a:r>
            <a:endParaRPr lang="uk-UA" sz="2000" dirty="0"/>
          </a:p>
        </p:txBody>
      </p:sp>
      <p:pic>
        <p:nvPicPr>
          <p:cNvPr id="1026" name="Picture 2" descr="C:\Users\PC-56\Desktop\фото\20190131_130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102870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-56\Desktop\фото\20190131_130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29031"/>
            <a:ext cx="133732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0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b="1" dirty="0" smtClean="0"/>
              <a:t>Мій кабінет</a:t>
            </a:r>
            <a:endParaRPr lang="uk-UA" sz="3600" b="1" dirty="0"/>
          </a:p>
        </p:txBody>
      </p:sp>
      <p:pic>
        <p:nvPicPr>
          <p:cNvPr id="4098" name="Picture 2" descr="C:\Users\PC-56\Desktop\фото\20190130_091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63" y="5088632"/>
            <a:ext cx="1331640" cy="14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C-56\Desktop\фото\20190130_091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2736"/>
            <a:ext cx="3347864" cy="23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C-56\Desktop\фото\20190130_091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20480"/>
            <a:ext cx="295131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C-56\Desktop\фото\20190130_092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36604"/>
            <a:ext cx="2304256" cy="19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C-56\Desktop\фото\20190130_0922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572000" cy="36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2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b="1" dirty="0" smtClean="0"/>
              <a:t>Наша класна родина</a:t>
            </a:r>
            <a:endParaRPr lang="uk-UA" sz="3600" b="1" dirty="0"/>
          </a:p>
        </p:txBody>
      </p:sp>
      <p:pic>
        <p:nvPicPr>
          <p:cNvPr id="3074" name="Picture 2" descr="C:\Users\PC-56\Desktop\фото\IMG-90e9b32a28f2b0bf4744e8171e9101e9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676456" cy="464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b="1" dirty="0" smtClean="0"/>
              <a:t>Позакласна робота</a:t>
            </a:r>
            <a:endParaRPr lang="uk-UA" sz="3600" b="1" dirty="0"/>
          </a:p>
        </p:txBody>
      </p:sp>
      <p:pic>
        <p:nvPicPr>
          <p:cNvPr id="1026" name="Picture 2" descr="C:\Users\PC-56\Desktop\фото\IMG-1c7f614f95731f3be35db523f6d5d23f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456384" cy="23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-56\Desktop\фото\IMG-6cac394bcc0464f8556cb554872b5c07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16424" cy="31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-56\Desktop\фото\20181109_1155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3" y="4077072"/>
            <a:ext cx="2304256" cy="16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-56\Desktop\фото\20181109_1157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244827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PC-56\Desktop\фото\IMG-2bc1c3be9e4f208b792f801c4bb3f264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305983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C-56\Desktop\фото\IMG-b66399ef2800ad3d9c80bb8e99c58d3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31683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Новая папка\P80522-1226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3672408" cy="28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Новая папка\P80522-130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35687"/>
            <a:ext cx="278777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07704" y="692696"/>
            <a:ext cx="6768752" cy="547260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uk-UA" dirty="0" smtClean="0"/>
              <a:t>            </a:t>
            </a:r>
            <a:endParaRPr lang="uk-UA" dirty="0" smtClean="0"/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народження.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липня 1968р</a:t>
            </a:r>
          </a:p>
          <a:p>
            <a:pPr marL="4572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Закінчила Національний педагогічний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університет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ім.М.П.Драгоманова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і отримала повну вищу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освіту за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спеціальністю «Початкове навчання» та здобула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кваліфікацію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вчителя початкових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класів</a:t>
            </a:r>
          </a:p>
          <a:p>
            <a:pPr marL="4572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 Вчитель початкових класів</a:t>
            </a:r>
          </a:p>
          <a:p>
            <a:pPr marL="4572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Кваліфікаційна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категорія.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Вища</a:t>
            </a:r>
          </a:p>
          <a:p>
            <a:pPr marL="45720" indent="0">
              <a:buNone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Педагогічний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стаж.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31 рік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2018-11-12\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5" b="50000"/>
          <a:stretch/>
        </p:blipFill>
        <p:spPr bwMode="auto">
          <a:xfrm>
            <a:off x="1" y="188640"/>
            <a:ext cx="2051719" cy="2952328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1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836712"/>
            <a:ext cx="6400800" cy="347472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G:\2018-11-12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2294653" cy="270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2018-11-12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8" y="260648"/>
            <a:ext cx="2722720" cy="27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2018-11-12\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92294"/>
            <a:ext cx="2152656" cy="26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2018-11-12\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85337"/>
            <a:ext cx="2088232" cy="243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2018-11-12\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263712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2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4000" dirty="0" smtClean="0"/>
              <a:t>Підвищення кваліфікації</a:t>
            </a:r>
            <a:endParaRPr lang="uk-UA" sz="4000" dirty="0"/>
          </a:p>
        </p:txBody>
      </p:sp>
      <p:pic>
        <p:nvPicPr>
          <p:cNvPr id="4099" name="Picture 3" descr="C:\Users\PC-56\Downloads\P90131-1223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0867" r="10152" b="7597"/>
          <a:stretch/>
        </p:blipFill>
        <p:spPr bwMode="auto">
          <a:xfrm>
            <a:off x="899592" y="3986515"/>
            <a:ext cx="367240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C-56\Downloads\P90131-1224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8415" r="5304" b="11888"/>
          <a:stretch/>
        </p:blipFill>
        <p:spPr bwMode="auto">
          <a:xfrm>
            <a:off x="5004048" y="1546222"/>
            <a:ext cx="2880320" cy="21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C-56\Downloads\P90131-1223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t="3919" r="7424" b="16794"/>
          <a:stretch/>
        </p:blipFill>
        <p:spPr bwMode="auto">
          <a:xfrm>
            <a:off x="511665" y="1484785"/>
            <a:ext cx="4033695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C-56\Downloads\P90131-12242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12910" r="7879" b="5554"/>
          <a:stretch/>
        </p:blipFill>
        <p:spPr bwMode="auto">
          <a:xfrm>
            <a:off x="4860032" y="3986515"/>
            <a:ext cx="4104457" cy="242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9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12976"/>
            <a:ext cx="6512511" cy="2376264"/>
          </a:xfrm>
        </p:spPr>
        <p:txBody>
          <a:bodyPr/>
          <a:lstStyle/>
          <a:p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8712968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4000" b="1" dirty="0" smtClean="0"/>
              <a:t>Науково – методична проблема</a:t>
            </a:r>
            <a:endParaRPr lang="uk-UA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1562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 </a:t>
            </a:r>
            <a:r>
              <a:rPr lang="uk-UA" sz="3200" dirty="0" smtClean="0"/>
              <a:t>Розвиток критичного мислення </a:t>
            </a:r>
          </a:p>
          <a:p>
            <a:r>
              <a:rPr lang="uk-UA" sz="3200" dirty="0"/>
              <a:t> </a:t>
            </a:r>
            <a:r>
              <a:rPr lang="uk-UA" sz="3200" dirty="0" smtClean="0"/>
              <a:t>             молодших школярів</a:t>
            </a:r>
            <a:endParaRPr lang="uk-UA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61184"/>
            <a:ext cx="81369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/>
              <a:t>        Педагогічне кредо</a:t>
            </a:r>
            <a:r>
              <a:rPr lang="uk-UA" sz="4000" dirty="0"/>
              <a:t> </a:t>
            </a:r>
            <a:endParaRPr lang="uk-UA" sz="4000" dirty="0" smtClean="0"/>
          </a:p>
          <a:p>
            <a:r>
              <a:rPr lang="uk-UA" sz="3200" dirty="0"/>
              <a:t> </a:t>
            </a:r>
            <a:r>
              <a:rPr lang="uk-UA" sz="3200" dirty="0" smtClean="0"/>
              <a:t>  Відкрити </a:t>
            </a:r>
            <a:r>
              <a:rPr lang="uk-UA" sz="3200" dirty="0"/>
              <a:t>в кожній дитині </a:t>
            </a:r>
            <a:r>
              <a:rPr lang="uk-UA" sz="3200" dirty="0" smtClean="0"/>
              <a:t>душу </a:t>
            </a:r>
            <a:r>
              <a:rPr lang="uk-UA" sz="3200" dirty="0"/>
              <a:t>творця, </a:t>
            </a:r>
            <a:r>
              <a:rPr lang="uk-UA" sz="3200" dirty="0" smtClean="0"/>
              <a:t>дати </a:t>
            </a:r>
            <a:r>
              <a:rPr lang="uk-UA" sz="3200" dirty="0"/>
              <a:t>їй змогу </a:t>
            </a:r>
            <a:r>
              <a:rPr lang="uk-UA" sz="3200" dirty="0" smtClean="0"/>
              <a:t>пробудитися </a:t>
            </a:r>
            <a:r>
              <a:rPr lang="uk-UA" sz="3200" dirty="0"/>
              <a:t>і </a:t>
            </a:r>
            <a:r>
              <a:rPr lang="uk-UA" sz="3200" dirty="0" smtClean="0"/>
              <a:t>розквітнути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36211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84984"/>
            <a:ext cx="8136904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dirty="0" smtClean="0"/>
              <a:t/>
            </a:r>
            <a:br>
              <a:rPr lang="ru-RU" sz="2400" b="0" dirty="0" smtClean="0"/>
            </a:b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73416" cy="52897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uk-UA" sz="3600" b="1" dirty="0" smtClean="0"/>
              <a:t>Критичне мислення</a:t>
            </a:r>
            <a:endParaRPr lang="uk-UA" sz="3600" dirty="0" smtClean="0"/>
          </a:p>
          <a:p>
            <a:pPr marL="45720" indent="0">
              <a:buNone/>
            </a:pPr>
            <a:r>
              <a:rPr lang="uk-UA" sz="2800" dirty="0"/>
              <a:t>М</a:t>
            </a:r>
            <a:r>
              <a:rPr lang="uk-UA" sz="2800" dirty="0" smtClean="0"/>
              <a:t>одель для навчання і виховання громадян майбутнього.</a:t>
            </a:r>
          </a:p>
          <a:p>
            <a:pPr marL="4572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                Н.</a:t>
            </a:r>
            <a:r>
              <a:rPr lang="uk-UA" sz="2800" dirty="0" err="1" smtClean="0"/>
              <a:t>Вукіна</a:t>
            </a:r>
            <a:endParaRPr lang="uk-UA" sz="2800" dirty="0" smtClean="0"/>
          </a:p>
          <a:p>
            <a:pPr marL="45720" indent="0">
              <a:buNone/>
            </a:pPr>
            <a:r>
              <a:rPr lang="uk-UA" sz="2800" dirty="0" smtClean="0"/>
              <a:t>Люди, які мають критичне мислення: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/>
              <a:t>чесні самі з собою;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/>
              <a:t>с</a:t>
            </a:r>
            <a:r>
              <a:rPr lang="uk-UA" sz="2800" dirty="0" smtClean="0"/>
              <a:t>тавлять запитання;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/>
              <a:t>і</a:t>
            </a:r>
            <a:r>
              <a:rPr lang="uk-UA" sz="2800" dirty="0" smtClean="0"/>
              <a:t>нтелектуально незалежні;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/>
              <a:t>н</a:t>
            </a:r>
            <a:r>
              <a:rPr lang="uk-UA" sz="2800" dirty="0" smtClean="0"/>
              <a:t>ими практично неможливо маніпулювати.</a:t>
            </a:r>
          </a:p>
        </p:txBody>
      </p:sp>
    </p:spTree>
    <p:extLst>
      <p:ext uri="{BB962C8B-B14F-4D97-AF65-F5344CB8AC3E}">
        <p14:creationId xmlns:p14="http://schemas.microsoft.com/office/powerpoint/2010/main" val="41391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352928" cy="42096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2800" b="1" dirty="0" smtClean="0"/>
              <a:t> Використання стратегії критичного мислення   забезпечує позитивні зміни в учнів: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/>
              <a:t>Підвищує інтерес до навчання;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/>
              <a:t>Зникає боязнь зробити помилку;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/>
              <a:t>Беруть відповідальність за своє навчання на себе;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/>
              <a:t>Прагнуть самостійно здобувати знання;</a:t>
            </a:r>
          </a:p>
          <a:p>
            <a:pPr>
              <a:buFont typeface="Wingdings" pitchFamily="2" charset="2"/>
              <a:buChar char="§"/>
            </a:pPr>
            <a:r>
              <a:rPr lang="uk-UA" sz="2800" dirty="0" smtClean="0"/>
              <a:t>Вміють самостійно працювати в парі та групі.</a:t>
            </a:r>
          </a:p>
          <a:p>
            <a:pPr>
              <a:buFont typeface="Wingdings" pitchFamily="2" charset="2"/>
              <a:buChar char="§"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85174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64096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3600" b="1" dirty="0" smtClean="0"/>
              <a:t>Урок розвитку критичного мислення</a:t>
            </a:r>
            <a:endParaRPr lang="uk-UA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23042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Виклик </a:t>
            </a:r>
          </a:p>
          <a:p>
            <a:pPr algn="ctr"/>
            <a:r>
              <a:rPr lang="uk-UA" sz="2400" dirty="0" smtClean="0"/>
              <a:t>або вступ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1721558"/>
            <a:ext cx="2520280" cy="1059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Осмислення</a:t>
            </a:r>
          </a:p>
          <a:p>
            <a:pPr algn="ctr"/>
            <a:r>
              <a:rPr lang="uk-UA" sz="2400" dirty="0"/>
              <a:t>а</a:t>
            </a:r>
            <a:r>
              <a:rPr lang="uk-UA" sz="2400" dirty="0" smtClean="0"/>
              <a:t>бо основна частина уроку</a:t>
            </a:r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1700808"/>
            <a:ext cx="28083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Рефлексія </a:t>
            </a:r>
          </a:p>
          <a:p>
            <a:pPr algn="ctr"/>
            <a:r>
              <a:rPr lang="uk-UA" sz="2400" dirty="0" smtClean="0"/>
              <a:t>або підбиття підсумків</a:t>
            </a:r>
            <a:endParaRPr lang="uk-UA" sz="2400" dirty="0"/>
          </a:p>
        </p:txBody>
      </p:sp>
      <p:cxnSp>
        <p:nvCxnSpPr>
          <p:cNvPr id="8" name="Прямая соединительная линия 7"/>
          <p:cNvCxnSpPr>
            <a:stCxn id="4" idx="2"/>
          </p:cNvCxnSpPr>
          <p:nvPr/>
        </p:nvCxnSpPr>
        <p:spPr>
          <a:xfrm>
            <a:off x="1547664" y="278092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2"/>
          </p:cNvCxnSpPr>
          <p:nvPr/>
        </p:nvCxnSpPr>
        <p:spPr>
          <a:xfrm>
            <a:off x="4175956" y="2780927"/>
            <a:ext cx="0" cy="43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2"/>
          </p:cNvCxnSpPr>
          <p:nvPr/>
        </p:nvCxnSpPr>
        <p:spPr>
          <a:xfrm>
            <a:off x="7272300" y="278092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95536" y="3217168"/>
            <a:ext cx="2304255" cy="3308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Кластер</a:t>
            </a:r>
          </a:p>
          <a:p>
            <a:pPr algn="ctr"/>
            <a:r>
              <a:rPr lang="uk-UA" dirty="0" smtClean="0"/>
              <a:t>Асоціативний кущ</a:t>
            </a:r>
          </a:p>
          <a:p>
            <a:pPr algn="ctr"/>
            <a:r>
              <a:rPr lang="uk-UA" dirty="0" smtClean="0"/>
              <a:t>Дерево передбачень</a:t>
            </a:r>
          </a:p>
          <a:p>
            <a:pPr algn="ctr"/>
            <a:r>
              <a:rPr lang="uk-UA" dirty="0" smtClean="0"/>
              <a:t>Таблиця «Знаємо  - Хочемо дізнатись - Дізнались»</a:t>
            </a:r>
          </a:p>
          <a:p>
            <a:pPr algn="ctr"/>
            <a:r>
              <a:rPr lang="uk-UA" dirty="0" smtClean="0"/>
              <a:t>Мозковий штурм</a:t>
            </a:r>
          </a:p>
          <a:p>
            <a:pPr algn="ctr"/>
            <a:r>
              <a:rPr lang="uk-UA" dirty="0" smtClean="0"/>
              <a:t>Кошик ідей</a:t>
            </a:r>
          </a:p>
          <a:p>
            <a:pPr algn="ctr"/>
            <a:r>
              <a:rPr lang="uk-UA" dirty="0" smtClean="0"/>
              <a:t>Мультиголосування</a:t>
            </a:r>
          </a:p>
          <a:p>
            <a:pPr algn="ctr"/>
            <a:r>
              <a:rPr lang="uk-UA" dirty="0" smtClean="0"/>
              <a:t>Передбачення на основі опорних слів</a:t>
            </a:r>
          </a:p>
          <a:p>
            <a:pPr algn="ctr"/>
            <a:r>
              <a:rPr lang="uk-UA" dirty="0" smtClean="0"/>
              <a:t>Діаграма Венна</a:t>
            </a:r>
          </a:p>
          <a:p>
            <a:pPr algn="ctr"/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3218446"/>
            <a:ext cx="2520280" cy="3306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Карта поняття</a:t>
            </a:r>
          </a:p>
          <a:p>
            <a:pPr algn="ctr"/>
            <a:r>
              <a:rPr lang="uk-UA" dirty="0" smtClean="0"/>
              <a:t>Читаємо в парах/ Запитуємо в парах</a:t>
            </a:r>
          </a:p>
          <a:p>
            <a:pPr algn="ctr"/>
            <a:r>
              <a:rPr lang="uk-UA" dirty="0" smtClean="0"/>
              <a:t>«Тонкі» і «товсті запитання»</a:t>
            </a:r>
          </a:p>
          <a:p>
            <a:pPr algn="ctr"/>
            <a:r>
              <a:rPr lang="uk-UA" dirty="0" smtClean="0"/>
              <a:t>Читання з маркуванням</a:t>
            </a:r>
          </a:p>
          <a:p>
            <a:pPr algn="ctr"/>
            <a:r>
              <a:rPr lang="uk-UA" dirty="0" smtClean="0"/>
              <a:t>Опорні слова</a:t>
            </a:r>
          </a:p>
          <a:p>
            <a:pPr algn="ctr"/>
            <a:r>
              <a:rPr lang="uk-UA" dirty="0" smtClean="0"/>
              <a:t>Т – таблиця</a:t>
            </a:r>
          </a:p>
          <a:p>
            <a:pPr algn="ctr"/>
            <a:r>
              <a:rPr lang="uk-UA" dirty="0" smtClean="0"/>
              <a:t>Спитайте у автора</a:t>
            </a:r>
          </a:p>
          <a:p>
            <a:pPr algn="ctr"/>
            <a:r>
              <a:rPr lang="uk-UA" dirty="0" smtClean="0"/>
              <a:t>Дискусія</a:t>
            </a:r>
          </a:p>
          <a:p>
            <a:pPr algn="ctr"/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68144" y="3218445"/>
            <a:ext cx="2808312" cy="3306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Сенкан</a:t>
            </a:r>
          </a:p>
          <a:p>
            <a:pPr algn="ctr"/>
            <a:r>
              <a:rPr lang="uk-UA" dirty="0" smtClean="0"/>
              <a:t>Займи позицію</a:t>
            </a:r>
          </a:p>
          <a:p>
            <a:pPr algn="ctr"/>
            <a:r>
              <a:rPr lang="uk-UA" dirty="0" smtClean="0"/>
              <a:t>ПМЦ («Плюс – Мінус - Цікаво»)</a:t>
            </a:r>
          </a:p>
          <a:p>
            <a:pPr algn="ctr"/>
            <a:r>
              <a:rPr lang="uk-UA" dirty="0"/>
              <a:t> </a:t>
            </a:r>
            <a:r>
              <a:rPr lang="uk-UA" dirty="0" smtClean="0"/>
              <a:t>шкала думок</a:t>
            </a:r>
          </a:p>
          <a:p>
            <a:pPr algn="ctr"/>
            <a:r>
              <a:rPr lang="uk-UA" dirty="0" smtClean="0"/>
              <a:t>ПРЕС</a:t>
            </a:r>
          </a:p>
          <a:p>
            <a:pPr algn="ctr"/>
            <a:r>
              <a:rPr lang="uk-UA" dirty="0" smtClean="0"/>
              <a:t>Діаграма Венна</a:t>
            </a:r>
          </a:p>
          <a:p>
            <a:pPr algn="ctr"/>
            <a:r>
              <a:rPr lang="uk-UA" dirty="0" smtClean="0"/>
              <a:t>Риб'яча кістка (</a:t>
            </a:r>
            <a:r>
              <a:rPr lang="uk-UA" dirty="0" err="1" smtClean="0"/>
              <a:t>фіш</a:t>
            </a:r>
            <a:r>
              <a:rPr lang="uk-UA" dirty="0" smtClean="0"/>
              <a:t> - бон)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25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865832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r>
              <a:rPr lang="uk-UA" sz="5800" b="1" dirty="0" smtClean="0"/>
              <a:t>Фрагменти уроків</a:t>
            </a:r>
          </a:p>
          <a:p>
            <a:pPr marL="45720" indent="0">
              <a:buNone/>
            </a:pPr>
            <a:r>
              <a:rPr lang="uk-UA" sz="4500" dirty="0" smtClean="0"/>
              <a:t>Урок </a:t>
            </a:r>
            <a:r>
              <a:rPr lang="uk-UA" sz="4500" b="1" dirty="0"/>
              <a:t>розвитку зв’язного </a:t>
            </a:r>
            <a:r>
              <a:rPr lang="uk-UA" sz="4500" b="1" dirty="0" smtClean="0"/>
              <a:t>мовлення</a:t>
            </a:r>
            <a:r>
              <a:rPr lang="uk-UA" sz="4500" b="1" dirty="0"/>
              <a:t> </a:t>
            </a:r>
            <a:r>
              <a:rPr lang="uk-UA" sz="3600" dirty="0"/>
              <a:t>проведений у 2 класі</a:t>
            </a:r>
          </a:p>
          <a:p>
            <a:pPr marL="45720" lvl="0" indent="0">
              <a:buNone/>
            </a:pPr>
            <a:r>
              <a:rPr lang="uk-UA" sz="3600" b="1" dirty="0" smtClean="0"/>
              <a:t>Четвертий  </a:t>
            </a:r>
            <a:r>
              <a:rPr lang="uk-UA" sz="3600" b="1" dirty="0"/>
              <a:t>промінчик – (робота в парах та малих групах з дидактичним завданням)</a:t>
            </a:r>
            <a:endParaRPr lang="uk-UA" sz="3600" dirty="0"/>
          </a:p>
          <a:p>
            <a:pPr marL="45720" indent="0">
              <a:buNone/>
            </a:pPr>
            <a:r>
              <a:rPr lang="uk-UA" sz="3600" dirty="0"/>
              <a:t>А зараз ви об’єднаєтесь в групи і будете складати речення з поданих слів. У кожній групі буде </a:t>
            </a:r>
            <a:r>
              <a:rPr lang="uk-UA" sz="3600" b="1" dirty="0"/>
              <a:t>секретар</a:t>
            </a:r>
            <a:r>
              <a:rPr lang="uk-UA" sz="3600" dirty="0"/>
              <a:t>, у якого буде папірець на якому він буде записувати речення, потім це речення запише на дошці.</a:t>
            </a:r>
          </a:p>
          <a:p>
            <a:pPr marL="45720" indent="0">
              <a:buNone/>
            </a:pPr>
            <a:r>
              <a:rPr lang="uk-UA" sz="3600" dirty="0" smtClean="0"/>
              <a:t> </a:t>
            </a:r>
            <a:r>
              <a:rPr lang="uk-UA" sz="3600" dirty="0"/>
              <a:t>А тепер ознайомтесь з правилами роботи в групах.</a:t>
            </a:r>
          </a:p>
          <a:p>
            <a:pPr marL="45720" indent="0">
              <a:buNone/>
            </a:pPr>
            <a:r>
              <a:rPr lang="uk-UA" sz="3600" b="1" dirty="0"/>
              <a:t>  </a:t>
            </a:r>
            <a:r>
              <a:rPr lang="uk-UA" sz="3600" b="1" dirty="0" smtClean="0"/>
              <a:t>       </a:t>
            </a:r>
            <a:r>
              <a:rPr lang="uk-UA" sz="3600" b="1" dirty="0"/>
              <a:t>Правила   Слайд 6</a:t>
            </a:r>
            <a:endParaRPr lang="uk-UA" sz="3600" dirty="0"/>
          </a:p>
          <a:p>
            <a:pPr marL="45720" lvl="0" indent="0">
              <a:buNone/>
            </a:pPr>
            <a:r>
              <a:rPr lang="uk-UA" sz="3600" dirty="0"/>
              <a:t>Уважно слухай товариша.</a:t>
            </a:r>
          </a:p>
          <a:p>
            <a:pPr marL="45720" lvl="0" indent="0">
              <a:buNone/>
            </a:pPr>
            <a:r>
              <a:rPr lang="uk-UA" sz="3600" dirty="0"/>
              <a:t>Не принижуй!</a:t>
            </a:r>
          </a:p>
          <a:p>
            <a:pPr marL="45720" lvl="0" indent="0">
              <a:buNone/>
            </a:pPr>
            <a:r>
              <a:rPr lang="uk-UA" sz="3600" dirty="0"/>
              <a:t>Пам’ятай про взаємоповагу</a:t>
            </a:r>
            <a:r>
              <a:rPr lang="uk-UA" sz="3600" dirty="0" smtClean="0"/>
              <a:t>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3587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502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                         Пісківське навчально – виховне об'єднання                             «спеціалізована школа І –ІІІ ступенів                 загальноосвітня школа І – ІІІ ступенів -дитячий садок »                  Портфоліо  вчителя початкових класів  Лавриненко                  Інни                       Миколаївни  </vt:lpstr>
      <vt:lpstr>Презентация PowerPoint</vt:lpstr>
      <vt:lpstr>Презентация PowerPoint</vt:lpstr>
      <vt:lpstr>Презентация PowerPoint</vt:lpstr>
      <vt:lpstr> 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PC-56</dc:creator>
  <cp:lastModifiedBy>PC-56</cp:lastModifiedBy>
  <cp:revision>54</cp:revision>
  <dcterms:created xsi:type="dcterms:W3CDTF">2018-11-12T13:12:50Z</dcterms:created>
  <dcterms:modified xsi:type="dcterms:W3CDTF">2019-02-01T08:29:09Z</dcterms:modified>
</cp:coreProperties>
</file>