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499" r:id="rId3"/>
    <p:sldId id="669" r:id="rId4"/>
    <p:sldId id="1027" r:id="rId5"/>
    <p:sldId id="1029" r:id="rId6"/>
    <p:sldId id="1030" r:id="rId7"/>
    <p:sldId id="1031" r:id="rId8"/>
    <p:sldId id="1033" r:id="rId9"/>
    <p:sldId id="472" r:id="rId1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75AE4F"/>
    <a:srgbClr val="EE1A20"/>
    <a:srgbClr val="253F8E"/>
    <a:srgbClr val="548235"/>
    <a:srgbClr val="DB4437"/>
    <a:srgbClr val="2F5597"/>
    <a:srgbClr val="0070C0"/>
    <a:srgbClr val="404040"/>
    <a:srgbClr val="FF0000"/>
    <a:srgbClr val="B45F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28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30.03.2020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0656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2690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3712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5426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4646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9197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45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30-3-2020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324" y="1634371"/>
            <a:ext cx="6259148" cy="4947015"/>
          </a:xfrm>
        </p:spPr>
        <p:txBody>
          <a:bodyPr anchor="ctr">
            <a:noAutofit/>
          </a:bodyPr>
          <a:lstStyle/>
          <a:p>
            <a:r>
              <a:rPr lang="ru-RU" sz="6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Перший 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закон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термодинаміки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Адіабатний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процес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xmlns="" id="{6C5E5C41-3626-4E36-9829-263DF25EE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36"/>
          <a:stretch>
            <a:fillRect/>
          </a:stretch>
        </p:blipFill>
        <p:spPr bwMode="auto">
          <a:xfrm>
            <a:off x="6631472" y="2067657"/>
            <a:ext cx="7319206" cy="408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1C015A19-203A-44C1-A21D-92579671F272}"/>
                  </a:ext>
                </a:extLst>
              </p:cNvPr>
              <p:cNvSpPr/>
              <p:nvPr/>
            </p:nvSpPr>
            <p:spPr>
              <a:xfrm>
                <a:off x="543777" y="1615972"/>
                <a:ext cx="6087399" cy="5122596"/>
              </a:xfrm>
              <a:prstGeom prst="rect">
                <a:avLst/>
              </a:prstGeom>
              <a:solidFill>
                <a:srgbClr val="DB4437"/>
              </a:solidFill>
              <a:ln w="38100">
                <a:solidFill>
                  <a:srgbClr val="DB44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Перший закон (начало) термодинаміки:</a:t>
                </a:r>
              </a:p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Зміна внутрішньої енергії системи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у випадку переходу з одного стану в інший дорівнює сумі роботи зовнішніх сил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і кількості теплоти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переданої системі</a:t>
                </a:r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015A19-203A-44C1-A21D-92579671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7" y="1615972"/>
                <a:ext cx="6087399" cy="5122596"/>
              </a:xfrm>
              <a:prstGeom prst="rect">
                <a:avLst/>
              </a:prstGeom>
              <a:blipFill>
                <a:blip r:embed="rId3" cstate="print"/>
                <a:stretch>
                  <a:fillRect l="-2189" t="-591" r="-4279" b="-3310"/>
                </a:stretch>
              </a:blipFill>
              <a:ln w="38100">
                <a:solidFill>
                  <a:srgbClr val="DB443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0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Перший закон термодинаміки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0C778A4A-B9C7-4C19-8514-BCDBDE2F279F}"/>
                  </a:ext>
                </a:extLst>
              </p:cNvPr>
              <p:cNvSpPr/>
              <p:nvPr/>
            </p:nvSpPr>
            <p:spPr>
              <a:xfrm>
                <a:off x="8280926" y="6340668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778A4A-B9C7-4C19-8514-BCDBDE2F2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926" y="6340668"/>
                <a:ext cx="4468583" cy="98840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4F1D908-C694-4C24-8256-F5C59EF7AECC}"/>
              </a:ext>
            </a:extLst>
          </p:cNvPr>
          <p:cNvSpPr/>
          <p:nvPr/>
        </p:nvSpPr>
        <p:spPr>
          <a:xfrm>
            <a:off x="8343086" y="3015920"/>
            <a:ext cx="4335161" cy="22079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F1422D83-D602-42FB-BDB0-2C22F2B39506}"/>
              </a:ext>
            </a:extLst>
          </p:cNvPr>
          <p:cNvCxnSpPr>
            <a:cxnSpLocks/>
          </p:cNvCxnSpPr>
          <p:nvPr/>
        </p:nvCxnSpPr>
        <p:spPr>
          <a:xfrm>
            <a:off x="8104301" y="3361076"/>
            <a:ext cx="1291864" cy="599910"/>
          </a:xfrm>
          <a:prstGeom prst="straightConnector1">
            <a:avLst/>
          </a:prstGeom>
          <a:ln w="57150">
            <a:solidFill>
              <a:srgbClr val="DB443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>
            <a:extLst>
              <a:ext uri="{FF2B5EF4-FFF2-40B4-BE49-F238E27FC236}">
                <a16:creationId xmlns:a16="http://schemas.microsoft.com/office/drawing/2014/main" xmlns="" id="{84C9E1F5-4419-4ED5-B954-9E13F07B9203}"/>
              </a:ext>
            </a:extLst>
          </p:cNvPr>
          <p:cNvCxnSpPr>
            <a:cxnSpLocks/>
          </p:cNvCxnSpPr>
          <p:nvPr/>
        </p:nvCxnSpPr>
        <p:spPr>
          <a:xfrm flipH="1">
            <a:off x="11750745" y="3317342"/>
            <a:ext cx="1166287" cy="643644"/>
          </a:xfrm>
          <a:prstGeom prst="straightConnector1">
            <a:avLst/>
          </a:prstGeom>
          <a:ln w="57150">
            <a:solidFill>
              <a:srgbClr val="DB443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D3B15A8F-69A2-4D43-A0E0-B24DE13A14F5}"/>
                  </a:ext>
                </a:extLst>
              </p:cNvPr>
              <p:cNvSpPr/>
              <p:nvPr/>
            </p:nvSpPr>
            <p:spPr>
              <a:xfrm>
                <a:off x="9634950" y="3756910"/>
                <a:ext cx="1754839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8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80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B15A8F-69A2-4D43-A0E0-B24DE13A1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950" y="3756910"/>
                <a:ext cx="1754839" cy="132343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id="{3561AADB-A721-413A-BA4E-353FC0995257}"/>
                  </a:ext>
                </a:extLst>
              </p:cNvPr>
              <p:cNvSpPr/>
              <p:nvPr/>
            </p:nvSpPr>
            <p:spPr>
              <a:xfrm>
                <a:off x="7201813" y="2098200"/>
                <a:ext cx="1141273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42" name="Прямокутник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61AADB-A721-413A-BA4E-353FC0995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813" y="2098200"/>
                <a:ext cx="1141273" cy="132343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FDAA97BB-7BCC-4E76-BE29-9F960169F6E2}"/>
                  </a:ext>
                </a:extLst>
              </p:cNvPr>
              <p:cNvSpPr/>
              <p:nvPr/>
            </p:nvSpPr>
            <p:spPr>
              <a:xfrm>
                <a:off x="12891883" y="2092650"/>
                <a:ext cx="133081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AA97BB-7BCC-4E76-BE29-9F960169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883" y="2092650"/>
                <a:ext cx="1330814" cy="132343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2179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8" grpId="0" animBg="1"/>
      <p:bldP spid="14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9EA76A0E-DA57-481A-8004-9467AFFC0C3F}"/>
                  </a:ext>
                </a:extLst>
              </p:cNvPr>
              <p:cNvSpPr/>
              <p:nvPr/>
            </p:nvSpPr>
            <p:spPr>
              <a:xfrm>
                <a:off x="165739" y="2369492"/>
                <a:ext cx="5503541" cy="5295627"/>
              </a:xfrm>
              <a:prstGeom prst="rect">
                <a:avLst/>
              </a:prstGeom>
              <a:solidFill>
                <a:srgbClr val="DB4437"/>
              </a:solidFill>
              <a:ln w="38100">
                <a:solidFill>
                  <a:srgbClr val="DB44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Перший закон (начало) термодинаміки:</a:t>
                </a:r>
              </a:p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Кількість теплоти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передана системі, йде на зміну внутрішньої енергії системи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uk-UA" sz="36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та на виконання системою роботи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проти зовнішніх сил</a:t>
                </a:r>
              </a:p>
            </p:txBody>
          </p:sp>
        </mc:Choice>
        <mc:Fallback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A76A0E-DA57-481A-8004-9467AFFC0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9" y="2369492"/>
                <a:ext cx="5503541" cy="5295627"/>
              </a:xfrm>
              <a:prstGeom prst="rect">
                <a:avLst/>
              </a:prstGeom>
              <a:blipFill>
                <a:blip r:embed="rId3" cstate="print"/>
                <a:stretch>
                  <a:fillRect l="-2090" r="-4620" b="-1602"/>
                </a:stretch>
              </a:blipFill>
              <a:ln w="38100">
                <a:solidFill>
                  <a:srgbClr val="DB443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0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Перший закон термодинаміки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0C778A4A-B9C7-4C19-8514-BCDBDE2F279F}"/>
                  </a:ext>
                </a:extLst>
              </p:cNvPr>
              <p:cNvSpPr/>
              <p:nvPr/>
            </p:nvSpPr>
            <p:spPr>
              <a:xfrm>
                <a:off x="121392" y="1167199"/>
                <a:ext cx="310886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uk-UA" sz="6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778A4A-B9C7-4C19-8514-BCDBDE2F2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2" y="1167199"/>
                <a:ext cx="3108863" cy="98840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15E556D6-CC68-433D-B6FE-22632E178961}"/>
                  </a:ext>
                </a:extLst>
              </p:cNvPr>
              <p:cNvSpPr/>
              <p:nvPr/>
            </p:nvSpPr>
            <p:spPr>
              <a:xfrm>
                <a:off x="3470636" y="1167395"/>
                <a:ext cx="4832116" cy="98821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uk-UA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робота зовнішніх сил (робота над газом)</a:t>
                </a:r>
              </a:p>
            </p:txBody>
          </p:sp>
        </mc:Choice>
        <mc:Fallback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E556D6-CC68-433D-B6FE-22632E178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36" y="1167395"/>
                <a:ext cx="4832116" cy="988210"/>
              </a:xfrm>
              <a:prstGeom prst="rect">
                <a:avLst/>
              </a:prstGeom>
              <a:blipFill>
                <a:blip r:embed="rId6" cstate="print"/>
                <a:stretch>
                  <a:fillRect l="-2503" t="-8333" r="-2503" b="-24405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E548F3A2-A38D-4963-B1F3-694FBD0A44AC}"/>
                  </a:ext>
                </a:extLst>
              </p:cNvPr>
              <p:cNvSpPr/>
              <p:nvPr/>
            </p:nvSpPr>
            <p:spPr>
              <a:xfrm>
                <a:off x="8470199" y="1167395"/>
                <a:ext cx="5856244" cy="98821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робота проти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зовнішніх сил (робота газу)</a:t>
                </a:r>
              </a:p>
            </p:txBody>
          </p:sp>
        </mc:Choice>
        <mc:Fallback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48F3A2-A38D-4963-B1F3-694FBD0A4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199" y="1167395"/>
                <a:ext cx="5856244" cy="988210"/>
              </a:xfrm>
              <a:prstGeom prst="rect">
                <a:avLst/>
              </a:prstGeom>
              <a:blipFill>
                <a:blip r:embed="rId7" cstate="print"/>
                <a:stretch>
                  <a:fillRect t="-8929" r="-3102" b="-23810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E0221FA-24A0-4321-8901-12792E029DAF}"/>
              </a:ext>
            </a:extLst>
          </p:cNvPr>
          <p:cNvSpPr/>
          <p:nvPr/>
        </p:nvSpPr>
        <p:spPr>
          <a:xfrm>
            <a:off x="7801570" y="3662726"/>
            <a:ext cx="4335161" cy="22079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xmlns="" id="{ADCFF8B1-9EBC-447B-AD12-44415F9943A2}"/>
              </a:ext>
            </a:extLst>
          </p:cNvPr>
          <p:cNvCxnSpPr>
            <a:cxnSpLocks/>
          </p:cNvCxnSpPr>
          <p:nvPr/>
        </p:nvCxnSpPr>
        <p:spPr>
          <a:xfrm>
            <a:off x="7562785" y="4007882"/>
            <a:ext cx="1291864" cy="599910"/>
          </a:xfrm>
          <a:prstGeom prst="straightConnector1">
            <a:avLst/>
          </a:prstGeom>
          <a:ln w="57150">
            <a:solidFill>
              <a:srgbClr val="DB443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xmlns="" id="{684362C3-7CFB-4E69-82A1-9CF9E48CB9C6}"/>
              </a:ext>
            </a:extLst>
          </p:cNvPr>
          <p:cNvCxnSpPr>
            <a:cxnSpLocks/>
          </p:cNvCxnSpPr>
          <p:nvPr/>
        </p:nvCxnSpPr>
        <p:spPr>
          <a:xfrm flipV="1">
            <a:off x="11061909" y="3976561"/>
            <a:ext cx="1327746" cy="631231"/>
          </a:xfrm>
          <a:prstGeom prst="straightConnector1">
            <a:avLst/>
          </a:prstGeom>
          <a:ln w="57150">
            <a:solidFill>
              <a:srgbClr val="DB443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Прямокутник 24">
                <a:extLst>
                  <a:ext uri="{FF2B5EF4-FFF2-40B4-BE49-F238E27FC236}">
                    <a16:creationId xmlns:a16="http://schemas.microsoft.com/office/drawing/2014/main" id="{22EF27E7-410C-49CE-BBED-0D6696C21AFC}"/>
                  </a:ext>
                </a:extLst>
              </p:cNvPr>
              <p:cNvSpPr/>
              <p:nvPr/>
            </p:nvSpPr>
            <p:spPr>
              <a:xfrm>
                <a:off x="9093434" y="4403716"/>
                <a:ext cx="1754839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8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80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25" name="Прямокутник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EF27E7-410C-49CE-BBED-0D6696C21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434" y="4403716"/>
                <a:ext cx="1754839" cy="132343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id="{8B15AB67-D445-425C-B953-2A1988642422}"/>
                  </a:ext>
                </a:extLst>
              </p:cNvPr>
              <p:cNvSpPr/>
              <p:nvPr/>
            </p:nvSpPr>
            <p:spPr>
              <a:xfrm>
                <a:off x="6660297" y="2745006"/>
                <a:ext cx="1141273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15AB67-D445-425C-B953-2A1988642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97" y="2745006"/>
                <a:ext cx="1141273" cy="1323439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F59D3E00-6511-4AD6-9B2F-76F3FA9B4E82}"/>
                  </a:ext>
                </a:extLst>
              </p:cNvPr>
              <p:cNvSpPr/>
              <p:nvPr/>
            </p:nvSpPr>
            <p:spPr>
              <a:xfrm>
                <a:off x="12350367" y="2768420"/>
                <a:ext cx="1076320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9D3E00-6511-4AD6-9B2F-76F3FA9B4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367" y="2768420"/>
                <a:ext cx="1076320" cy="1323439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64850B92-E003-4FE8-A2DF-69B94DFE1F58}"/>
                  </a:ext>
                </a:extLst>
              </p:cNvPr>
              <p:cNvSpPr/>
              <p:nvPr/>
            </p:nvSpPr>
            <p:spPr>
              <a:xfrm>
                <a:off x="7734858" y="6410460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850B92-E003-4FE8-A2DF-69B94DFE1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858" y="6410460"/>
                <a:ext cx="4468583" cy="98840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0763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9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utton Color - Down">
            <a:extLst>
              <a:ext uri="{FF2B5EF4-FFF2-40B4-BE49-F238E27FC236}">
                <a16:creationId xmlns:a16="http://schemas.microsoft.com/office/drawing/2014/main" xmlns="" id="{C3F8B535-F19A-4D32-97DD-160DF47B4D7F}"/>
              </a:ext>
            </a:extLst>
          </p:cNvPr>
          <p:cNvSpPr/>
          <p:nvPr/>
        </p:nvSpPr>
        <p:spPr>
          <a:xfrm>
            <a:off x="836406" y="6549242"/>
            <a:ext cx="4722417" cy="107771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газ ідеальний одноатомний</a:t>
            </a: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xmlns="" id="{880A0A8D-1AEA-402E-B18D-639599B706C0}"/>
              </a:ext>
            </a:extLst>
          </p:cNvPr>
          <p:cNvSpPr/>
          <p:nvPr/>
        </p:nvSpPr>
        <p:spPr>
          <a:xfrm>
            <a:off x="4693290" y="1241628"/>
            <a:ext cx="5013632" cy="716899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Ізохорний процес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51548" cy="71689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Перший закон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термодинаміки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для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ізопроцесів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EA5BB4C2-1DE0-4F75-82DA-D6D54A79ED8F}"/>
                  </a:ext>
                </a:extLst>
              </p:cNvPr>
              <p:cNvSpPr/>
              <p:nvPr/>
            </p:nvSpPr>
            <p:spPr>
              <a:xfrm>
                <a:off x="9945185" y="4904728"/>
                <a:ext cx="2538392" cy="75843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5BB4C2-1DE0-4F75-82DA-D6D54A79E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185" y="4904728"/>
                <a:ext cx="2538392" cy="75843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842493C-D795-47C8-A6B6-E45741E75F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321" y="2133646"/>
            <a:ext cx="8061280" cy="4087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7DE8C2B6-947C-4B2B-BF3A-379F8648E7C6}"/>
                  </a:ext>
                </a:extLst>
              </p:cNvPr>
              <p:cNvSpPr/>
              <p:nvPr/>
            </p:nvSpPr>
            <p:spPr>
              <a:xfrm>
                <a:off x="8247889" y="3327314"/>
                <a:ext cx="268833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4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E8C2B6-947C-4B2B-BF3A-379F8648E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889" y="3327314"/>
                <a:ext cx="2688335" cy="58631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9F00F06-3E08-43B6-9618-1D526BEE305D}"/>
                  </a:ext>
                </a:extLst>
              </p:cNvPr>
              <p:cNvSpPr/>
              <p:nvPr/>
            </p:nvSpPr>
            <p:spPr>
              <a:xfrm>
                <a:off x="11404630" y="3327314"/>
                <a:ext cx="268833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4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F00F06-3E08-43B6-9618-1D526BEE3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30" y="3327314"/>
                <a:ext cx="2688335" cy="58631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3B6B088D-D5D7-437E-9126-338BCF719EBD}"/>
                  </a:ext>
                </a:extLst>
              </p:cNvPr>
              <p:cNvSpPr/>
              <p:nvPr/>
            </p:nvSpPr>
            <p:spPr>
              <a:xfrm>
                <a:off x="9040369" y="4116021"/>
                <a:ext cx="189585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4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6B088D-D5D7-437E-9126-338BCF719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369" y="4116021"/>
                <a:ext cx="1895855" cy="58631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C36B7858-B41D-4132-92D8-9F53A15E9CC8}"/>
                  </a:ext>
                </a:extLst>
              </p:cNvPr>
              <p:cNvSpPr/>
              <p:nvPr/>
            </p:nvSpPr>
            <p:spPr>
              <a:xfrm>
                <a:off x="9592056" y="2550929"/>
                <a:ext cx="3127644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6B7858-B41D-4132-92D8-9F53A15E9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056" y="2550929"/>
                <a:ext cx="3127644" cy="58631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7BE2D24D-599C-47C8-A6B6-9FDF5917126D}"/>
                  </a:ext>
                </a:extLst>
              </p:cNvPr>
              <p:cNvSpPr/>
              <p:nvPr/>
            </p:nvSpPr>
            <p:spPr>
              <a:xfrm>
                <a:off x="11404630" y="4116021"/>
                <a:ext cx="189585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4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E2D24D-599C-47C8-A6B6-9FDF591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30" y="4116021"/>
                <a:ext cx="1895855" cy="586318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7E33F047-815F-4D76-B4A8-D5AFF0598400}"/>
                  </a:ext>
                </a:extLst>
              </p:cNvPr>
              <p:cNvSpPr/>
              <p:nvPr/>
            </p:nvSpPr>
            <p:spPr>
              <a:xfrm>
                <a:off x="5778441" y="6394986"/>
                <a:ext cx="2346288" cy="1386233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33F047-815F-4D76-B4A8-D5AFF059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41" y="6394986"/>
                <a:ext cx="2346288" cy="1386233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id="{BD555625-442F-4E39-8F72-56F5C6288574}"/>
                  </a:ext>
                </a:extLst>
              </p:cNvPr>
              <p:cNvSpPr/>
              <p:nvPr/>
            </p:nvSpPr>
            <p:spPr>
              <a:xfrm>
                <a:off x="8124729" y="6394986"/>
                <a:ext cx="3066578" cy="1386233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uk-UA" sz="4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555625-442F-4E39-8F72-56F5C6288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729" y="6394986"/>
                <a:ext cx="3066578" cy="1386233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52453B1D-5F29-4EC1-A28C-025884A4DEDA}"/>
                  </a:ext>
                </a:extLst>
              </p:cNvPr>
              <p:cNvSpPr/>
              <p:nvPr/>
            </p:nvSpPr>
            <p:spPr>
              <a:xfrm>
                <a:off x="11191307" y="6394985"/>
                <a:ext cx="2372499" cy="1386233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4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453B1D-5F29-4EC1-A28C-025884A4D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07" y="6394985"/>
                <a:ext cx="2372499" cy="1386233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9202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0" grpId="0" animBg="1"/>
      <p:bldP spid="22" grpId="0" animBg="1"/>
      <p:bldP spid="25" grpId="0" animBg="1"/>
      <p:bldP spid="28" grpId="0" animBg="1"/>
      <p:bldP spid="29" grpId="0" animBg="1"/>
      <p:bldP spid="30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AAFA98A-B836-4C7E-A558-37FFB4C6E3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71" y="2462960"/>
            <a:ext cx="8353569" cy="4074217"/>
          </a:xfrm>
          <a:prstGeom prst="rect">
            <a:avLst/>
          </a:prstGeom>
        </p:spPr>
      </p:pic>
      <p:sp>
        <p:nvSpPr>
          <p:cNvPr id="20" name="Button Color - Down">
            <a:extLst>
              <a:ext uri="{FF2B5EF4-FFF2-40B4-BE49-F238E27FC236}">
                <a16:creationId xmlns:a16="http://schemas.microsoft.com/office/drawing/2014/main" xmlns="" id="{880A0A8D-1AEA-402E-B18D-639599B706C0}"/>
              </a:ext>
            </a:extLst>
          </p:cNvPr>
          <p:cNvSpPr/>
          <p:nvPr/>
        </p:nvSpPr>
        <p:spPr>
          <a:xfrm>
            <a:off x="4471831" y="1430565"/>
            <a:ext cx="5456550" cy="716899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Ізотермічний процес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51548" cy="71689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Перший закон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термодинаміки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для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ізопроцесів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EA5BB4C2-1DE0-4F75-82DA-D6D54A79ED8F}"/>
                  </a:ext>
                </a:extLst>
              </p:cNvPr>
              <p:cNvSpPr/>
              <p:nvPr/>
            </p:nvSpPr>
            <p:spPr>
              <a:xfrm>
                <a:off x="9945185" y="5179048"/>
                <a:ext cx="2538392" cy="75843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5BB4C2-1DE0-4F75-82DA-D6D54A79E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185" y="5179048"/>
                <a:ext cx="2538392" cy="75843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7DE8C2B6-947C-4B2B-BF3A-379F8648E7C6}"/>
                  </a:ext>
                </a:extLst>
              </p:cNvPr>
              <p:cNvSpPr/>
              <p:nvPr/>
            </p:nvSpPr>
            <p:spPr>
              <a:xfrm>
                <a:off x="8247889" y="3601634"/>
                <a:ext cx="268833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4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E8C2B6-947C-4B2B-BF3A-379F8648E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889" y="3601634"/>
                <a:ext cx="2688335" cy="58631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9F00F06-3E08-43B6-9618-1D526BEE305D}"/>
                  </a:ext>
                </a:extLst>
              </p:cNvPr>
              <p:cNvSpPr/>
              <p:nvPr/>
            </p:nvSpPr>
            <p:spPr>
              <a:xfrm>
                <a:off x="11404630" y="3601634"/>
                <a:ext cx="268833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4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F00F06-3E08-43B6-9618-1D526BEE3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30" y="3601634"/>
                <a:ext cx="2688335" cy="58631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3B6B088D-D5D7-437E-9126-338BCF719EBD}"/>
                  </a:ext>
                </a:extLst>
              </p:cNvPr>
              <p:cNvSpPr/>
              <p:nvPr/>
            </p:nvSpPr>
            <p:spPr>
              <a:xfrm>
                <a:off x="9040369" y="4390341"/>
                <a:ext cx="189585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4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6B088D-D5D7-437E-9126-338BCF719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369" y="4390341"/>
                <a:ext cx="1895855" cy="58631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C36B7858-B41D-4132-92D8-9F53A15E9CC8}"/>
                  </a:ext>
                </a:extLst>
              </p:cNvPr>
              <p:cNvSpPr/>
              <p:nvPr/>
            </p:nvSpPr>
            <p:spPr>
              <a:xfrm>
                <a:off x="9592056" y="2825249"/>
                <a:ext cx="3127644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6B7858-B41D-4132-92D8-9F53A15E9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056" y="2825249"/>
                <a:ext cx="3127644" cy="58631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7BE2D24D-599C-47C8-A6B6-9FDF5917126D}"/>
                  </a:ext>
                </a:extLst>
              </p:cNvPr>
              <p:cNvSpPr/>
              <p:nvPr/>
            </p:nvSpPr>
            <p:spPr>
              <a:xfrm>
                <a:off x="11404630" y="4390341"/>
                <a:ext cx="189585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4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E2D24D-599C-47C8-A6B6-9FDF5917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30" y="4390341"/>
                <a:ext cx="1895855" cy="586318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5491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utton Color - Down">
            <a:extLst>
              <a:ext uri="{FF2B5EF4-FFF2-40B4-BE49-F238E27FC236}">
                <a16:creationId xmlns:a16="http://schemas.microsoft.com/office/drawing/2014/main" xmlns="" id="{C3F8B535-F19A-4D32-97DD-160DF47B4D7F}"/>
              </a:ext>
            </a:extLst>
          </p:cNvPr>
          <p:cNvSpPr/>
          <p:nvPr/>
        </p:nvSpPr>
        <p:spPr>
          <a:xfrm>
            <a:off x="622939" y="6587401"/>
            <a:ext cx="4722417" cy="107771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газ ідеальний одноатомний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id="{7E33F047-815F-4D76-B4A8-D5AFF0598400}"/>
                  </a:ext>
                </a:extLst>
              </p:cNvPr>
              <p:cNvSpPr/>
              <p:nvPr/>
            </p:nvSpPr>
            <p:spPr>
              <a:xfrm>
                <a:off x="5462731" y="6732939"/>
                <a:ext cx="2194575" cy="685342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3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33F047-815F-4D76-B4A8-D5AFF0598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31" y="6732939"/>
                <a:ext cx="2194575" cy="68534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id="{BD555625-442F-4E39-8F72-56F5C6288574}"/>
                  </a:ext>
                </a:extLst>
              </p:cNvPr>
              <p:cNvSpPr/>
              <p:nvPr/>
            </p:nvSpPr>
            <p:spPr>
              <a:xfrm>
                <a:off x="7780042" y="6529351"/>
                <a:ext cx="2811495" cy="1193818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4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555625-442F-4E39-8F72-56F5C6288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042" y="6529351"/>
                <a:ext cx="2811495" cy="119381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52453B1D-5F29-4EC1-A28C-025884A4DEDA}"/>
                  </a:ext>
                </a:extLst>
              </p:cNvPr>
              <p:cNvSpPr/>
              <p:nvPr/>
            </p:nvSpPr>
            <p:spPr>
              <a:xfrm>
                <a:off x="10726471" y="6433143"/>
                <a:ext cx="3087835" cy="1386233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4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453B1D-5F29-4EC1-A28C-025884A4D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471" y="6433143"/>
                <a:ext cx="3087835" cy="138623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3A6E04-ACE1-438B-BCFC-23C8940A9E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05" y="1969287"/>
            <a:ext cx="8568870" cy="4293468"/>
          </a:xfrm>
          <a:prstGeom prst="rect">
            <a:avLst/>
          </a:prstGeom>
        </p:spPr>
      </p:pic>
      <p:sp>
        <p:nvSpPr>
          <p:cNvPr id="20" name="Button Color - Down">
            <a:extLst>
              <a:ext uri="{FF2B5EF4-FFF2-40B4-BE49-F238E27FC236}">
                <a16:creationId xmlns:a16="http://schemas.microsoft.com/office/drawing/2014/main" xmlns="" id="{880A0A8D-1AEA-402E-B18D-639599B706C0}"/>
              </a:ext>
            </a:extLst>
          </p:cNvPr>
          <p:cNvSpPr/>
          <p:nvPr/>
        </p:nvSpPr>
        <p:spPr>
          <a:xfrm>
            <a:off x="4693290" y="1241628"/>
            <a:ext cx="5013632" cy="716899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Ізобарний процес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51548" cy="71689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Перший закон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термодинаміки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для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ізопроцесів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EA5BB4C2-1DE0-4F75-82DA-D6D54A79ED8F}"/>
                  </a:ext>
                </a:extLst>
              </p:cNvPr>
              <p:cNvSpPr/>
              <p:nvPr/>
            </p:nvSpPr>
            <p:spPr>
              <a:xfrm>
                <a:off x="9346567" y="4904728"/>
                <a:ext cx="3618621" cy="75843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A5BB4C2-1DE0-4F75-82DA-D6D54A79E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567" y="4904728"/>
                <a:ext cx="3618621" cy="75843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7DE8C2B6-947C-4B2B-BF3A-379F8648E7C6}"/>
                  </a:ext>
                </a:extLst>
              </p:cNvPr>
              <p:cNvSpPr/>
              <p:nvPr/>
            </p:nvSpPr>
            <p:spPr>
              <a:xfrm>
                <a:off x="8247889" y="3327314"/>
                <a:ext cx="268833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4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E8C2B6-947C-4B2B-BF3A-379F8648E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889" y="3327314"/>
                <a:ext cx="2688335" cy="58631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9F00F06-3E08-43B6-9618-1D526BEE305D}"/>
                  </a:ext>
                </a:extLst>
              </p:cNvPr>
              <p:cNvSpPr/>
              <p:nvPr/>
            </p:nvSpPr>
            <p:spPr>
              <a:xfrm>
                <a:off x="11404630" y="3327314"/>
                <a:ext cx="268833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44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F00F06-3E08-43B6-9618-1D526BEE3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630" y="3327314"/>
                <a:ext cx="2688335" cy="586318"/>
              </a:xfrm>
              <a:prstGeom prst="rect">
                <a:avLst/>
              </a:prstGeom>
              <a:blipFill>
                <a:blip r:embed="rId10" cstate="print"/>
                <a:stretch>
                  <a:fillRect b="-2941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3B6B088D-D5D7-437E-9126-338BCF719EBD}"/>
                  </a:ext>
                </a:extLst>
              </p:cNvPr>
              <p:cNvSpPr/>
              <p:nvPr/>
            </p:nvSpPr>
            <p:spPr>
              <a:xfrm>
                <a:off x="10207949" y="4116021"/>
                <a:ext cx="1895855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4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id="{3B6B088D-D5D7-437E-9126-338BCF719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949" y="4116021"/>
                <a:ext cx="1895855" cy="58631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C36B7858-B41D-4132-92D8-9F53A15E9CC8}"/>
                  </a:ext>
                </a:extLst>
              </p:cNvPr>
              <p:cNvSpPr/>
              <p:nvPr/>
            </p:nvSpPr>
            <p:spPr>
              <a:xfrm>
                <a:off x="9592056" y="2550929"/>
                <a:ext cx="3127644" cy="5863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6B7858-B41D-4132-92D8-9F53A15E9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056" y="2550929"/>
                <a:ext cx="3127644" cy="586318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6537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20" grpId="0" animBg="1"/>
      <p:bldP spid="22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4C0F518-60CE-4371-8892-45ACB0FDB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120" y="1123731"/>
            <a:ext cx="7540393" cy="6975694"/>
          </a:xfrm>
          <a:prstGeom prst="rect">
            <a:avLst/>
          </a:prstGeom>
        </p:spPr>
      </p:pic>
      <p:sp>
        <p:nvSpPr>
          <p:cNvPr id="20" name="Button Color - Down">
            <a:extLst>
              <a:ext uri="{FF2B5EF4-FFF2-40B4-BE49-F238E27FC236}">
                <a16:creationId xmlns:a16="http://schemas.microsoft.com/office/drawing/2014/main" xmlns="" id="{9EA76A0E-DA57-481A-8004-9467AFFC0C3F}"/>
              </a:ext>
            </a:extLst>
          </p:cNvPr>
          <p:cNvSpPr/>
          <p:nvPr/>
        </p:nvSpPr>
        <p:spPr>
          <a:xfrm>
            <a:off x="667284" y="1509957"/>
            <a:ext cx="5137781" cy="3628972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Адіабатний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теплообміну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навколишнім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середовищем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0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Адіабатний процес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64850B92-E003-4FE8-A2DF-69B94DFE1F58}"/>
                  </a:ext>
                </a:extLst>
              </p:cNvPr>
              <p:cNvSpPr/>
              <p:nvPr/>
            </p:nvSpPr>
            <p:spPr>
              <a:xfrm>
                <a:off x="1001882" y="5337280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850B92-E003-4FE8-A2DF-69B94DFE1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82" y="5337280"/>
                <a:ext cx="4468583" cy="98840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FDE462DA-184E-4220-8F0A-18CA0D478D7A}"/>
                  </a:ext>
                </a:extLst>
              </p:cNvPr>
              <p:cNvSpPr/>
              <p:nvPr/>
            </p:nvSpPr>
            <p:spPr>
              <a:xfrm>
                <a:off x="1490738" y="6560612"/>
                <a:ext cx="3490870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=−∆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E462DA-184E-4220-8F0A-18CA0D478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738" y="6560612"/>
                <a:ext cx="3490870" cy="98840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xmlns="" id="{A8C907F9-C8B3-4EE9-8DAE-C0C0B8BC3CF7}"/>
              </a:ext>
            </a:extLst>
          </p:cNvPr>
          <p:cNvCxnSpPr/>
          <p:nvPr/>
        </p:nvCxnSpPr>
        <p:spPr>
          <a:xfrm>
            <a:off x="10258949" y="1755648"/>
            <a:ext cx="1164423" cy="0"/>
          </a:xfrm>
          <a:prstGeom prst="line">
            <a:avLst/>
          </a:prstGeom>
          <a:ln w="76200">
            <a:solidFill>
              <a:srgbClr val="253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xmlns="" id="{784EA8D4-717D-4E7C-8B72-39EFECBD42A8}"/>
              </a:ext>
            </a:extLst>
          </p:cNvPr>
          <p:cNvCxnSpPr/>
          <p:nvPr/>
        </p:nvCxnSpPr>
        <p:spPr>
          <a:xfrm>
            <a:off x="10258949" y="2401824"/>
            <a:ext cx="1164423" cy="0"/>
          </a:xfrm>
          <a:prstGeom prst="line">
            <a:avLst/>
          </a:prstGeom>
          <a:ln w="76200">
            <a:solidFill>
              <a:srgbClr val="EE1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5BE7EC6-9C4F-48C1-BAFA-B26C4E7F1ABC}"/>
              </a:ext>
            </a:extLst>
          </p:cNvPr>
          <p:cNvSpPr/>
          <p:nvPr/>
        </p:nvSpPr>
        <p:spPr>
          <a:xfrm>
            <a:off x="11714427" y="1432482"/>
            <a:ext cx="2365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Адіабата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xmlns="" id="{6DB988A4-21C4-48F4-AD6F-8FBE9CF0C539}"/>
              </a:ext>
            </a:extLst>
          </p:cNvPr>
          <p:cNvSpPr/>
          <p:nvPr/>
        </p:nvSpPr>
        <p:spPr>
          <a:xfrm>
            <a:off x="11669759" y="2051553"/>
            <a:ext cx="2365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Ізотерми</a:t>
            </a:r>
          </a:p>
        </p:txBody>
      </p:sp>
    </p:spTree>
    <p:extLst>
      <p:ext uri="{BB962C8B-B14F-4D97-AF65-F5344CB8AC3E}">
        <p14:creationId xmlns:p14="http://schemas.microsoft.com/office/powerpoint/2010/main" xmlns="" val="354276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28" grpId="0" animBg="1"/>
      <p:bldP spid="8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38,</a:t>
            </a:r>
          </a:p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38 (1, 3)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9816</TotalTime>
  <Words>79</Words>
  <Application>Microsoft Office PowerPoint</Application>
  <PresentationFormat>Произвольный</PresentationFormat>
  <Paragraphs>63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Перший закон термодинаміки. Адіабатний процес</vt:lpstr>
      <vt:lpstr>Перший закон термодинаміки</vt:lpstr>
      <vt:lpstr>Перший закон термодинаміки</vt:lpstr>
      <vt:lpstr>Перший закон термодинаміки для ізопроцесів</vt:lpstr>
      <vt:lpstr>Перший закон термодинаміки для ізопроцесів</vt:lpstr>
      <vt:lpstr>Перший закон термодинаміки для ізопроцесів</vt:lpstr>
      <vt:lpstr>Адіабатний процес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Оксаночка</cp:lastModifiedBy>
  <cp:revision>831</cp:revision>
  <dcterms:created xsi:type="dcterms:W3CDTF">2015-01-15T13:10:55Z</dcterms:created>
  <dcterms:modified xsi:type="dcterms:W3CDTF">2020-03-30T10:15:37Z</dcterms:modified>
</cp:coreProperties>
</file>