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499" r:id="rId3"/>
    <p:sldId id="848" r:id="rId4"/>
    <p:sldId id="823" r:id="rId5"/>
    <p:sldId id="847" r:id="rId6"/>
    <p:sldId id="850" r:id="rId7"/>
    <p:sldId id="851" r:id="rId8"/>
    <p:sldId id="812" r:id="rId9"/>
    <p:sldId id="853" r:id="rId10"/>
    <p:sldId id="854" r:id="rId11"/>
    <p:sldId id="849" r:id="rId12"/>
    <p:sldId id="855" r:id="rId13"/>
    <p:sldId id="852" r:id="rId14"/>
    <p:sldId id="858" r:id="rId15"/>
    <p:sldId id="822" r:id="rId16"/>
    <p:sldId id="857" r:id="rId17"/>
    <p:sldId id="859" r:id="rId18"/>
    <p:sldId id="861" r:id="rId19"/>
    <p:sldId id="862" r:id="rId20"/>
    <p:sldId id="863" r:id="rId21"/>
    <p:sldId id="472" r:id="rId22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404040"/>
    <a:srgbClr val="9DC3E6"/>
    <a:srgbClr val="548235"/>
    <a:srgbClr val="0070C0"/>
    <a:srgbClr val="2F5597"/>
    <a:srgbClr val="FFCC99"/>
    <a:srgbClr val="6699FF"/>
    <a:srgbClr val="F79B4D"/>
    <a:srgbClr val="FBBB85"/>
    <a:srgbClr val="DB44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7" autoAdjust="0"/>
    <p:restoredTop sz="94660"/>
  </p:normalViewPr>
  <p:slideViewPr>
    <p:cSldViewPr snapToGrid="0">
      <p:cViewPr varScale="1">
        <p:scale>
          <a:sx n="55" d="100"/>
          <a:sy n="55" d="100"/>
        </p:scale>
        <p:origin x="-1140" y="-90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pPr/>
              <a:t>29.04.2020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06568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90845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988373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559753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709918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52208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26693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092674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199788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811562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65358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42339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7025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0178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67713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15965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44040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86915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090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29-4-2020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29-4-2020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29-4-2020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29-4-2020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29-4-2020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29-4-2020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29-4-2020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29-4-2020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29-4-2020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29-4-2020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29-4-2020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60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3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479" y="1634371"/>
            <a:ext cx="7082290" cy="4947015"/>
          </a:xfrm>
        </p:spPr>
        <p:txBody>
          <a:bodyPr anchor="ctr"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Робота з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переміщення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заряду в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електростатичному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полі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Потенціал</a:t>
            </a:r>
            <a:endParaRPr lang="uk-UA" sz="6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D821A6E-2EB6-4780-9A50-51F035F14D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2626" y="2092975"/>
            <a:ext cx="5816088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12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Різниця потенціалів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3" name="Button Color - Down">
            <a:extLst>
              <a:ext uri="{FF2B5EF4-FFF2-40B4-BE49-F238E27FC236}">
                <a16:creationId xmlns:a16="http://schemas.microsoft.com/office/drawing/2014/main" xmlns="" id="{2C4F7C55-6DA9-4CBC-8DBB-D480734F4D58}"/>
              </a:ext>
            </a:extLst>
          </p:cNvPr>
          <p:cNvSpPr/>
          <p:nvPr/>
        </p:nvSpPr>
        <p:spPr>
          <a:xfrm>
            <a:off x="8257824" y="1259916"/>
            <a:ext cx="5423358" cy="71689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Різниця потенціалів</a:t>
            </a:r>
            <a:endParaRPr lang="uk-UA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Button Color - Down">
                <a:extLst>
                  <a:ext uri="{FF2B5EF4-FFF2-40B4-BE49-F238E27FC236}">
                    <a16:creationId xmlns:a16="http://schemas.microsoft.com/office/drawing/2014/main" id="{676FFA65-CC26-44D5-BC07-088BAFE0E609}"/>
                  </a:ext>
                </a:extLst>
              </p:cNvPr>
              <p:cNvSpPr/>
              <p:nvPr/>
            </p:nvSpPr>
            <p:spPr>
              <a:xfrm>
                <a:off x="8257823" y="2248321"/>
                <a:ext cx="5423358" cy="81535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1→2</m:t>
                          </m:r>
                        </m:sub>
                      </m:sSub>
                      <m:r>
                        <a:rPr lang="uk-UA" sz="4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44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76FFA65-CC26-44D5-BC07-088BAFE0E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823" y="2248321"/>
                <a:ext cx="5423358" cy="81535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F7FEA25B-3C1E-42E9-8D7B-3EA7BE6D0ECB}"/>
                  </a:ext>
                </a:extLst>
              </p:cNvPr>
              <p:cNvSpPr/>
              <p:nvPr/>
            </p:nvSpPr>
            <p:spPr>
              <a:xfrm>
                <a:off x="8001553" y="3481266"/>
                <a:ext cx="5935898" cy="81535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1→2</m:t>
                          </m:r>
                        </m:sub>
                      </m:sSub>
                      <m:r>
                        <a:rPr lang="uk-UA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k-UA" sz="48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k-UA" sz="48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4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7FEA25B-3C1E-42E9-8D7B-3EA7BE6D0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553" y="3481266"/>
                <a:ext cx="5935898" cy="81535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Button Color - Down">
                <a:extLst>
                  <a:ext uri="{FF2B5EF4-FFF2-40B4-BE49-F238E27FC236}">
                    <a16:creationId xmlns:a16="http://schemas.microsoft.com/office/drawing/2014/main" id="{E531BD93-3BE7-48CA-90E8-5BE442293231}"/>
                  </a:ext>
                </a:extLst>
              </p:cNvPr>
              <p:cNvSpPr/>
              <p:nvPr/>
            </p:nvSpPr>
            <p:spPr>
              <a:xfrm>
                <a:off x="8970717" y="4515674"/>
                <a:ext cx="3997569" cy="81535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k-UA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k-UA" sz="48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uk-UA" sz="4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k-UA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k-UA" sz="48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uk-UA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46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31BD93-3BE7-48CA-90E8-5BE442293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717" y="4515674"/>
                <a:ext cx="3997569" cy="81535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8C07AB-2B19-4D9B-BC3B-6E01731E20F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408" y="1210267"/>
            <a:ext cx="7162697" cy="6880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Button Color - Down">
                <a:extLst>
                  <a:ext uri="{FF2B5EF4-FFF2-40B4-BE49-F238E27FC236}">
                    <a16:creationId xmlns:a16="http://schemas.microsoft.com/office/drawing/2014/main" id="{A6814C33-6673-49E9-93BC-5581313188AC}"/>
                  </a:ext>
                </a:extLst>
              </p:cNvPr>
              <p:cNvSpPr/>
              <p:nvPr/>
            </p:nvSpPr>
            <p:spPr>
              <a:xfrm>
                <a:off x="3754007" y="6084186"/>
                <a:ext cx="4503811" cy="168309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k-UA" sz="48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k-UA" sz="48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uk-UA" sz="4800" i="1">
                                  <a:latin typeface="Cambria Math" panose="02040503050406030204" pitchFamily="18" charset="0"/>
                                </a:rPr>
                                <m:t>1→2</m:t>
                              </m:r>
                            </m:sub>
                          </m:sSub>
                        </m:num>
                        <m:den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47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6814C33-6673-49E9-93BC-558131318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007" y="6084186"/>
                <a:ext cx="4503811" cy="1683095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Button Color - Down">
                <a:extLst>
                  <a:ext uri="{FF2B5EF4-FFF2-40B4-BE49-F238E27FC236}">
                    <a16:creationId xmlns:a16="http://schemas.microsoft.com/office/drawing/2014/main" id="{99CDC809-B601-44A6-AD2F-D7019480D5D2}"/>
                  </a:ext>
                </a:extLst>
              </p:cNvPr>
              <p:cNvSpPr/>
              <p:nvPr/>
            </p:nvSpPr>
            <p:spPr>
              <a:xfrm>
                <a:off x="8717594" y="5854079"/>
                <a:ext cx="4503811" cy="815352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k-UA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k-UA" sz="48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uk-UA" sz="4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k-UA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k-UA" sz="48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uk-UA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uk-UA" sz="4800" i="1">
                          <a:latin typeface="Cambria Math" panose="02040503050406030204" pitchFamily="18" charset="0"/>
                        </a:rPr>
                        <m:t>=1 В</m:t>
                      </m:r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4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9CDC809-B601-44A6-AD2F-D7019480D5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594" y="5854079"/>
                <a:ext cx="4503811" cy="815352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" name="Button Color - Down">
                <a:extLst>
                  <a:ext uri="{FF2B5EF4-FFF2-40B4-BE49-F238E27FC236}">
                    <a16:creationId xmlns:a16="http://schemas.microsoft.com/office/drawing/2014/main" id="{4C081747-A185-4A46-BCF8-BEB985AB564A}"/>
                  </a:ext>
                </a:extLst>
              </p:cNvPr>
              <p:cNvSpPr/>
              <p:nvPr/>
            </p:nvSpPr>
            <p:spPr>
              <a:xfrm>
                <a:off x="8717594" y="7049304"/>
                <a:ext cx="4503811" cy="815352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k-UA" sz="48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k-UA" sz="48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4800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4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C081747-A185-4A46-BCF8-BEB985AB5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594" y="7049304"/>
                <a:ext cx="4503811" cy="815352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8560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Дуга 21">
            <a:extLst>
              <a:ext uri="{FF2B5EF4-FFF2-40B4-BE49-F238E27FC236}">
                <a16:creationId xmlns:a16="http://schemas.microsoft.com/office/drawing/2014/main" xmlns="" id="{27FA94BF-5540-4EBE-BCAA-F941BC87D728}"/>
              </a:ext>
            </a:extLst>
          </p:cNvPr>
          <p:cNvSpPr/>
          <p:nvPr/>
        </p:nvSpPr>
        <p:spPr>
          <a:xfrm rot="3572906">
            <a:off x="1971852" y="5091847"/>
            <a:ext cx="633413" cy="273844"/>
          </a:xfrm>
          <a:prstGeom prst="arc">
            <a:avLst>
              <a:gd name="adj1" fmla="val 11359868"/>
              <a:gd name="adj2" fmla="val 2054693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xmlns="" id="{1501A313-C3C6-42CE-9C1C-8024AE006E84}"/>
              </a:ext>
            </a:extLst>
          </p:cNvPr>
          <p:cNvGrpSpPr/>
          <p:nvPr/>
        </p:nvGrpSpPr>
        <p:grpSpPr>
          <a:xfrm>
            <a:off x="326228" y="5363210"/>
            <a:ext cx="7287137" cy="846643"/>
            <a:chOff x="7019636" y="5637530"/>
            <a:chExt cx="7287137" cy="846643"/>
          </a:xfrm>
        </p:grpSpPr>
        <p:cxnSp>
          <p:nvCxnSpPr>
            <p:cNvPr id="19" name="Пряма зі стрілкою 18">
              <a:extLst>
                <a:ext uri="{FF2B5EF4-FFF2-40B4-BE49-F238E27FC236}">
                  <a16:creationId xmlns:a16="http://schemas.microsoft.com/office/drawing/2014/main" xmlns="" id="{29DE4B04-C130-4CB5-B921-3D62C5DDA531}"/>
                </a:ext>
              </a:extLst>
            </p:cNvPr>
            <p:cNvCxnSpPr>
              <a:cxnSpLocks/>
            </p:cNvCxnSpPr>
            <p:nvPr/>
          </p:nvCxnSpPr>
          <p:spPr>
            <a:xfrm>
              <a:off x="7200106" y="5679077"/>
              <a:ext cx="699458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90C42B3-A074-4552-B3BE-CE0D3DC8B0DA}"/>
                    </a:ext>
                  </a:extLst>
                </p:cNvPr>
                <p:cNvSpPr txBox="1"/>
                <p:nvPr/>
              </p:nvSpPr>
              <p:spPr>
                <a:xfrm>
                  <a:off x="13436978" y="5714732"/>
                  <a:ext cx="86979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uk-UA" sz="44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D90C42B3-A074-4552-B3BE-CE0D3DC8B0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6978" y="5714732"/>
                  <a:ext cx="869795" cy="769441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D2FA4EB-7739-40E6-AF53-509E2911EB6E}"/>
                    </a:ext>
                  </a:extLst>
                </p:cNvPr>
                <p:cNvSpPr txBox="1"/>
                <p:nvPr/>
              </p:nvSpPr>
              <p:spPr>
                <a:xfrm>
                  <a:off x="7019636" y="5637530"/>
                  <a:ext cx="5498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uk-UA" sz="4400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8D2FA4EB-7739-40E6-AF53-509E2911EB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36" y="5637530"/>
                  <a:ext cx="549838" cy="769441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Напруженість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і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різниця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потенціалів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cxnSp>
        <p:nvCxnSpPr>
          <p:cNvPr id="16" name="Прямая соединительная линия 34">
            <a:extLst>
              <a:ext uri="{FF2B5EF4-FFF2-40B4-BE49-F238E27FC236}">
                <a16:creationId xmlns:a16="http://schemas.microsoft.com/office/drawing/2014/main" xmlns="" id="{52237E0E-6761-4707-B3F0-2B9FE291A868}"/>
              </a:ext>
            </a:extLst>
          </p:cNvPr>
          <p:cNvCxnSpPr>
            <a:cxnSpLocks/>
          </p:cNvCxnSpPr>
          <p:nvPr/>
        </p:nvCxnSpPr>
        <p:spPr>
          <a:xfrm flipV="1">
            <a:off x="1874420" y="1986383"/>
            <a:ext cx="2155418" cy="3397872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D52801B-032A-4B42-9320-87B5EEAC0AE5}"/>
                  </a:ext>
                </a:extLst>
              </p:cNvPr>
              <p:cNvSpPr txBox="1"/>
              <p:nvPr/>
            </p:nvSpPr>
            <p:spPr>
              <a:xfrm>
                <a:off x="2335105" y="4559921"/>
                <a:ext cx="53307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4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uk-UA" sz="4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52801B-032A-4B42-9320-87B5EEAC0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105" y="4559921"/>
                <a:ext cx="533079" cy="769441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5AE0BB7-6711-4CFB-BC5E-A082BFE9497E}"/>
                  </a:ext>
                </a:extLst>
              </p:cNvPr>
              <p:cNvSpPr txBox="1"/>
              <p:nvPr/>
            </p:nvSpPr>
            <p:spPr>
              <a:xfrm>
                <a:off x="2559928" y="2529724"/>
                <a:ext cx="687624" cy="85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AE0BB7-6711-4CFB-BC5E-A082BFE94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928" y="2529724"/>
                <a:ext cx="687624" cy="851643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59175E-2DAF-4AD1-8F1E-5AA21B3AABCA}"/>
                  </a:ext>
                </a:extLst>
              </p:cNvPr>
              <p:cNvSpPr txBox="1"/>
              <p:nvPr/>
            </p:nvSpPr>
            <p:spPr>
              <a:xfrm>
                <a:off x="1216574" y="5363481"/>
                <a:ext cx="4574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uk-UA" sz="4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B59175E-2DAF-4AD1-8F1E-5AA21B3AA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574" y="5363481"/>
                <a:ext cx="457414" cy="769441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xmlns="" id="{39B33D44-7483-4007-9D81-BA422FDAD286}"/>
              </a:ext>
            </a:extLst>
          </p:cNvPr>
          <p:cNvCxnSpPr>
            <a:cxnSpLocks/>
          </p:cNvCxnSpPr>
          <p:nvPr/>
        </p:nvCxnSpPr>
        <p:spPr>
          <a:xfrm flipH="1">
            <a:off x="4003990" y="2038528"/>
            <a:ext cx="25848" cy="336279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9D970F-2BBC-44B6-A60D-D1E878BB9CC9}"/>
                  </a:ext>
                </a:extLst>
              </p:cNvPr>
              <p:cNvSpPr txBox="1"/>
              <p:nvPr/>
            </p:nvSpPr>
            <p:spPr>
              <a:xfrm>
                <a:off x="6111491" y="5512688"/>
                <a:ext cx="4574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uk-UA" sz="4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19D970F-2BBC-44B6-A60D-D1E878BB9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491" y="5512688"/>
                <a:ext cx="457414" cy="769441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90F75AE-990E-4170-8F9C-0995517248A9}"/>
                  </a:ext>
                </a:extLst>
              </p:cNvPr>
              <p:cNvSpPr txBox="1"/>
              <p:nvPr/>
            </p:nvSpPr>
            <p:spPr>
              <a:xfrm>
                <a:off x="4555488" y="4601836"/>
                <a:ext cx="56219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uk-UA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uk-UA" sz="4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0F75AE-990E-4170-8F9C-099551724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488" y="4601836"/>
                <a:ext cx="562190" cy="769441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 стрелкой 9">
            <a:extLst>
              <a:ext uri="{FF2B5EF4-FFF2-40B4-BE49-F238E27FC236}">
                <a16:creationId xmlns:a16="http://schemas.microsoft.com/office/drawing/2014/main" xmlns="" id="{D01D20B1-5582-473D-BC27-95466E0A3159}"/>
              </a:ext>
            </a:extLst>
          </p:cNvPr>
          <p:cNvCxnSpPr>
            <a:cxnSpLocks/>
          </p:cNvCxnSpPr>
          <p:nvPr/>
        </p:nvCxnSpPr>
        <p:spPr>
          <a:xfrm flipV="1">
            <a:off x="1845306" y="5401319"/>
            <a:ext cx="4250308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2FA22F7D-37A1-47C6-877F-E260AF5B613A}"/>
              </a:ext>
            </a:extLst>
          </p:cNvPr>
          <p:cNvSpPr/>
          <p:nvPr/>
        </p:nvSpPr>
        <p:spPr>
          <a:xfrm>
            <a:off x="1784362" y="5305616"/>
            <a:ext cx="191406" cy="19140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8000" dirty="0">
              <a:solidFill>
                <a:schemeClr val="tx1"/>
              </a:solidFill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E59CB54-2E4D-4CDE-B619-8DCB4B6B3EFF}"/>
              </a:ext>
            </a:extLst>
          </p:cNvPr>
          <p:cNvSpPr/>
          <p:nvPr/>
        </p:nvSpPr>
        <p:spPr>
          <a:xfrm>
            <a:off x="6095614" y="5305616"/>
            <a:ext cx="191406" cy="19140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8000" dirty="0">
              <a:solidFill>
                <a:schemeClr val="tx1"/>
              </a:solidFill>
            </a:endParaRPr>
          </a:p>
        </p:txBody>
      </p: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xmlns="" id="{B10CD048-3164-4FDC-95EB-1D703EB1539E}"/>
              </a:ext>
            </a:extLst>
          </p:cNvPr>
          <p:cNvCxnSpPr>
            <a:cxnSpLocks/>
          </p:cNvCxnSpPr>
          <p:nvPr/>
        </p:nvCxnSpPr>
        <p:spPr>
          <a:xfrm>
            <a:off x="1975768" y="5401319"/>
            <a:ext cx="2028222" cy="0"/>
          </a:xfrm>
          <a:prstGeom prst="line">
            <a:avLst/>
          </a:prstGeom>
          <a:ln w="1016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A009640-F349-4217-B4D4-8AB51E897884}"/>
                  </a:ext>
                </a:extLst>
              </p:cNvPr>
              <p:cNvSpPr txBox="1"/>
              <p:nvPr/>
            </p:nvSpPr>
            <p:spPr>
              <a:xfrm>
                <a:off x="3694381" y="5443601"/>
                <a:ext cx="56219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uk-UA" sz="44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A009640-F349-4217-B4D4-8AB51E897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381" y="5443601"/>
                <a:ext cx="562190" cy="769441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485A05C-52DE-4BFE-A315-E1118F4758A1}"/>
                  </a:ext>
                </a:extLst>
              </p:cNvPr>
              <p:cNvSpPr txBox="1"/>
              <p:nvPr/>
            </p:nvSpPr>
            <p:spPr>
              <a:xfrm>
                <a:off x="3043442" y="4593307"/>
                <a:ext cx="8697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uk-UA" sz="44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485A05C-52DE-4BFE-A315-E1118F475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442" y="4593307"/>
                <a:ext cx="869795" cy="769441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Button Color - Down">
                <a:extLst>
                  <a:ext uri="{FF2B5EF4-FFF2-40B4-BE49-F238E27FC236}">
                    <a16:creationId xmlns:a16="http://schemas.microsoft.com/office/drawing/2014/main" id="{05F7669A-E530-4DC8-8145-C853E7E15F72}"/>
                  </a:ext>
                </a:extLst>
              </p:cNvPr>
              <p:cNvSpPr/>
              <p:nvPr/>
            </p:nvSpPr>
            <p:spPr>
              <a:xfrm>
                <a:off x="8083116" y="1986382"/>
                <a:ext cx="4574520" cy="6247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1→2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4000" dirty="0"/>
              </a:p>
            </p:txBody>
          </p:sp>
        </mc:Choice>
        <mc:Fallback>
          <p:sp>
            <p:nvSpPr>
              <p:cNvPr id="41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5F7669A-E530-4DC8-8145-C853E7E15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116" y="1986382"/>
                <a:ext cx="4574520" cy="624737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Button Color - Down">
            <a:extLst>
              <a:ext uri="{FF2B5EF4-FFF2-40B4-BE49-F238E27FC236}">
                <a16:creationId xmlns:a16="http://schemas.microsoft.com/office/drawing/2014/main" xmlns="" id="{568727DA-91D1-43D9-A815-E4E3B84584E8}"/>
              </a:ext>
            </a:extLst>
          </p:cNvPr>
          <p:cNvSpPr/>
          <p:nvPr/>
        </p:nvSpPr>
        <p:spPr>
          <a:xfrm>
            <a:off x="211873" y="1180503"/>
            <a:ext cx="13976466" cy="54163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Напруженість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електростатичного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поля і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різниця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потенціалів</a:t>
            </a:r>
            <a:endParaRPr lang="uk-UA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Button Color - Down">
                <a:extLst>
                  <a:ext uri="{FF2B5EF4-FFF2-40B4-BE49-F238E27FC236}">
                    <a16:creationId xmlns:a16="http://schemas.microsoft.com/office/drawing/2014/main" id="{F0C17EF2-DFAD-46AA-8AF8-536427728884}"/>
                  </a:ext>
                </a:extLst>
              </p:cNvPr>
              <p:cNvSpPr/>
              <p:nvPr/>
            </p:nvSpPr>
            <p:spPr>
              <a:xfrm>
                <a:off x="5706086" y="2809240"/>
                <a:ext cx="3645418" cy="6247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1→2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𝐹𝑠</m:t>
                      </m:r>
                      <m:func>
                        <m:func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func>
                    </m:oMath>
                  </m:oMathPara>
                </a14:m>
                <a:endParaRPr lang="uk-UA" sz="4000" dirty="0"/>
              </a:p>
            </p:txBody>
          </p:sp>
        </mc:Choice>
        <mc:Fallback>
          <p:sp>
            <p:nvSpPr>
              <p:cNvPr id="43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0C17EF2-DFAD-46AA-8AF8-536427728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86" y="2809240"/>
                <a:ext cx="3645418" cy="624737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Button Color - Down">
                <a:extLst>
                  <a:ext uri="{FF2B5EF4-FFF2-40B4-BE49-F238E27FC236}">
                    <a16:creationId xmlns:a16="http://schemas.microsoft.com/office/drawing/2014/main" id="{8ADBFE01-8083-462A-922A-C0E5D6CABA4A}"/>
                  </a:ext>
                </a:extLst>
              </p:cNvPr>
              <p:cNvSpPr/>
              <p:nvPr/>
            </p:nvSpPr>
            <p:spPr>
              <a:xfrm>
                <a:off x="9368568" y="2809240"/>
                <a:ext cx="2884618" cy="6247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𝑞𝐸𝑑</m:t>
                      </m:r>
                      <m:func>
                        <m:func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func>
                    </m:oMath>
                  </m:oMathPara>
                </a14:m>
                <a:endParaRPr lang="uk-UA" sz="4000" dirty="0"/>
              </a:p>
            </p:txBody>
          </p:sp>
        </mc:Choice>
        <mc:Fallback>
          <p:sp>
            <p:nvSpPr>
              <p:cNvPr id="44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ADBFE01-8083-462A-922A-C0E5D6CABA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568" y="2809240"/>
                <a:ext cx="2884618" cy="624737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E0C4D0FB-0B29-4A68-B0B8-93B968C486C9}"/>
                  </a:ext>
                </a:extLst>
              </p:cNvPr>
              <p:cNvSpPr/>
              <p:nvPr/>
            </p:nvSpPr>
            <p:spPr>
              <a:xfrm>
                <a:off x="12227481" y="2809240"/>
                <a:ext cx="1956424" cy="6247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uk-UA" sz="4000" dirty="0"/>
              </a:p>
            </p:txBody>
          </p:sp>
        </mc:Choice>
        <mc:Fallback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C4D0FB-0B29-4A68-B0B8-93B968C48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481" y="2809240"/>
                <a:ext cx="1956424" cy="624737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Button Color - Down">
                <a:extLst>
                  <a:ext uri="{FF2B5EF4-FFF2-40B4-BE49-F238E27FC236}">
                    <a16:creationId xmlns:a16="http://schemas.microsoft.com/office/drawing/2014/main" id="{11279CA0-3200-4859-BF68-063651371C3B}"/>
                  </a:ext>
                </a:extLst>
              </p:cNvPr>
              <p:cNvSpPr/>
              <p:nvPr/>
            </p:nvSpPr>
            <p:spPr>
              <a:xfrm>
                <a:off x="5706086" y="3900279"/>
                <a:ext cx="4574520" cy="62473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uk-UA" sz="4000" dirty="0"/>
              </a:p>
            </p:txBody>
          </p:sp>
        </mc:Choice>
        <mc:Fallback>
          <p:sp>
            <p:nvSpPr>
              <p:cNvPr id="46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1279CA0-3200-4859-BF68-063651371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86" y="3900279"/>
                <a:ext cx="4574520" cy="624737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Button Color - Down">
                <a:extLst>
                  <a:ext uri="{FF2B5EF4-FFF2-40B4-BE49-F238E27FC236}">
                    <a16:creationId xmlns:a16="http://schemas.microsoft.com/office/drawing/2014/main" id="{0021E7B6-8856-4054-A8BB-FDEC08AB2A61}"/>
                  </a:ext>
                </a:extLst>
              </p:cNvPr>
              <p:cNvSpPr/>
              <p:nvPr/>
            </p:nvSpPr>
            <p:spPr>
              <a:xfrm>
                <a:off x="10953197" y="3632098"/>
                <a:ext cx="3230708" cy="11376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uk-UA" sz="4000" dirty="0"/>
              </a:p>
            </p:txBody>
          </p:sp>
        </mc:Choice>
        <mc:Fallback>
          <p:sp>
            <p:nvSpPr>
              <p:cNvPr id="47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21E7B6-8856-4054-A8BB-FDEC08AB2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197" y="3632098"/>
                <a:ext cx="3230708" cy="1137686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" name="Button Color - Down">
                <a:extLst>
                  <a:ext uri="{FF2B5EF4-FFF2-40B4-BE49-F238E27FC236}">
                    <a16:creationId xmlns:a16="http://schemas.microsoft.com/office/drawing/2014/main" id="{10F41D2D-CB20-4FA7-9B1C-BBE9C390ADAF}"/>
                  </a:ext>
                </a:extLst>
              </p:cNvPr>
              <p:cNvSpPr/>
              <p:nvPr/>
            </p:nvSpPr>
            <p:spPr>
              <a:xfrm>
                <a:off x="8831753" y="5224284"/>
                <a:ext cx="3077246" cy="590362"/>
              </a:xfrm>
              <a:prstGeom prst="rect">
                <a:avLst/>
              </a:prstGeom>
              <a:solidFill>
                <a:srgbClr val="404040"/>
              </a:solidFill>
              <a:ln w="38100">
                <a:solidFill>
                  <a:srgbClr val="40404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Якщо</a:t>
                </a:r>
                <a:r>
                  <a:rPr lang="ru-RU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ru-RU" sz="4000" i="1">
                        <a:latin typeface="Cambria Math" panose="02040503050406030204" pitchFamily="18" charset="0"/>
                      </a:rPr>
                      <m:t>↑↑</m:t>
                    </m:r>
                    <m:acc>
                      <m:accPr>
                        <m:chr m:val="⃗"/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uk-UA" sz="36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0F41D2D-CB20-4FA7-9B1C-BBE9C390A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753" y="5224284"/>
                <a:ext cx="3077246" cy="590362"/>
              </a:xfrm>
              <a:prstGeom prst="rect">
                <a:avLst/>
              </a:prstGeom>
              <a:blipFill>
                <a:blip r:embed="rId19" cstate="print"/>
                <a:stretch>
                  <a:fillRect l="-2153" t="-7767" b="-46602"/>
                </a:stretch>
              </a:blipFill>
              <a:ln w="38100">
                <a:solidFill>
                  <a:srgbClr val="40404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Button Color - Down">
                <a:extLst>
                  <a:ext uri="{FF2B5EF4-FFF2-40B4-BE49-F238E27FC236}">
                    <a16:creationId xmlns:a16="http://schemas.microsoft.com/office/drawing/2014/main" id="{E526D8F8-41E6-4FCC-B2F6-D77008AAC3AC}"/>
                  </a:ext>
                </a:extLst>
              </p:cNvPr>
              <p:cNvSpPr/>
              <p:nvPr/>
            </p:nvSpPr>
            <p:spPr>
              <a:xfrm>
                <a:off x="865089" y="6343640"/>
                <a:ext cx="4077302" cy="1559260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5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k-UA" sz="54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uk-UA" sz="5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k-UA" sz="5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k-UA" sz="54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uk-UA" sz="5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uk-UA" sz="5400" dirty="0"/>
              </a:p>
            </p:txBody>
          </p:sp>
        </mc:Choice>
        <mc:Fallback>
          <p:sp>
            <p:nvSpPr>
              <p:cNvPr id="5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26D8F8-41E6-4FCC-B2F6-D77008AAC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89" y="6343640"/>
                <a:ext cx="4077302" cy="1559260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Button Color - Down">
                <a:extLst>
                  <a:ext uri="{FF2B5EF4-FFF2-40B4-BE49-F238E27FC236}">
                    <a16:creationId xmlns:a16="http://schemas.microsoft.com/office/drawing/2014/main" id="{305801DB-5538-4B4E-89DD-D2A9925FE43D}"/>
                  </a:ext>
                </a:extLst>
              </p:cNvPr>
              <p:cNvSpPr/>
              <p:nvPr/>
            </p:nvSpPr>
            <p:spPr>
              <a:xfrm>
                <a:off x="5295423" y="6343640"/>
                <a:ext cx="2426823" cy="1559260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uk-UA" sz="5400" dirty="0"/>
              </a:p>
            </p:txBody>
          </p:sp>
        </mc:Choice>
        <mc:Fallback>
          <p:sp>
            <p:nvSpPr>
              <p:cNvPr id="51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05801DB-5538-4B4E-89DD-D2A9925FE4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423" y="6343640"/>
                <a:ext cx="2426823" cy="1559260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Button Color - Down">
                <a:extLst>
                  <a:ext uri="{FF2B5EF4-FFF2-40B4-BE49-F238E27FC236}">
                    <a16:creationId xmlns:a16="http://schemas.microsoft.com/office/drawing/2014/main" id="{F2BE8780-17CC-4495-A51F-9B16EF14EB2F}"/>
                  </a:ext>
                </a:extLst>
              </p:cNvPr>
              <p:cNvSpPr/>
              <p:nvPr/>
            </p:nvSpPr>
            <p:spPr>
              <a:xfrm>
                <a:off x="8075279" y="6333525"/>
                <a:ext cx="5459845" cy="1559260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5400" i="1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В</m:t>
                          </m:r>
                        </m:num>
                        <m:den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  <m:r>
                        <a:rPr lang="en-US" sz="5400" i="1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Кл</m:t>
                          </m:r>
                        </m:den>
                      </m:f>
                    </m:oMath>
                  </m:oMathPara>
                </a14:m>
                <a:endParaRPr lang="uk-UA" sz="5400" dirty="0"/>
              </a:p>
            </p:txBody>
          </p:sp>
        </mc:Choice>
        <mc:Fallback>
          <p:sp>
            <p:nvSpPr>
              <p:cNvPr id="52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BE8780-17CC-4495-A51F-9B16EF14EB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279" y="6333525"/>
                <a:ext cx="5459845" cy="1559260"/>
              </a:xfrm>
              <a:prstGeom prst="rect">
                <a:avLst/>
              </a:prstGeom>
              <a:blipFill>
                <a:blip r:embed="rId22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4642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7" grpId="0" animBg="1"/>
      <p:bldP spid="29" grpId="0" animBg="1"/>
      <p:bldP spid="35" grpId="0" animBg="1"/>
      <p:bldP spid="36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utton Color - Down">
            <a:extLst>
              <a:ext uri="{FF2B5EF4-FFF2-40B4-BE49-F238E27FC236}">
                <a16:creationId xmlns:a16="http://schemas.microsoft.com/office/drawing/2014/main" xmlns="" id="{C6365422-B2A5-483C-BE9E-26FF90A7F260}"/>
              </a:ext>
            </a:extLst>
          </p:cNvPr>
          <p:cNvSpPr/>
          <p:nvPr/>
        </p:nvSpPr>
        <p:spPr>
          <a:xfrm>
            <a:off x="165740" y="1205863"/>
            <a:ext cx="14068734" cy="988405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Еквіпотенціальна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поверхня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поверхня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усіх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точках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якої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потенціал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електростатичного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поля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однакове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значення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Еквіпотенціальні поверхні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6" name="Button Color - Down">
            <a:extLst>
              <a:ext uri="{FF2B5EF4-FFF2-40B4-BE49-F238E27FC236}">
                <a16:creationId xmlns:a16="http://schemas.microsoft.com/office/drawing/2014/main" xmlns="" id="{AD13B57B-DA38-4436-B42A-FEC819A36C3F}"/>
              </a:ext>
            </a:extLst>
          </p:cNvPr>
          <p:cNvSpPr/>
          <p:nvPr/>
        </p:nvSpPr>
        <p:spPr>
          <a:xfrm>
            <a:off x="1082852" y="6940441"/>
            <a:ext cx="12234507" cy="98840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Силові лінії електростатичного поля перпендикулярні до еквіпотенціальних поверхонь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495F297-2780-4D56-8AB5-B7B61C94D0B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0114" y="2269892"/>
            <a:ext cx="3848165" cy="45949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3197255-768A-446A-9CA1-1F817A80DBE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8517" y="2384261"/>
            <a:ext cx="4103812" cy="436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924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777012" y="1671896"/>
            <a:ext cx="5936453" cy="55893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Обчисліть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роботу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однорідного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електростатичного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поля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напруженістю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Н/Кл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якому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заряд величиною </a:t>
            </a:r>
          </a:p>
          <a:p>
            <a:pPr algn="ctr"/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мкКл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переміщується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см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напрямі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силових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ліній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поля.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xmlns="" id="{0DB64B02-44CD-4DE0-A5DB-A21350DEC3D7}"/>
              </a:ext>
            </a:extLst>
          </p:cNvPr>
          <p:cNvGrpSpPr/>
          <p:nvPr/>
        </p:nvGrpSpPr>
        <p:grpSpPr>
          <a:xfrm>
            <a:off x="7336250" y="1671896"/>
            <a:ext cx="6234608" cy="5817279"/>
            <a:chOff x="6616096" y="1557521"/>
            <a:chExt cx="6234608" cy="5817279"/>
          </a:xfrm>
        </p:grpSpPr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xmlns="" id="{269CA9D4-9A65-4FA9-8570-806CB644B56C}"/>
                </a:ext>
              </a:extLst>
            </p:cNvPr>
            <p:cNvGrpSpPr/>
            <p:nvPr/>
          </p:nvGrpSpPr>
          <p:grpSpPr>
            <a:xfrm>
              <a:off x="6616096" y="1557521"/>
              <a:ext cx="6234608" cy="5817279"/>
              <a:chOff x="6618449" y="1366831"/>
              <a:chExt cx="6234608" cy="5817279"/>
            </a:xfrm>
          </p:grpSpPr>
          <p:grpSp>
            <p:nvGrpSpPr>
              <p:cNvPr id="27" name="Групувати 26">
                <a:extLst>
                  <a:ext uri="{FF2B5EF4-FFF2-40B4-BE49-F238E27FC236}">
                    <a16:creationId xmlns:a16="http://schemas.microsoft.com/office/drawing/2014/main" xmlns="" id="{161EBA8E-A463-4F0F-8BD0-340729B25E25}"/>
                  </a:ext>
                </a:extLst>
              </p:cNvPr>
              <p:cNvGrpSpPr/>
              <p:nvPr/>
            </p:nvGrpSpPr>
            <p:grpSpPr>
              <a:xfrm>
                <a:off x="7326068" y="2288094"/>
                <a:ext cx="4806199" cy="0"/>
                <a:chOff x="7326068" y="2288094"/>
                <a:chExt cx="4806199" cy="0"/>
              </a:xfrm>
            </p:grpSpPr>
            <p:cxnSp>
              <p:nvCxnSpPr>
                <p:cNvPr id="7" name="Прямая соединительная линия 34">
                  <a:extLst>
                    <a:ext uri="{FF2B5EF4-FFF2-40B4-BE49-F238E27FC236}">
                      <a16:creationId xmlns:a16="http://schemas.microsoft.com/office/drawing/2014/main" xmlns="" id="{9933F827-0422-41A8-902E-9CDB7636A5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26068" y="2288094"/>
                  <a:ext cx="4157133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 сполучна лінія 47">
                  <a:extLst>
                    <a:ext uri="{FF2B5EF4-FFF2-40B4-BE49-F238E27FC236}">
                      <a16:creationId xmlns:a16="http://schemas.microsoft.com/office/drawing/2014/main" xmlns="" id="{6407C7F6-AD9D-49A2-A0D9-F249DEE445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234928" y="2288094"/>
                  <a:ext cx="897339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Групувати 27">
                <a:extLst>
                  <a:ext uri="{FF2B5EF4-FFF2-40B4-BE49-F238E27FC236}">
                    <a16:creationId xmlns:a16="http://schemas.microsoft.com/office/drawing/2014/main" xmlns="" id="{D2ED1BBF-C930-4812-A10C-05B4DF25A6B7}"/>
                  </a:ext>
                </a:extLst>
              </p:cNvPr>
              <p:cNvGrpSpPr/>
              <p:nvPr/>
            </p:nvGrpSpPr>
            <p:grpSpPr>
              <a:xfrm>
                <a:off x="7326068" y="4454871"/>
                <a:ext cx="4806199" cy="0"/>
                <a:chOff x="7326068" y="2288094"/>
                <a:chExt cx="4806199" cy="0"/>
              </a:xfrm>
            </p:grpSpPr>
            <p:cxnSp>
              <p:nvCxnSpPr>
                <p:cNvPr id="8" name="Прямая соединительная линия 34">
                  <a:extLst>
                    <a:ext uri="{FF2B5EF4-FFF2-40B4-BE49-F238E27FC236}">
                      <a16:creationId xmlns:a16="http://schemas.microsoft.com/office/drawing/2014/main" xmlns="" id="{EE22A90F-A1B2-4568-A978-ED9331FEFF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26068" y="2288094"/>
                  <a:ext cx="4157133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Пряма сполучна лінія 45">
                  <a:extLst>
                    <a:ext uri="{FF2B5EF4-FFF2-40B4-BE49-F238E27FC236}">
                      <a16:creationId xmlns:a16="http://schemas.microsoft.com/office/drawing/2014/main" xmlns="" id="{7AD21790-B3C1-4ACA-9773-50B40D5073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234928" y="2288094"/>
                  <a:ext cx="897339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Групувати 28">
                <a:extLst>
                  <a:ext uri="{FF2B5EF4-FFF2-40B4-BE49-F238E27FC236}">
                    <a16:creationId xmlns:a16="http://schemas.microsoft.com/office/drawing/2014/main" xmlns="" id="{272B1FA3-000A-4589-9819-0C69EA29436E}"/>
                  </a:ext>
                </a:extLst>
              </p:cNvPr>
              <p:cNvGrpSpPr/>
              <p:nvPr/>
            </p:nvGrpSpPr>
            <p:grpSpPr>
              <a:xfrm>
                <a:off x="7326068" y="6450830"/>
                <a:ext cx="4806199" cy="0"/>
                <a:chOff x="7326068" y="2288094"/>
                <a:chExt cx="4806199" cy="0"/>
              </a:xfrm>
            </p:grpSpPr>
            <p:cxnSp>
              <p:nvCxnSpPr>
                <p:cNvPr id="43" name="Прямая соединительная линия 34">
                  <a:extLst>
                    <a:ext uri="{FF2B5EF4-FFF2-40B4-BE49-F238E27FC236}">
                      <a16:creationId xmlns:a16="http://schemas.microsoft.com/office/drawing/2014/main" xmlns="" id="{271E5C9D-886E-4DDF-9134-BEBFCEC86D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26068" y="2288094"/>
                  <a:ext cx="4157133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 сполучна лінія 43">
                  <a:extLst>
                    <a:ext uri="{FF2B5EF4-FFF2-40B4-BE49-F238E27FC236}">
                      <a16:creationId xmlns:a16="http://schemas.microsoft.com/office/drawing/2014/main" xmlns="" id="{6CB3C84F-7780-449A-94EE-25AECAE2DD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234928" y="2288094"/>
                  <a:ext cx="897339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Прямокутник 29">
                <a:extLst>
                  <a:ext uri="{FF2B5EF4-FFF2-40B4-BE49-F238E27FC236}">
                    <a16:creationId xmlns:a16="http://schemas.microsoft.com/office/drawing/2014/main" xmlns="" id="{6785FADF-7460-40E3-9DF6-B57B99233DB8}"/>
                  </a:ext>
                </a:extLst>
              </p:cNvPr>
              <p:cNvSpPr/>
              <p:nvPr/>
            </p:nvSpPr>
            <p:spPr>
              <a:xfrm>
                <a:off x="6750237" y="1366831"/>
                <a:ext cx="575831" cy="578828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34" name="Прямокутник 33">
                <a:extLst>
                  <a:ext uri="{FF2B5EF4-FFF2-40B4-BE49-F238E27FC236}">
                    <a16:creationId xmlns:a16="http://schemas.microsoft.com/office/drawing/2014/main" xmlns="" id="{FAD6563F-808A-4C06-A2F5-A26E8CC320EB}"/>
                  </a:ext>
                </a:extLst>
              </p:cNvPr>
              <p:cNvSpPr/>
              <p:nvPr/>
            </p:nvSpPr>
            <p:spPr>
              <a:xfrm>
                <a:off x="12128221" y="1395827"/>
                <a:ext cx="575831" cy="578828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9E802602-AD5E-4928-9A04-1843D0854F33}"/>
                      </a:ext>
                    </a:extLst>
                  </p:cNvPr>
                  <p:cNvSpPr txBox="1"/>
                  <p:nvPr/>
                </p:nvSpPr>
                <p:spPr>
                  <a:xfrm>
                    <a:off x="6618449" y="1758150"/>
                    <a:ext cx="869795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uk-UA" sz="4800" dirty="0"/>
                  </a:p>
                </p:txBody>
              </p:sp>
            </mc:Choice>
            <mc:Fallback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04DED60C-8036-4039-BAB2-D1DB509239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8449" y="1758150"/>
                    <a:ext cx="869795" cy="830997"/>
                  </a:xfrm>
                  <a:prstGeom prst="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26E7B21A-F83C-4DA9-BEBD-E93D79EE7E4C}"/>
                      </a:ext>
                    </a:extLst>
                  </p:cNvPr>
                  <p:cNvSpPr txBox="1"/>
                  <p:nvPr/>
                </p:nvSpPr>
                <p:spPr>
                  <a:xfrm>
                    <a:off x="11983262" y="1693416"/>
                    <a:ext cx="869795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uk-UA" sz="4800" dirty="0"/>
                  </a:p>
                </p:txBody>
              </p:sp>
            </mc:Choice>
            <mc:Fallback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279529A4-DD8E-4C33-A21F-1951862E5E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83262" y="1693416"/>
                    <a:ext cx="869795" cy="830997"/>
                  </a:xfrm>
                  <a:prstGeom prst="rect">
                    <a:avLst/>
                  </a:prstGeom>
                  <a:blipFill>
                    <a:blip r:embed="rId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81131F6-9886-4CEA-BE6F-EAF9EBA62AE0}"/>
                      </a:ext>
                    </a:extLst>
                  </p:cNvPr>
                  <p:cNvSpPr txBox="1"/>
                  <p:nvPr/>
                </p:nvSpPr>
                <p:spPr>
                  <a:xfrm>
                    <a:off x="8683871" y="2491527"/>
                    <a:ext cx="687624" cy="8516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oMath>
                      </m:oMathPara>
                    </a14:m>
                    <a:endParaRPr lang="ru-RU" sz="4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DE98E8D4-DE36-4C02-B6CE-0C437FD300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3871" y="2491527"/>
                    <a:ext cx="687624" cy="851643"/>
                  </a:xfrm>
                  <a:prstGeom prst="rect">
                    <a:avLst/>
                  </a:prstGeom>
                  <a:blipFill>
                    <a:blip r:embed="rId6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9" name="Прямая со стрелкой 9">
              <a:extLst>
                <a:ext uri="{FF2B5EF4-FFF2-40B4-BE49-F238E27FC236}">
                  <a16:creationId xmlns:a16="http://schemas.microsoft.com/office/drawing/2014/main" xmlns="" id="{FE01DAE9-F3CE-490F-A2CB-05CD5BB78FF3}"/>
                </a:ext>
              </a:extLst>
            </p:cNvPr>
            <p:cNvCxnSpPr>
              <a:cxnSpLocks/>
            </p:cNvCxnSpPr>
            <p:nvPr/>
          </p:nvCxnSpPr>
          <p:spPr>
            <a:xfrm>
              <a:off x="8069559" y="4659269"/>
              <a:ext cx="3042841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68B6F321-7E92-4FD6-8683-799ADE3E1B7E}"/>
                </a:ext>
              </a:extLst>
            </p:cNvPr>
            <p:cNvSpPr/>
            <p:nvPr/>
          </p:nvSpPr>
          <p:spPr>
            <a:xfrm>
              <a:off x="7906913" y="4593294"/>
              <a:ext cx="191406" cy="19140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8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853792F-CCBE-403A-AF6D-DAD45958F2E4}"/>
                    </a:ext>
                  </a:extLst>
                </p:cNvPr>
                <p:cNvSpPr txBox="1"/>
                <p:nvPr/>
              </p:nvSpPr>
              <p:spPr>
                <a:xfrm>
                  <a:off x="7486701" y="3959685"/>
                  <a:ext cx="457414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4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uk-UA" sz="4400" dirty="0"/>
                </a:p>
              </p:txBody>
            </p:sp>
          </mc:Choice>
          <mc:Fallback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4853792F-CCBE-403A-AF6D-DAD45958F2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6701" y="3959685"/>
                  <a:ext cx="457414" cy="769441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xmlns="" id="{A6CC1BE9-B9D6-4E7C-A57B-14DFE7C4C33B}"/>
                </a:ext>
              </a:extLst>
            </p:cNvPr>
            <p:cNvSpPr/>
            <p:nvPr/>
          </p:nvSpPr>
          <p:spPr>
            <a:xfrm>
              <a:off x="11085098" y="4548871"/>
              <a:ext cx="191406" cy="19140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8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6AB7B70-D79D-49D2-A832-8D9E4FEA8FD6}"/>
                    </a:ext>
                  </a:extLst>
                </p:cNvPr>
                <p:cNvSpPr txBox="1"/>
                <p:nvPr/>
              </p:nvSpPr>
              <p:spPr>
                <a:xfrm>
                  <a:off x="11321330" y="3844003"/>
                  <a:ext cx="457414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uk-UA" sz="4400" dirty="0"/>
                </a:p>
              </p:txBody>
            </p:sp>
          </mc:Choice>
          <mc:Fallback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xmlns="" id="{C6AB7B70-D79D-49D2-A832-8D9E4FEA8F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1330" y="3844003"/>
                  <a:ext cx="457414" cy="769441"/>
                </a:xfrm>
                <a:prstGeom prst="rect">
                  <a:avLst/>
                </a:prstGeom>
                <a:blipFill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72919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875540" y="1758456"/>
            <a:ext cx="5044983" cy="54238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2. Яку роботу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виконало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поле,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переміщуючи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заряд 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нКл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точками,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різниця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потенціалів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якими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дорівнює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В?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F2491A2A-3EEB-4B98-A9EB-0D9F318E0F4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8484" y="1218724"/>
            <a:ext cx="7162697" cy="68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052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569611" y="1429271"/>
            <a:ext cx="5191131" cy="61352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3. Заряд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переміщують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точки 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у точку 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трьома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різними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траєкторіями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якому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випадку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виконується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найбільша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робота?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8C2DC5-5253-467F-835A-2A7A7769EEE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8233" y="2765168"/>
            <a:ext cx="7971928" cy="34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361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5947A01-1008-48AA-A322-6312DCC50C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8435" y="988406"/>
            <a:ext cx="7121778" cy="7111019"/>
          </a:xfrm>
          <a:prstGeom prst="rect">
            <a:avLst/>
          </a:prstGeom>
        </p:spPr>
      </p:pic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1043961" y="1765541"/>
            <a:ext cx="5191131" cy="55567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4. На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відстані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точкового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заряду 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нКл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потенціал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електричного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поля,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створеного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цим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зарядом,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дорівнює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В?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3086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1043961" y="1765541"/>
            <a:ext cx="5191131" cy="55567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Напруженість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електричного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поля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двома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пластинами </a:t>
            </a:r>
          </a:p>
          <a:p>
            <a:pPr algn="ctr"/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/м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напруга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ними 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Знайти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відстань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пластинами.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FB960E-F6CC-4FDC-AFCC-36FF751AB4C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106" y="988406"/>
            <a:ext cx="6168956" cy="65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016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1300963" y="1697288"/>
            <a:ext cx="11798286" cy="26784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6. Заряди </a:t>
            </a:r>
            <a:r>
              <a:rPr lang="uk-UA" sz="4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sz="4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 розташовані на відстані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4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один від одного. Знайти потенціал електричного поля в точці, розташованій посередині відрізка, що з’єднує заряди.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xmlns="" id="{2FE0753F-96CB-4196-9648-3AD109515F9C}"/>
              </a:ext>
            </a:extLst>
          </p:cNvPr>
          <p:cNvGrpSpPr/>
          <p:nvPr/>
        </p:nvGrpSpPr>
        <p:grpSpPr>
          <a:xfrm>
            <a:off x="2164931" y="5145451"/>
            <a:ext cx="10070349" cy="1814691"/>
            <a:chOff x="2034245" y="5419771"/>
            <a:chExt cx="10070349" cy="1814691"/>
          </a:xfrm>
        </p:grpSpPr>
        <p:cxnSp>
          <p:nvCxnSpPr>
            <p:cNvPr id="14" name="Пряма сполучна лінія 13">
              <a:extLst>
                <a:ext uri="{FF2B5EF4-FFF2-40B4-BE49-F238E27FC236}">
                  <a16:creationId xmlns:a16="http://schemas.microsoft.com/office/drawing/2014/main" xmlns="" id="{EF67BBE3-46BE-47EB-BA9D-94DF43075392}"/>
                </a:ext>
              </a:extLst>
            </p:cNvPr>
            <p:cNvCxnSpPr/>
            <p:nvPr/>
          </p:nvCxnSpPr>
          <p:spPr>
            <a:xfrm>
              <a:off x="2403720" y="6788417"/>
              <a:ext cx="91997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82ADF98-BE96-4904-B433-CB234FDAE72A}"/>
                    </a:ext>
                  </a:extLst>
                </p:cNvPr>
                <p:cNvSpPr txBox="1"/>
                <p:nvPr/>
              </p:nvSpPr>
              <p:spPr>
                <a:xfrm>
                  <a:off x="2178958" y="5420674"/>
                  <a:ext cx="86979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4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uk-UA" sz="48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882ADF98-BE96-4904-B433-CB234FDAE7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958" y="5420674"/>
                  <a:ext cx="869795" cy="830997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CF26BCC-5403-4A8C-BE25-0BFA17F32729}"/>
                    </a:ext>
                  </a:extLst>
                </p:cNvPr>
                <p:cNvSpPr txBox="1"/>
                <p:nvPr/>
              </p:nvSpPr>
              <p:spPr>
                <a:xfrm>
                  <a:off x="10923154" y="5419771"/>
                  <a:ext cx="86979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4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uk-UA" sz="4800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BCF26BCC-5403-4A8C-BE25-0BFA17F327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3154" y="5419771"/>
                  <a:ext cx="869795" cy="830997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46A647E8-9471-4BC6-92B4-2D58070E9153}"/>
                </a:ext>
              </a:extLst>
            </p:cNvPr>
            <p:cNvSpPr/>
            <p:nvPr/>
          </p:nvSpPr>
          <p:spPr>
            <a:xfrm>
              <a:off x="6730907" y="6622799"/>
              <a:ext cx="355737" cy="355737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8000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1EA767D4-3FD9-4170-ABDA-D6A42963333E}"/>
                </a:ext>
              </a:extLst>
            </p:cNvPr>
            <p:cNvSpPr/>
            <p:nvPr/>
          </p:nvSpPr>
          <p:spPr>
            <a:xfrm>
              <a:off x="11212496" y="6342364"/>
              <a:ext cx="892098" cy="89209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tx1"/>
                  </a:solidFill>
                </a:rPr>
                <a:t>–</a:t>
              </a:r>
              <a:endParaRPr lang="uk-UA" sz="8000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FBF76883-0934-4B02-BCDA-9F0DFDFB46D4}"/>
                </a:ext>
              </a:extLst>
            </p:cNvPr>
            <p:cNvSpPr/>
            <p:nvPr/>
          </p:nvSpPr>
          <p:spPr>
            <a:xfrm>
              <a:off x="2034245" y="6342364"/>
              <a:ext cx="892098" cy="892098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tx1"/>
                  </a:solidFill>
                </a:rPr>
                <a:t>+</a:t>
              </a:r>
              <a:endParaRPr lang="uk-UA" sz="8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912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875540" y="1758456"/>
            <a:ext cx="5044983" cy="54238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Знайти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різницю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потенціалів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точками,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розташованими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відстанях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см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см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заряду 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нКл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FC43F41-F896-4DDB-84E6-DD746CC731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4865" y="1146276"/>
            <a:ext cx="6479808" cy="668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50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ED5B09E-124D-4102-ADF2-1D1198605D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8435" y="988406"/>
            <a:ext cx="7121778" cy="7111019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Проблемні запитання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5" name="Button Color - Down">
            <a:extLst>
              <a:ext uri="{FF2B5EF4-FFF2-40B4-BE49-F238E27FC236}">
                <a16:creationId xmlns:a16="http://schemas.microsoft.com/office/drawing/2014/main" xmlns="" id="{0275E55D-8E9C-42B3-8578-981C499DD3FC}"/>
              </a:ext>
            </a:extLst>
          </p:cNvPr>
          <p:cNvSpPr/>
          <p:nvPr/>
        </p:nvSpPr>
        <p:spPr>
          <a:xfrm>
            <a:off x="504615" y="1992923"/>
            <a:ext cx="6036861" cy="178190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розрахувати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роботу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переміщення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заряду в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електростатичному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Button Color - Down">
            <a:extLst>
              <a:ext uri="{FF2B5EF4-FFF2-40B4-BE49-F238E27FC236}">
                <a16:creationId xmlns:a16="http://schemas.microsoft.com/office/drawing/2014/main" xmlns="" id="{7E78ED93-1658-4D4A-B8CD-035E2C50D002}"/>
              </a:ext>
            </a:extLst>
          </p:cNvPr>
          <p:cNvSpPr/>
          <p:nvPr/>
        </p:nvSpPr>
        <p:spPr>
          <a:xfrm>
            <a:off x="504615" y="4324595"/>
            <a:ext cx="6036862" cy="178190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називають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потенціалом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електростатичного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поля?</a:t>
            </a:r>
            <a:endParaRPr lang="uk-UA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88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126" y="-551609"/>
            <a:ext cx="14685665" cy="48948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 dirty="0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Опрацювати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§ 4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Вправа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 4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(1, 2)</a:t>
            </a:r>
            <a:endParaRPr lang="uk-UA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56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Дуга 39">
            <a:extLst>
              <a:ext uri="{FF2B5EF4-FFF2-40B4-BE49-F238E27FC236}">
                <a16:creationId xmlns:a16="http://schemas.microsoft.com/office/drawing/2014/main" xmlns="" id="{6CDBA055-9FA6-4267-A701-868242299A4B}"/>
              </a:ext>
            </a:extLst>
          </p:cNvPr>
          <p:cNvSpPr/>
          <p:nvPr/>
        </p:nvSpPr>
        <p:spPr>
          <a:xfrm rot="3572906">
            <a:off x="3495666" y="6341504"/>
            <a:ext cx="633413" cy="273844"/>
          </a:xfrm>
          <a:prstGeom prst="arc">
            <a:avLst>
              <a:gd name="adj1" fmla="val 11359868"/>
              <a:gd name="adj2" fmla="val 208028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xmlns="" id="{B46997A2-8F3A-4442-BF06-45A92FF071FB}"/>
              </a:ext>
            </a:extLst>
          </p:cNvPr>
          <p:cNvGrpSpPr/>
          <p:nvPr/>
        </p:nvGrpSpPr>
        <p:grpSpPr>
          <a:xfrm>
            <a:off x="667284" y="1201302"/>
            <a:ext cx="7889012" cy="6993836"/>
            <a:chOff x="5470466" y="959715"/>
            <a:chExt cx="7889012" cy="699383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xmlns="" id="{C833F01D-DB9A-4677-A213-F1AE5B82D3E8}"/>
                </a:ext>
              </a:extLst>
            </p:cNvPr>
            <p:cNvGrpSpPr/>
            <p:nvPr/>
          </p:nvGrpSpPr>
          <p:grpSpPr>
            <a:xfrm>
              <a:off x="7326068" y="2288094"/>
              <a:ext cx="4806199" cy="0"/>
              <a:chOff x="7326068" y="2288094"/>
              <a:chExt cx="4806199" cy="0"/>
            </a:xfrm>
          </p:grpSpPr>
          <p:cxnSp>
            <p:nvCxnSpPr>
              <p:cNvPr id="19" name="Прямая соединительная линия 34">
                <a:extLst>
                  <a:ext uri="{FF2B5EF4-FFF2-40B4-BE49-F238E27FC236}">
                    <a16:creationId xmlns:a16="http://schemas.microsoft.com/office/drawing/2014/main" xmlns="" id="{2591269B-7B2A-4B09-BC90-F89F77ADD7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6068" y="2288094"/>
                <a:ext cx="4157133" cy="0"/>
              </a:xfrm>
              <a:prstGeom prst="line">
                <a:avLst/>
              </a:prstGeom>
              <a:ln w="38100">
                <a:solidFill>
                  <a:srgbClr val="7030A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 сполучна лінія 21">
                <a:extLst>
                  <a:ext uri="{FF2B5EF4-FFF2-40B4-BE49-F238E27FC236}">
                    <a16:creationId xmlns:a16="http://schemas.microsoft.com/office/drawing/2014/main" xmlns="" id="{4410D584-002A-443B-B21E-D3D58E0165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34928" y="2288094"/>
                <a:ext cx="897339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Групувати 22">
              <a:extLst>
                <a:ext uri="{FF2B5EF4-FFF2-40B4-BE49-F238E27FC236}">
                  <a16:creationId xmlns:a16="http://schemas.microsoft.com/office/drawing/2014/main" xmlns="" id="{421A5C33-BCB6-4452-BE68-9F66FD2FEAA8}"/>
                </a:ext>
              </a:extLst>
            </p:cNvPr>
            <p:cNvGrpSpPr/>
            <p:nvPr/>
          </p:nvGrpSpPr>
          <p:grpSpPr>
            <a:xfrm>
              <a:off x="7326068" y="4454871"/>
              <a:ext cx="4806199" cy="0"/>
              <a:chOff x="7326068" y="2288094"/>
              <a:chExt cx="4806199" cy="0"/>
            </a:xfrm>
          </p:grpSpPr>
          <p:cxnSp>
            <p:nvCxnSpPr>
              <p:cNvPr id="24" name="Прямая соединительная линия 34">
                <a:extLst>
                  <a:ext uri="{FF2B5EF4-FFF2-40B4-BE49-F238E27FC236}">
                    <a16:creationId xmlns:a16="http://schemas.microsoft.com/office/drawing/2014/main" xmlns="" id="{199D9FD6-1BB9-49DC-939E-7DD8661E6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6068" y="2288094"/>
                <a:ext cx="4157133" cy="0"/>
              </a:xfrm>
              <a:prstGeom prst="line">
                <a:avLst/>
              </a:prstGeom>
              <a:ln w="38100">
                <a:solidFill>
                  <a:srgbClr val="7030A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 сполучна лінія 24">
                <a:extLst>
                  <a:ext uri="{FF2B5EF4-FFF2-40B4-BE49-F238E27FC236}">
                    <a16:creationId xmlns:a16="http://schemas.microsoft.com/office/drawing/2014/main" xmlns="" id="{163B1C60-70C7-4688-A3FA-3EE7C5799B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34928" y="2288094"/>
                <a:ext cx="897339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xmlns="" id="{C9158B34-60F3-49D8-B174-3A60FA2582F7}"/>
                </a:ext>
              </a:extLst>
            </p:cNvPr>
            <p:cNvGrpSpPr/>
            <p:nvPr/>
          </p:nvGrpSpPr>
          <p:grpSpPr>
            <a:xfrm>
              <a:off x="7326068" y="6450830"/>
              <a:ext cx="4806199" cy="0"/>
              <a:chOff x="7326068" y="2288094"/>
              <a:chExt cx="4806199" cy="0"/>
            </a:xfrm>
          </p:grpSpPr>
          <p:cxnSp>
            <p:nvCxnSpPr>
              <p:cNvPr id="27" name="Прямая соединительная линия 34">
                <a:extLst>
                  <a:ext uri="{FF2B5EF4-FFF2-40B4-BE49-F238E27FC236}">
                    <a16:creationId xmlns:a16="http://schemas.microsoft.com/office/drawing/2014/main" xmlns="" id="{96D9F34D-FDD0-4DDB-92F5-DA0F536279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6068" y="2288094"/>
                <a:ext cx="4157133" cy="0"/>
              </a:xfrm>
              <a:prstGeom prst="line">
                <a:avLst/>
              </a:prstGeom>
              <a:ln w="38100">
                <a:solidFill>
                  <a:srgbClr val="7030A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 сполучна лінія 27">
                <a:extLst>
                  <a:ext uri="{FF2B5EF4-FFF2-40B4-BE49-F238E27FC236}">
                    <a16:creationId xmlns:a16="http://schemas.microsoft.com/office/drawing/2014/main" xmlns="" id="{21EB824A-3CC4-43E7-B93F-3B57769EAB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34928" y="2288094"/>
                <a:ext cx="897339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Прямокутник 33">
              <a:extLst>
                <a:ext uri="{FF2B5EF4-FFF2-40B4-BE49-F238E27FC236}">
                  <a16:creationId xmlns:a16="http://schemas.microsoft.com/office/drawing/2014/main" xmlns="" id="{1FA23B17-5EB2-441C-8BF4-3FE72C97A9A4}"/>
                </a:ext>
              </a:extLst>
            </p:cNvPr>
            <p:cNvSpPr/>
            <p:nvPr/>
          </p:nvSpPr>
          <p:spPr>
            <a:xfrm>
              <a:off x="6750237" y="1366831"/>
              <a:ext cx="575831" cy="57882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5" name="Прямокутник 34">
              <a:extLst>
                <a:ext uri="{FF2B5EF4-FFF2-40B4-BE49-F238E27FC236}">
                  <a16:creationId xmlns:a16="http://schemas.microsoft.com/office/drawing/2014/main" xmlns="" id="{91FE7F68-A879-476E-B313-8E588382787A}"/>
                </a:ext>
              </a:extLst>
            </p:cNvPr>
            <p:cNvSpPr/>
            <p:nvPr/>
          </p:nvSpPr>
          <p:spPr>
            <a:xfrm>
              <a:off x="12128221" y="1395827"/>
              <a:ext cx="575831" cy="57882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36" name="Пряма зі стрілкою 35">
              <a:extLst>
                <a:ext uri="{FF2B5EF4-FFF2-40B4-BE49-F238E27FC236}">
                  <a16:creationId xmlns:a16="http://schemas.microsoft.com/office/drawing/2014/main" xmlns="" id="{DF3272EF-3E1D-4134-835D-CD319B5C0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1276" y="1118705"/>
              <a:ext cx="0" cy="65590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 зі стрілкою 36">
              <a:extLst>
                <a:ext uri="{FF2B5EF4-FFF2-40B4-BE49-F238E27FC236}">
                  <a16:creationId xmlns:a16="http://schemas.microsoft.com/office/drawing/2014/main" xmlns="" id="{6A5C2DE8-1DBB-453E-AB30-8DE30B79642D}"/>
                </a:ext>
              </a:extLst>
            </p:cNvPr>
            <p:cNvCxnSpPr>
              <a:cxnSpLocks/>
            </p:cNvCxnSpPr>
            <p:nvPr/>
          </p:nvCxnSpPr>
          <p:spPr>
            <a:xfrm>
              <a:off x="5687122" y="7296771"/>
              <a:ext cx="75620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E2C2CA9-8A34-49AF-A8B1-763BA81DEDD7}"/>
                    </a:ext>
                  </a:extLst>
                </p:cNvPr>
                <p:cNvSpPr txBox="1"/>
                <p:nvPr/>
              </p:nvSpPr>
              <p:spPr>
                <a:xfrm>
                  <a:off x="5600091" y="959715"/>
                  <a:ext cx="59527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uk-UA" sz="4400" dirty="0"/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E2C2CA9-8A34-49AF-A8B1-763BA81DED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0091" y="959715"/>
                  <a:ext cx="595278" cy="769441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643CC17-F5B7-4AC2-A2C3-CB2364A91D17}"/>
                    </a:ext>
                  </a:extLst>
                </p:cNvPr>
                <p:cNvSpPr txBox="1"/>
                <p:nvPr/>
              </p:nvSpPr>
              <p:spPr>
                <a:xfrm>
                  <a:off x="12489683" y="7178323"/>
                  <a:ext cx="86979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uk-UA" sz="4400" dirty="0"/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643CC17-F5B7-4AC2-A2C3-CB2364A91D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89683" y="7178323"/>
                  <a:ext cx="869795" cy="769441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971688D-84F4-4528-8483-A00E4816B5BF}"/>
                    </a:ext>
                  </a:extLst>
                </p:cNvPr>
                <p:cNvSpPr txBox="1"/>
                <p:nvPr/>
              </p:nvSpPr>
              <p:spPr>
                <a:xfrm>
                  <a:off x="5470466" y="7184110"/>
                  <a:ext cx="86979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uk-UA" sz="4400" dirty="0"/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971688D-84F4-4528-8483-A00E4816B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466" y="7184110"/>
                  <a:ext cx="869795" cy="769441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4DED60C-8036-4039-BAB2-D1DB5092395D}"/>
                    </a:ext>
                  </a:extLst>
                </p:cNvPr>
                <p:cNvSpPr txBox="1"/>
                <p:nvPr/>
              </p:nvSpPr>
              <p:spPr>
                <a:xfrm>
                  <a:off x="6618449" y="1758150"/>
                  <a:ext cx="86979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uk-UA" sz="4800" dirty="0"/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4DED60C-8036-4039-BAB2-D1DB509239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8449" y="1758150"/>
                  <a:ext cx="869795" cy="830997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79529A4-DD8E-4C33-A21F-1951862E5E64}"/>
                    </a:ext>
                  </a:extLst>
                </p:cNvPr>
                <p:cNvSpPr txBox="1"/>
                <p:nvPr/>
              </p:nvSpPr>
              <p:spPr>
                <a:xfrm>
                  <a:off x="11983262" y="1693416"/>
                  <a:ext cx="86979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uk-UA" sz="4800" dirty="0"/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279529A4-DD8E-4C33-A21F-1951862E5E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83262" y="1693416"/>
                  <a:ext cx="869795" cy="830997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E98E8D4-DE36-4C02-B6CE-0C437FD3003C}"/>
                    </a:ext>
                  </a:extLst>
                </p:cNvPr>
                <p:cNvSpPr txBox="1"/>
                <p:nvPr/>
              </p:nvSpPr>
              <p:spPr>
                <a:xfrm>
                  <a:off x="8683871" y="2491527"/>
                  <a:ext cx="687624" cy="8516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ru-RU" sz="4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DE98E8D4-DE36-4C02-B6CE-0C437FD30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3871" y="2491527"/>
                  <a:ext cx="687624" cy="851643"/>
                </a:xfrm>
                <a:prstGeom prst="rect">
                  <a:avLst/>
                </a:prstGeom>
                <a:blipFill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Робота з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переміщення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заряду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cxnSp>
        <p:nvCxnSpPr>
          <p:cNvPr id="29" name="Прямая со стрелкой 9">
            <a:extLst>
              <a:ext uri="{FF2B5EF4-FFF2-40B4-BE49-F238E27FC236}">
                <a16:creationId xmlns:a16="http://schemas.microsoft.com/office/drawing/2014/main" xmlns="" id="{63CAE041-B405-4ADB-A5A0-AC80EDC32A33}"/>
              </a:ext>
            </a:extLst>
          </p:cNvPr>
          <p:cNvCxnSpPr>
            <a:cxnSpLocks/>
            <a:stCxn id="48" idx="7"/>
            <a:endCxn id="52" idx="3"/>
          </p:cNvCxnSpPr>
          <p:nvPr/>
        </p:nvCxnSpPr>
        <p:spPr>
          <a:xfrm flipV="1">
            <a:off x="3269459" y="3391548"/>
            <a:ext cx="3042841" cy="3232137"/>
          </a:xfrm>
          <a:prstGeom prst="straightConnector1">
            <a:avLst/>
          </a:prstGeom>
          <a:ln w="5715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>
            <a:extLst>
              <a:ext uri="{FF2B5EF4-FFF2-40B4-BE49-F238E27FC236}">
                <a16:creationId xmlns:a16="http://schemas.microsoft.com/office/drawing/2014/main" xmlns="" id="{AC2DC6D0-4E91-4968-AC69-33781D691631}"/>
              </a:ext>
            </a:extLst>
          </p:cNvPr>
          <p:cNvCxnSpPr>
            <a:cxnSpLocks/>
          </p:cNvCxnSpPr>
          <p:nvPr/>
        </p:nvCxnSpPr>
        <p:spPr>
          <a:xfrm>
            <a:off x="3170549" y="6691357"/>
            <a:ext cx="215157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xmlns="" id="{2B72BAE4-F66A-4042-9C8B-9F607FDB29C1}"/>
              </a:ext>
            </a:extLst>
          </p:cNvPr>
          <p:cNvCxnSpPr>
            <a:cxnSpLocks/>
          </p:cNvCxnSpPr>
          <p:nvPr/>
        </p:nvCxnSpPr>
        <p:spPr>
          <a:xfrm>
            <a:off x="3170549" y="6691357"/>
            <a:ext cx="0" cy="96653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C49FA09-A45B-40FE-B273-AAC59B202248}"/>
                  </a:ext>
                </a:extLst>
              </p:cNvPr>
              <p:cNvSpPr txBox="1"/>
              <p:nvPr/>
            </p:nvSpPr>
            <p:spPr>
              <a:xfrm>
                <a:off x="5068866" y="6676796"/>
                <a:ext cx="869795" cy="920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uk-UA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C49FA09-A45B-40FE-B273-AAC59B202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866" y="6676796"/>
                <a:ext cx="869795" cy="920637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B221477-CE2D-4842-93CE-C1EF8336E374}"/>
                  </a:ext>
                </a:extLst>
              </p:cNvPr>
              <p:cNvSpPr txBox="1"/>
              <p:nvPr/>
            </p:nvSpPr>
            <p:spPr>
              <a:xfrm>
                <a:off x="3936401" y="5832200"/>
                <a:ext cx="53307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4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uk-UA" sz="44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221477-CE2D-4842-93CE-C1EF8336E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401" y="5832200"/>
                <a:ext cx="533079" cy="769441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4C3A5D5D-C138-4602-A81F-ECF3578601D5}"/>
              </a:ext>
            </a:extLst>
          </p:cNvPr>
          <p:cNvSpPr/>
          <p:nvPr/>
        </p:nvSpPr>
        <p:spPr>
          <a:xfrm>
            <a:off x="3106084" y="6595654"/>
            <a:ext cx="191406" cy="19140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8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9862E39-D026-4A0C-B9FA-0264FBF635CC}"/>
                  </a:ext>
                </a:extLst>
              </p:cNvPr>
              <p:cNvSpPr txBox="1"/>
              <p:nvPr/>
            </p:nvSpPr>
            <p:spPr>
              <a:xfrm>
                <a:off x="2641303" y="6595654"/>
                <a:ext cx="4574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uk-UA" sz="4400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9862E39-D026-4A0C-B9FA-0264FBF63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303" y="6595654"/>
                <a:ext cx="457414" cy="769441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A3D34D1-1131-47E5-8CCA-EE1D98B4F14F}"/>
                  </a:ext>
                </a:extLst>
              </p:cNvPr>
              <p:cNvSpPr txBox="1"/>
              <p:nvPr/>
            </p:nvSpPr>
            <p:spPr>
              <a:xfrm>
                <a:off x="2850060" y="7368419"/>
                <a:ext cx="8697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uk-UA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44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A3D34D1-1131-47E5-8CCA-EE1D98B4F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060" y="7368419"/>
                <a:ext cx="869795" cy="769441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xmlns="" id="{E1A12EE2-55C7-4A02-8517-4A23142A3FC4}"/>
              </a:ext>
            </a:extLst>
          </p:cNvPr>
          <p:cNvCxnSpPr>
            <a:cxnSpLocks/>
          </p:cNvCxnSpPr>
          <p:nvPr/>
        </p:nvCxnSpPr>
        <p:spPr>
          <a:xfrm flipH="1">
            <a:off x="6369089" y="3323876"/>
            <a:ext cx="0" cy="433402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602E5809-8E9C-4F55-B566-BF11402459AD}"/>
              </a:ext>
            </a:extLst>
          </p:cNvPr>
          <p:cNvSpPr/>
          <p:nvPr/>
        </p:nvSpPr>
        <p:spPr>
          <a:xfrm>
            <a:off x="6284269" y="3228173"/>
            <a:ext cx="191406" cy="19140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8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EEC0ECF-AB37-47B0-A3D9-D56A09B86B1E}"/>
                  </a:ext>
                </a:extLst>
              </p:cNvPr>
              <p:cNvSpPr txBox="1"/>
              <p:nvPr/>
            </p:nvSpPr>
            <p:spPr>
              <a:xfrm>
                <a:off x="6545115" y="2870222"/>
                <a:ext cx="4574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uk-UA" sz="4400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EEC0ECF-AB37-47B0-A3D9-D56A09B86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115" y="2870222"/>
                <a:ext cx="457414" cy="769441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0E1C317-C763-4408-8DFD-16598AD35DA3}"/>
                  </a:ext>
                </a:extLst>
              </p:cNvPr>
              <p:cNvSpPr txBox="1"/>
              <p:nvPr/>
            </p:nvSpPr>
            <p:spPr>
              <a:xfrm>
                <a:off x="5867286" y="7365492"/>
                <a:ext cx="8697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440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0E1C317-C763-4408-8DFD-16598AD35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286" y="7365492"/>
                <a:ext cx="869795" cy="769441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6F5A2D1-62EF-4D5F-A6AA-45F58BF59B13}"/>
                  </a:ext>
                </a:extLst>
              </p:cNvPr>
              <p:cNvSpPr txBox="1"/>
              <p:nvPr/>
            </p:nvSpPr>
            <p:spPr>
              <a:xfrm>
                <a:off x="3629489" y="4639833"/>
                <a:ext cx="8697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uk-UA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uk-UA" sz="44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6F5A2D1-62EF-4D5F-A6AA-45F58BF59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489" y="4639833"/>
                <a:ext cx="869795" cy="769441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6" name="Button Color - Down">
                <a:extLst>
                  <a:ext uri="{FF2B5EF4-FFF2-40B4-BE49-F238E27FC236}">
                    <a16:creationId xmlns:a16="http://schemas.microsoft.com/office/drawing/2014/main" id="{386FF21B-7D6A-4AAD-959B-E8D89398095D}"/>
                  </a:ext>
                </a:extLst>
              </p:cNvPr>
              <p:cNvSpPr/>
              <p:nvPr/>
            </p:nvSpPr>
            <p:spPr>
              <a:xfrm>
                <a:off x="9277860" y="2430767"/>
                <a:ext cx="3667790" cy="66501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𝐹𝑠</m:t>
                      </m:r>
                      <m:func>
                        <m:func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4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uk-UA" sz="48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func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56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86FF21B-7D6A-4AAD-959B-E8D893980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860" y="2430767"/>
                <a:ext cx="3667790" cy="665016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7" name="Button Color - Down">
                <a:extLst>
                  <a:ext uri="{FF2B5EF4-FFF2-40B4-BE49-F238E27FC236}">
                    <a16:creationId xmlns:a16="http://schemas.microsoft.com/office/drawing/2014/main" id="{6839C123-8523-4ED2-A844-C39559CA7483}"/>
                  </a:ext>
                </a:extLst>
              </p:cNvPr>
              <p:cNvSpPr/>
              <p:nvPr/>
            </p:nvSpPr>
            <p:spPr>
              <a:xfrm>
                <a:off x="10034901" y="3386280"/>
                <a:ext cx="2153707" cy="66501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uk-UA" sz="4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800" i="1" smtClean="0">
                          <a:latin typeface="Cambria Math" panose="02040503050406030204" pitchFamily="18" charset="0"/>
                        </a:rPr>
                        <m:t>𝑞𝐸</m:t>
                      </m:r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57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839C123-8523-4ED2-A844-C39559CA74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901" y="3386280"/>
                <a:ext cx="2153707" cy="665016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8" name="Button Color - Down">
                <a:extLst>
                  <a:ext uri="{FF2B5EF4-FFF2-40B4-BE49-F238E27FC236}">
                    <a16:creationId xmlns:a16="http://schemas.microsoft.com/office/drawing/2014/main" id="{270C735C-E95E-4DE3-8B32-440A6D0DEA39}"/>
                  </a:ext>
                </a:extLst>
              </p:cNvPr>
              <p:cNvSpPr/>
              <p:nvPr/>
            </p:nvSpPr>
            <p:spPr>
              <a:xfrm>
                <a:off x="8223380" y="4308378"/>
                <a:ext cx="5809390" cy="66501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i="1">
                          <a:latin typeface="Cambria Math" panose="020405030504060302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4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uk-UA" sz="48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func>
                      <m:r>
                        <a:rPr lang="uk-UA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4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5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70C735C-E95E-4DE3-8B32-440A6D0DE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380" y="4308378"/>
                <a:ext cx="5809390" cy="665016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9" name="Button Color - Down">
                <a:extLst>
                  <a:ext uri="{FF2B5EF4-FFF2-40B4-BE49-F238E27FC236}">
                    <a16:creationId xmlns:a16="http://schemas.microsoft.com/office/drawing/2014/main" id="{95C74393-428D-4CD3-B81A-857D40D7F6D1}"/>
                  </a:ext>
                </a:extLst>
              </p:cNvPr>
              <p:cNvSpPr/>
              <p:nvPr/>
            </p:nvSpPr>
            <p:spPr>
              <a:xfrm>
                <a:off x="8207061" y="5491316"/>
                <a:ext cx="5809390" cy="876763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1→2</m:t>
                          </m:r>
                        </m:sub>
                      </m:sSub>
                      <m:r>
                        <a:rPr lang="uk-UA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𝑞𝐸</m:t>
                      </m:r>
                      <m:d>
                        <m:d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k-UA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uk-UA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k-UA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uk-UA" sz="4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48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C74393-428D-4CD3-B81A-857D40D7F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061" y="5491316"/>
                <a:ext cx="5809390" cy="876763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22D72E0B-4210-4C45-A3CB-D615AAE62E1A}"/>
                  </a:ext>
                </a:extLst>
              </p:cNvPr>
              <p:cNvSpPr/>
              <p:nvPr/>
            </p:nvSpPr>
            <p:spPr>
              <a:xfrm>
                <a:off x="9193820" y="6813891"/>
                <a:ext cx="3848299" cy="876763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1→2</m:t>
                          </m:r>
                        </m:sub>
                      </m:sSub>
                      <m:r>
                        <a:rPr lang="uk-UA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𝑞𝐸𝑑</m:t>
                      </m:r>
                    </m:oMath>
                  </m:oMathPara>
                </a14:m>
                <a:endParaRPr lang="uk-UA" sz="48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2D72E0B-4210-4C45-A3CB-D615AAE62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820" y="6813891"/>
                <a:ext cx="3848299" cy="876763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Button Color - Down">
            <a:extLst>
              <a:ext uri="{FF2B5EF4-FFF2-40B4-BE49-F238E27FC236}">
                <a16:creationId xmlns:a16="http://schemas.microsoft.com/office/drawing/2014/main" xmlns="" id="{BD625A5E-2A33-44A3-8129-0E9155C87741}"/>
              </a:ext>
            </a:extLst>
          </p:cNvPr>
          <p:cNvSpPr/>
          <p:nvPr/>
        </p:nvSpPr>
        <p:spPr>
          <a:xfrm>
            <a:off x="2745660" y="1118863"/>
            <a:ext cx="8908892" cy="960682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 з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переміщення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заряду в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однорідному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електростатичному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</a:t>
            </a:r>
            <a:endParaRPr lang="uk-UA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44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1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utton Color - Down">
            <a:extLst>
              <a:ext uri="{FF2B5EF4-FFF2-40B4-BE49-F238E27FC236}">
                <a16:creationId xmlns:a16="http://schemas.microsoft.com/office/drawing/2014/main" xmlns="" id="{C8177E48-E9BB-4B9A-925C-AD5B38724F6B}"/>
              </a:ext>
            </a:extLst>
          </p:cNvPr>
          <p:cNvSpPr/>
          <p:nvPr/>
        </p:nvSpPr>
        <p:spPr>
          <a:xfrm>
            <a:off x="983439" y="6501021"/>
            <a:ext cx="6117658" cy="13101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обота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електростатичних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сил </a:t>
            </a:r>
            <a:r>
              <a:rPr lang="ru-R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залежить</a:t>
            </a:r>
            <a:r>
              <a:rPr lang="ru-R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</a:t>
            </a:r>
            <a:r>
              <a:rPr lang="ru-R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траєкторії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якою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переміщується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заряд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Робота з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переміщення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заряду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xmlns="" id="{C6E51F1A-4F36-4E10-B16A-3579433A464C}"/>
              </a:ext>
            </a:extLst>
          </p:cNvPr>
          <p:cNvGrpSpPr/>
          <p:nvPr/>
        </p:nvGrpSpPr>
        <p:grpSpPr>
          <a:xfrm>
            <a:off x="8642154" y="1587594"/>
            <a:ext cx="3805260" cy="4830050"/>
            <a:chOff x="8409095" y="875018"/>
            <a:chExt cx="4881185" cy="619573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04E63AEB-2A2B-41E7-B67E-16C9E8C05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9095" y="1259916"/>
              <a:ext cx="4881185" cy="561581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A189EF9-CB90-4B44-B652-6A1F3B3468C5}"/>
                    </a:ext>
                  </a:extLst>
                </p:cNvPr>
                <p:cNvSpPr txBox="1"/>
                <p:nvPr/>
              </p:nvSpPr>
              <p:spPr>
                <a:xfrm>
                  <a:off x="8788095" y="875018"/>
                  <a:ext cx="5952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uk-UA" sz="4400" dirty="0"/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A189EF9-CB90-4B44-B652-6A1F3B346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8095" y="875018"/>
                  <a:ext cx="595279" cy="769441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02DE963-DB25-4785-9F6B-35653E5BB300}"/>
                    </a:ext>
                  </a:extLst>
                </p:cNvPr>
                <p:cNvSpPr txBox="1"/>
                <p:nvPr/>
              </p:nvSpPr>
              <p:spPr>
                <a:xfrm>
                  <a:off x="12540809" y="6301308"/>
                  <a:ext cx="59527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uk-UA" sz="4400" dirty="0"/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02DE963-DB25-4785-9F6B-35653E5BB3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40809" y="6301308"/>
                  <a:ext cx="595278" cy="769441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E9FAF51-21A0-4FB1-B023-923334444E26}"/>
                    </a:ext>
                  </a:extLst>
                </p:cNvPr>
                <p:cNvSpPr txBox="1"/>
                <p:nvPr/>
              </p:nvSpPr>
              <p:spPr>
                <a:xfrm>
                  <a:off x="11647789" y="1901613"/>
                  <a:ext cx="59527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uk-UA" sz="4400" dirty="0"/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E9FAF51-21A0-4FB1-B023-923334444E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7789" y="1901613"/>
                  <a:ext cx="595278" cy="769441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8999B8D-08B8-40CE-8412-B53903B5C538}"/>
                    </a:ext>
                  </a:extLst>
                </p:cNvPr>
                <p:cNvSpPr txBox="1"/>
                <p:nvPr/>
              </p:nvSpPr>
              <p:spPr>
                <a:xfrm>
                  <a:off x="8799326" y="4848013"/>
                  <a:ext cx="59527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uk-UA" sz="4400" dirty="0"/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8999B8D-08B8-40CE-8412-B53903B5C5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9326" y="4848013"/>
                  <a:ext cx="595278" cy="769441"/>
                </a:xfrm>
                <a:prstGeom prst="rect">
                  <a:avLst/>
                </a:prstGeom>
                <a:blipFill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xmlns="" id="{53C3F971-B8E2-4F62-98DA-0650FABE0823}"/>
              </a:ext>
            </a:extLst>
          </p:cNvPr>
          <p:cNvGrpSpPr/>
          <p:nvPr/>
        </p:nvGrpSpPr>
        <p:grpSpPr>
          <a:xfrm>
            <a:off x="2203154" y="1766070"/>
            <a:ext cx="3678228" cy="4610029"/>
            <a:chOff x="1399150" y="1132172"/>
            <a:chExt cx="4773127" cy="5982298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xmlns="" id="{CF05C33C-0678-4DB7-952B-A0F49751F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26623" y="1138832"/>
              <a:ext cx="4003709" cy="593191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6A46A05-0B38-4A6E-A8C9-3755777EFE53}"/>
                    </a:ext>
                  </a:extLst>
                </p:cNvPr>
                <p:cNvSpPr txBox="1"/>
                <p:nvPr/>
              </p:nvSpPr>
              <p:spPr>
                <a:xfrm>
                  <a:off x="1399150" y="1132172"/>
                  <a:ext cx="59527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uk-UA" sz="4400" dirty="0"/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6A46A05-0B38-4A6E-A8C9-3755777EFE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9150" y="1132172"/>
                  <a:ext cx="595278" cy="769441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2A90061-E424-4AF3-9B83-DF164B488DA4}"/>
                    </a:ext>
                  </a:extLst>
                </p:cNvPr>
                <p:cNvSpPr txBox="1"/>
                <p:nvPr/>
              </p:nvSpPr>
              <p:spPr>
                <a:xfrm>
                  <a:off x="5014512" y="6345029"/>
                  <a:ext cx="59527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uk-UA" sz="4400" dirty="0"/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32A90061-E424-4AF3-9B83-DF164B488D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4512" y="6345029"/>
                  <a:ext cx="595278" cy="769441"/>
                </a:xfrm>
                <a:prstGeom prst="rect">
                  <a:avLst/>
                </a:prstGeom>
                <a:blipFill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FFDE754-BB7C-4D4C-9711-C73C71DBA82F}"/>
                    </a:ext>
                  </a:extLst>
                </p:cNvPr>
                <p:cNvSpPr txBox="1"/>
                <p:nvPr/>
              </p:nvSpPr>
              <p:spPr>
                <a:xfrm>
                  <a:off x="1399150" y="3188253"/>
                  <a:ext cx="59527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uk-UA" sz="4400" dirty="0"/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FFDE754-BB7C-4D4C-9711-C73C71DBA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9150" y="3188253"/>
                  <a:ext cx="595278" cy="769441"/>
                </a:xfrm>
                <a:prstGeom prst="rect">
                  <a:avLst/>
                </a:prstGeom>
                <a:blipFill>
                  <a:blip r:embed="rId1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156E795-1A2A-4A76-B20C-60705C139845}"/>
                    </a:ext>
                  </a:extLst>
                </p:cNvPr>
                <p:cNvSpPr txBox="1"/>
                <p:nvPr/>
              </p:nvSpPr>
              <p:spPr>
                <a:xfrm>
                  <a:off x="2421901" y="3188252"/>
                  <a:ext cx="59527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uk-UA" sz="4400" dirty="0"/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156E795-1A2A-4A76-B20C-60705C1398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1901" y="3188252"/>
                  <a:ext cx="595278" cy="769441"/>
                </a:xfrm>
                <a:prstGeom prst="rect">
                  <a:avLst/>
                </a:prstGeom>
                <a:blipFill>
                  <a:blip r:embed="rId1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F578C91-AECD-46DE-8D19-861DAB911D4B}"/>
                    </a:ext>
                  </a:extLst>
                </p:cNvPr>
                <p:cNvSpPr txBox="1"/>
                <p:nvPr/>
              </p:nvSpPr>
              <p:spPr>
                <a:xfrm>
                  <a:off x="3233199" y="3188252"/>
                  <a:ext cx="59527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uk-UA" sz="4400" dirty="0"/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F578C91-AECD-46DE-8D19-861DAB911D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3199" y="3188252"/>
                  <a:ext cx="595278" cy="769441"/>
                </a:xfrm>
                <a:prstGeom prst="rect">
                  <a:avLst/>
                </a:prstGeom>
                <a:blipFill>
                  <a:blip r:embed="rId1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B9B3CF7-D043-409E-AC6B-3516DF72BD00}"/>
                    </a:ext>
                  </a:extLst>
                </p:cNvPr>
                <p:cNvSpPr txBox="1"/>
                <p:nvPr/>
              </p:nvSpPr>
              <p:spPr>
                <a:xfrm>
                  <a:off x="4456749" y="3188251"/>
                  <a:ext cx="59527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uk-UA" sz="4400" dirty="0"/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B9B3CF7-D043-409E-AC6B-3516DF72BD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6749" y="3188251"/>
                  <a:ext cx="595278" cy="769441"/>
                </a:xfrm>
                <a:prstGeom prst="rect">
                  <a:avLst/>
                </a:prstGeom>
                <a:blipFill>
                  <a:blip r:embed="rId1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F433379-898D-4DC7-A98A-D2BC06EC12DC}"/>
                    </a:ext>
                  </a:extLst>
                </p:cNvPr>
                <p:cNvSpPr txBox="1"/>
                <p:nvPr/>
              </p:nvSpPr>
              <p:spPr>
                <a:xfrm>
                  <a:off x="5576999" y="3188250"/>
                  <a:ext cx="59527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uk-UA" sz="4400" dirty="0"/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F433379-898D-4DC7-A98A-D2BC06EC12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6999" y="3188250"/>
                  <a:ext cx="595278" cy="769441"/>
                </a:xfrm>
                <a:prstGeom prst="rect">
                  <a:avLst/>
                </a:prstGeom>
                <a:blipFill>
                  <a:blip r:embed="rId1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Button Color - Down">
            <a:extLst>
              <a:ext uri="{FF2B5EF4-FFF2-40B4-BE49-F238E27FC236}">
                <a16:creationId xmlns:a16="http://schemas.microsoft.com/office/drawing/2014/main" xmlns="" id="{0391F326-D415-4B16-BFB5-BF58626A110F}"/>
              </a:ext>
            </a:extLst>
          </p:cNvPr>
          <p:cNvSpPr/>
          <p:nvPr/>
        </p:nvSpPr>
        <p:spPr>
          <a:xfrm>
            <a:off x="7868606" y="6501020"/>
            <a:ext cx="5575857" cy="13101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випадку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замкненої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траєкторії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руху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заряду </a:t>
            </a:r>
            <a:r>
              <a:rPr lang="ru-R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 сил поля </a:t>
            </a:r>
            <a:r>
              <a:rPr lang="ru-RU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дорівнює</a:t>
            </a:r>
            <a:r>
              <a:rPr lang="ru-RU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нулю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Button Color - Down">
            <a:extLst>
              <a:ext uri="{FF2B5EF4-FFF2-40B4-BE49-F238E27FC236}">
                <a16:creationId xmlns:a16="http://schemas.microsoft.com/office/drawing/2014/main" xmlns="" id="{DD12869D-57E2-452D-918A-8B9AE0F9A283}"/>
              </a:ext>
            </a:extLst>
          </p:cNvPr>
          <p:cNvSpPr/>
          <p:nvPr/>
        </p:nvSpPr>
        <p:spPr>
          <a:xfrm>
            <a:off x="1224561" y="1137953"/>
            <a:ext cx="11951089" cy="531311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Однорідне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електростатичне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поле є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потенціальним</a:t>
            </a:r>
            <a:endParaRPr lang="uk-UA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88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5C8F7D7-0D5C-46A5-877B-29E91FDDC9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7" y="924510"/>
            <a:ext cx="6565923" cy="7217940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Робота і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потенціальна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енергія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8" name="Button Color - Down">
            <a:extLst>
              <a:ext uri="{FF2B5EF4-FFF2-40B4-BE49-F238E27FC236}">
                <a16:creationId xmlns:a16="http://schemas.microsoft.com/office/drawing/2014/main" xmlns="" id="{9D10A6C7-46D2-400E-B3E8-54F2484953E9}"/>
              </a:ext>
            </a:extLst>
          </p:cNvPr>
          <p:cNvSpPr/>
          <p:nvPr/>
        </p:nvSpPr>
        <p:spPr>
          <a:xfrm>
            <a:off x="7037952" y="2761042"/>
            <a:ext cx="6055084" cy="1178486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 електростатичного поля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id="{6529C834-BAB6-4786-87EE-506579E1A68D}"/>
                  </a:ext>
                </a:extLst>
              </p:cNvPr>
              <p:cNvSpPr/>
              <p:nvPr/>
            </p:nvSpPr>
            <p:spPr>
              <a:xfrm>
                <a:off x="6202805" y="4771419"/>
                <a:ext cx="7725379" cy="876763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1→2</m:t>
                          </m:r>
                        </m:sub>
                      </m:sSub>
                      <m:r>
                        <a:rPr lang="uk-UA" sz="4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4800" i="1">
                          <a:latin typeface="Cambria Math" panose="02040503050406030204" pitchFamily="18" charset="0"/>
                        </a:rPr>
                        <m:t>=−∆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29C834-BAB6-4786-87EE-506579E1A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805" y="4771419"/>
                <a:ext cx="7725379" cy="87676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8176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E551BF6-2E7A-4483-84CF-CA4887B439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8406"/>
            <a:ext cx="7121778" cy="7111019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1511"/>
            <a:ext cx="14399595" cy="716898"/>
          </a:xfrm>
        </p:spPr>
        <p:txBody>
          <a:bodyPr>
            <a:noAutofit/>
          </a:bodyPr>
          <a:lstStyle/>
          <a:p>
            <a:r>
              <a:rPr lang="ru-RU" sz="44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Потенціальна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енергія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взаємодії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двох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точкових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зарядів</a:t>
            </a:r>
            <a:endParaRPr lang="uk-UA" sz="44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9D10A6C7-46D2-400E-B3E8-54F2484953E9}"/>
                  </a:ext>
                </a:extLst>
              </p:cNvPr>
              <p:cNvSpPr/>
              <p:nvPr/>
            </p:nvSpPr>
            <p:spPr>
              <a:xfrm>
                <a:off x="7484792" y="2011524"/>
                <a:ext cx="6551789" cy="1809792"/>
              </a:xfrm>
              <a:prstGeom prst="rect">
                <a:avLst/>
              </a:prstGeom>
              <a:solidFill>
                <a:srgbClr val="404040"/>
              </a:solidFill>
              <a:ln w="38100">
                <a:solidFill>
                  <a:srgbClr val="40404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Потенціальна енергія взаємодії двох точкових зарядів </a:t>
                </a:r>
                <a14:m>
                  <m:oMath xmlns:m="http://schemas.openxmlformats.org/officeDocument/2006/math">
                    <m:r>
                      <a:rPr lang="uk-UA" sz="36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uk-UA" sz="36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uk-UA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D10A6C7-46D2-400E-B3E8-54F248495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92" y="2011524"/>
                <a:ext cx="6551789" cy="1809792"/>
              </a:xfrm>
              <a:prstGeom prst="rect">
                <a:avLst/>
              </a:prstGeom>
              <a:blipFill>
                <a:blip r:embed="rId5" cstate="print"/>
                <a:stretch>
                  <a:fillRect t="-2310" b="-9571"/>
                </a:stretch>
              </a:blipFill>
              <a:ln w="38100">
                <a:solidFill>
                  <a:srgbClr val="40404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id="{6529C834-BAB6-4786-87EE-506579E1A68D}"/>
                  </a:ext>
                </a:extLst>
              </p:cNvPr>
              <p:cNvSpPr/>
              <p:nvPr/>
            </p:nvSpPr>
            <p:spPr>
              <a:xfrm>
                <a:off x="8668297" y="4614973"/>
                <a:ext cx="4184779" cy="1957509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uk-UA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𝑄𝑞</m:t>
                          </m:r>
                        </m:num>
                        <m:den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uk-UA" sz="6000" dirty="0"/>
              </a:p>
            </p:txBody>
          </p:sp>
        </mc:Choice>
        <mc:Fallback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29C834-BAB6-4786-87EE-506579E1A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297" y="4614973"/>
                <a:ext cx="4184779" cy="1957509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704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Button Color - Down">
                <a:extLst>
                  <a:ext uri="{FF2B5EF4-FFF2-40B4-BE49-F238E27FC236}">
                    <a16:creationId xmlns:a16="http://schemas.microsoft.com/office/drawing/2014/main" id="{C6365422-B2A5-483C-BE9E-26FF90A7F260}"/>
                  </a:ext>
                </a:extLst>
              </p:cNvPr>
              <p:cNvSpPr/>
              <p:nvPr/>
            </p:nvSpPr>
            <p:spPr>
              <a:xfrm>
                <a:off x="423129" y="1113611"/>
                <a:ext cx="7458999" cy="6850487"/>
              </a:xfrm>
              <a:prstGeom prst="rect">
                <a:avLst/>
              </a:prstGeom>
              <a:solidFill>
                <a:srgbClr val="DB4437"/>
              </a:solidFill>
              <a:ln w="38100">
                <a:solidFill>
                  <a:srgbClr val="DB44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40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Потенціал </a:t>
                </a:r>
                <a14:m>
                  <m:oMath xmlns:m="http://schemas.openxmlformats.org/officeDocument/2006/math">
                    <m:r>
                      <a:rPr lang="uk-UA" sz="4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𝛗</m:t>
                    </m:r>
                  </m:oMath>
                </a14:m>
                <a:r>
                  <a:rPr lang="uk-UA" sz="40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електростатичного поля в даній точці</a:t>
                </a:r>
                <a:r>
                  <a:rPr lang="uk-UA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це скалярна фізична величина, яка характеризує енергетичні властивості поля і дорівнює відношенню потенціальної енергії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uk-UA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електричного заряду, поміщеного в дану точку поля, до значення </a:t>
                </a:r>
                <a14:m>
                  <m:oMath xmlns:m="http://schemas.openxmlformats.org/officeDocument/2006/math">
                    <m:r>
                      <a:rPr lang="uk-UA" sz="40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uk-UA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цього заряду</a:t>
                </a:r>
                <a:endParaRPr lang="uk-UA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6365422-B2A5-483C-BE9E-26FF90A7F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29" y="1113611"/>
                <a:ext cx="7458999" cy="6850487"/>
              </a:xfrm>
              <a:prstGeom prst="rect">
                <a:avLst/>
              </a:prstGeom>
              <a:blipFill>
                <a:blip r:embed="rId3" cstate="print"/>
                <a:stretch>
                  <a:fillRect l="-2439" t="-1329" r="-4228" b="-3632"/>
                </a:stretch>
              </a:blipFill>
              <a:ln w="38100">
                <a:solidFill>
                  <a:srgbClr val="DB443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Потенціал електростатичного поля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Button Color - Down">
                <a:extLst>
                  <a:ext uri="{FF2B5EF4-FFF2-40B4-BE49-F238E27FC236}">
                    <a16:creationId xmlns:a16="http://schemas.microsoft.com/office/drawing/2014/main" id="{98FD312A-C2E7-4B15-B28E-4131F597CCC6}"/>
                  </a:ext>
                </a:extLst>
              </p:cNvPr>
              <p:cNvSpPr/>
              <p:nvPr/>
            </p:nvSpPr>
            <p:spPr>
              <a:xfrm>
                <a:off x="9950971" y="2217878"/>
                <a:ext cx="2452364" cy="170739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540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uk-UA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5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5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uk-UA" sz="5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uk-UA" sz="5400" dirty="0"/>
              </a:p>
            </p:txBody>
          </p:sp>
        </mc:Choice>
        <mc:Fallback>
          <p:sp>
            <p:nvSpPr>
              <p:cNvPr id="16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8FD312A-C2E7-4B15-B28E-4131F597C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971" y="2217878"/>
                <a:ext cx="2452364" cy="1707395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id="{3C7A7309-4363-46F7-B46E-193221337E5C}"/>
                  </a:ext>
                </a:extLst>
              </p:cNvPr>
              <p:cNvSpPr/>
              <p:nvPr/>
            </p:nvSpPr>
            <p:spPr>
              <a:xfrm>
                <a:off x="8298437" y="4886326"/>
                <a:ext cx="5757431" cy="170739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uk-UA" sz="54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r>
                        <a:rPr lang="uk-UA" sz="5400" i="1">
                          <a:latin typeface="Cambria Math" panose="02040503050406030204" pitchFamily="18" charset="0"/>
                        </a:rPr>
                        <m:t>=1 В=1 </m:t>
                      </m:r>
                      <m:f>
                        <m:f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Дж</m:t>
                          </m:r>
                        </m:num>
                        <m:den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Кл</m:t>
                          </m:r>
                        </m:den>
                      </m:f>
                    </m:oMath>
                  </m:oMathPara>
                </a14:m>
                <a:endParaRPr lang="uk-UA" sz="5400" dirty="0"/>
              </a:p>
            </p:txBody>
          </p:sp>
        </mc:Choice>
        <mc:Fallback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C7A7309-4363-46F7-B46E-193221337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437" y="4886326"/>
                <a:ext cx="5757431" cy="1707395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8983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E919A0F-A788-4CD8-9E8A-ECE98377BD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8406"/>
            <a:ext cx="7121778" cy="7111019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Потенціал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електростатичного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поля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Button Color - Down">
                <a:extLst>
                  <a:ext uri="{FF2B5EF4-FFF2-40B4-BE49-F238E27FC236}">
                    <a16:creationId xmlns:a16="http://schemas.microsoft.com/office/drawing/2014/main" id="{4983B299-1013-4331-950E-3AF0E10B9C18}"/>
                  </a:ext>
                </a:extLst>
              </p:cNvPr>
              <p:cNvSpPr/>
              <p:nvPr/>
            </p:nvSpPr>
            <p:spPr>
              <a:xfrm>
                <a:off x="8081958" y="1259916"/>
                <a:ext cx="5357455" cy="1809792"/>
              </a:xfrm>
              <a:prstGeom prst="rect">
                <a:avLst/>
              </a:prstGeom>
              <a:solidFill>
                <a:srgbClr val="404040"/>
              </a:solidFill>
              <a:ln w="38100">
                <a:solidFill>
                  <a:srgbClr val="40404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Потенціал </a:t>
                </a:r>
                <a14:m>
                  <m:oMath xmlns:m="http://schemas.openxmlformats.org/officeDocument/2006/math">
                    <m:r>
                      <a:rPr lang="uk-UA" sz="3600" b="1" i="0">
                        <a:latin typeface="Cambria Math" panose="02040503050406030204" pitchFamily="18" charset="0"/>
                      </a:rPr>
                      <m:t>𝛗</m:t>
                    </m:r>
                  </m:oMath>
                </a14:m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поля, створеного точковим зарядом </a:t>
                </a:r>
                <a14:m>
                  <m:oMath xmlns:m="http://schemas.openxmlformats.org/officeDocument/2006/math">
                    <m:r>
                      <a:rPr lang="uk-UA" sz="36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uk-UA" sz="36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983B299-1013-4331-950E-3AF0E10B9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958" y="1259916"/>
                <a:ext cx="5357455" cy="1809792"/>
              </a:xfrm>
              <a:prstGeom prst="rect">
                <a:avLst/>
              </a:prstGeom>
              <a:blipFill>
                <a:blip r:embed="rId5" cstate="print"/>
                <a:stretch>
                  <a:fillRect l="-226" t="-2310" r="-2599" b="-9571"/>
                </a:stretch>
              </a:blipFill>
              <a:ln w="38100">
                <a:solidFill>
                  <a:srgbClr val="40404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Button Color - Down">
                <a:extLst>
                  <a:ext uri="{FF2B5EF4-FFF2-40B4-BE49-F238E27FC236}">
                    <a16:creationId xmlns:a16="http://schemas.microsoft.com/office/drawing/2014/main" id="{D65824AE-1DB6-402D-84D3-CB3646A418AA}"/>
                  </a:ext>
                </a:extLst>
              </p:cNvPr>
              <p:cNvSpPr/>
              <p:nvPr/>
            </p:nvSpPr>
            <p:spPr>
              <a:xfrm>
                <a:off x="8668295" y="3358338"/>
                <a:ext cx="4184779" cy="1957509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600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uk-UA" sz="6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uk-UA" sz="6000" dirty="0"/>
              </a:p>
            </p:txBody>
          </p:sp>
        </mc:Choice>
        <mc:Fallback>
          <p:sp>
            <p:nvSpPr>
              <p:cNvPr id="14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5824AE-1DB6-402D-84D3-CB3646A418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295" y="3358338"/>
                <a:ext cx="4184779" cy="1957509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Button Color - Down">
                <a:extLst>
                  <a:ext uri="{FF2B5EF4-FFF2-40B4-BE49-F238E27FC236}">
                    <a16:creationId xmlns:a16="http://schemas.microsoft.com/office/drawing/2014/main" id="{66EC303E-1921-4608-B8C6-D3E01AD6A2B2}"/>
                  </a:ext>
                </a:extLst>
              </p:cNvPr>
              <p:cNvSpPr/>
              <p:nvPr/>
            </p:nvSpPr>
            <p:spPr>
              <a:xfrm>
                <a:off x="7970840" y="5778805"/>
                <a:ext cx="5579688" cy="73982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Якщо</a:t>
                </a:r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4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uk-UA" sz="4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то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44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uk-UA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6EC303E-1921-4608-B8C6-D3E01AD6A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840" y="5778805"/>
                <a:ext cx="5579688" cy="739824"/>
              </a:xfrm>
              <a:prstGeom prst="rect">
                <a:avLst/>
              </a:prstGeom>
              <a:blipFill>
                <a:blip r:embed="rId7" cstate="print"/>
                <a:stretch>
                  <a:fillRect l="-3149" t="-7087" b="-31496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Button Color - Down">
                <a:extLst>
                  <a:ext uri="{FF2B5EF4-FFF2-40B4-BE49-F238E27FC236}">
                    <a16:creationId xmlns:a16="http://schemas.microsoft.com/office/drawing/2014/main" id="{66910EAE-086E-4756-B4B9-A610EF0B10D2}"/>
                  </a:ext>
                </a:extLst>
              </p:cNvPr>
              <p:cNvSpPr/>
              <p:nvPr/>
            </p:nvSpPr>
            <p:spPr>
              <a:xfrm>
                <a:off x="7970840" y="6839509"/>
                <a:ext cx="5579688" cy="73982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uk-UA" sz="4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4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uk-UA" sz="4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то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44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4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uk-UA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6910EAE-086E-4756-B4B9-A610EF0B1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840" y="6839509"/>
                <a:ext cx="5579688" cy="739824"/>
              </a:xfrm>
              <a:prstGeom prst="rect">
                <a:avLst/>
              </a:prstGeom>
              <a:blipFill>
                <a:blip r:embed="rId8" cstate="print"/>
                <a:stretch>
                  <a:fillRect l="-3149" t="-7087" b="-31496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7749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Потенціал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електростатичного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поля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Button Color - Down">
                <a:extLst>
                  <a:ext uri="{FF2B5EF4-FFF2-40B4-BE49-F238E27FC236}">
                    <a16:creationId xmlns:a16="http://schemas.microsoft.com/office/drawing/2014/main" id="{66EC303E-1921-4608-B8C6-D3E01AD6A2B2}"/>
                  </a:ext>
                </a:extLst>
              </p:cNvPr>
              <p:cNvSpPr/>
              <p:nvPr/>
            </p:nvSpPr>
            <p:spPr>
              <a:xfrm>
                <a:off x="6780414" y="1415055"/>
                <a:ext cx="6826790" cy="455094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Принцип суперпозиції для потенціалів:</a:t>
                </a:r>
              </a:p>
              <a:p>
                <a:pPr algn="ctr"/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Якщо поле утворене кількома довільно розташованими зарядами, потенціал </a:t>
                </a:r>
                <a14:m>
                  <m:oMath xmlns:m="http://schemas.openxmlformats.org/officeDocument/2006/math">
                    <m:r>
                      <a:rPr lang="uk-UA" sz="3200" b="1" i="1">
                        <a:latin typeface="Cambria Math" panose="02040503050406030204" pitchFamily="18" charset="0"/>
                      </a:rPr>
                      <m:t>𝛗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поля в будь-якій точці цього поля дорівнює алгебраїчній сумі потенціалів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𝛗</m:t>
                        </m:r>
                      </m:e>
                      <m:sub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uk-UA" sz="3200" b="1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uk-UA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𝛗</m:t>
                        </m:r>
                      </m:e>
                      <m:sub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uk-UA" sz="3200" b="1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uk-UA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𝛗</m:t>
                        </m:r>
                      </m:e>
                      <m:sub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полів, створених кожним зарядом</a:t>
                </a:r>
                <a:endParaRPr lang="uk-UA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6EC303E-1921-4608-B8C6-D3E01AD6A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414" y="1415055"/>
                <a:ext cx="6826790" cy="4550948"/>
              </a:xfrm>
              <a:prstGeom prst="rect">
                <a:avLst/>
              </a:prstGeom>
              <a:blipFill>
                <a:blip r:embed="rId4" cstate="print"/>
                <a:stretch>
                  <a:fillRect t="-531" r="-178" b="-3187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id="{09118E53-1FEE-4D0E-922C-0D080EC66700}"/>
                  </a:ext>
                </a:extLst>
              </p:cNvPr>
              <p:cNvSpPr/>
              <p:nvPr/>
            </p:nvSpPr>
            <p:spPr>
              <a:xfrm>
                <a:off x="6214134" y="6244947"/>
                <a:ext cx="7959351" cy="1040257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600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uk-UA" sz="6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k-UA" sz="60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60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k-UA" sz="60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6000" i="1">
                          <a:latin typeface="Cambria Math" panose="02040503050406030204" pitchFamily="18" charset="0"/>
                        </a:rPr>
                        <m:t>+...+ </m:t>
                      </m:r>
                      <m:sSub>
                        <m:sSub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k-UA" sz="60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uk-UA" sz="6000" dirty="0"/>
              </a:p>
            </p:txBody>
          </p:sp>
        </mc:Choice>
        <mc:Fallback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9118E53-1FEE-4D0E-922C-0D080EC66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134" y="6244947"/>
                <a:ext cx="7959351" cy="104025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xmlns="" id="{49456574-430D-4FEA-861B-03DBB8B165BA}"/>
              </a:ext>
            </a:extLst>
          </p:cNvPr>
          <p:cNvGrpSpPr/>
          <p:nvPr/>
        </p:nvGrpSpPr>
        <p:grpSpPr>
          <a:xfrm>
            <a:off x="467213" y="1374389"/>
            <a:ext cx="5658072" cy="5817683"/>
            <a:chOff x="467213" y="1374389"/>
            <a:chExt cx="5658072" cy="5817683"/>
          </a:xfrm>
        </p:grpSpPr>
        <p:grpSp>
          <p:nvGrpSpPr>
            <p:cNvPr id="22" name="Групувати 21">
              <a:extLst>
                <a:ext uri="{FF2B5EF4-FFF2-40B4-BE49-F238E27FC236}">
                  <a16:creationId xmlns:a16="http://schemas.microsoft.com/office/drawing/2014/main" xmlns="" id="{BC9C888B-B88B-4C52-9E63-C85051C26497}"/>
                </a:ext>
              </a:extLst>
            </p:cNvPr>
            <p:cNvGrpSpPr/>
            <p:nvPr/>
          </p:nvGrpSpPr>
          <p:grpSpPr>
            <a:xfrm>
              <a:off x="467213" y="1374389"/>
              <a:ext cx="5658072" cy="5817683"/>
              <a:chOff x="749526" y="1358501"/>
              <a:chExt cx="5658072" cy="5817683"/>
            </a:xfrm>
          </p:grpSpPr>
          <p:cxnSp>
            <p:nvCxnSpPr>
              <p:cNvPr id="24" name="Прямая соединительная линия 3">
                <a:extLst>
                  <a:ext uri="{FF2B5EF4-FFF2-40B4-BE49-F238E27FC236}">
                    <a16:creationId xmlns:a16="http://schemas.microsoft.com/office/drawing/2014/main" xmlns="" id="{52C8E92B-270B-443E-BD59-E900F264A8E0}"/>
                  </a:ext>
                </a:extLst>
              </p:cNvPr>
              <p:cNvCxnSpPr/>
              <p:nvPr/>
            </p:nvCxnSpPr>
            <p:spPr>
              <a:xfrm>
                <a:off x="1572267" y="2257077"/>
                <a:ext cx="3428267" cy="38428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6">
                <a:extLst>
                  <a:ext uri="{FF2B5EF4-FFF2-40B4-BE49-F238E27FC236}">
                    <a16:creationId xmlns:a16="http://schemas.microsoft.com/office/drawing/2014/main" xmlns="" id="{0DE463C0-C758-4C2A-9BB1-44E78F8AE2DC}"/>
                  </a:ext>
                </a:extLst>
              </p:cNvPr>
              <p:cNvCxnSpPr/>
              <p:nvPr/>
            </p:nvCxnSpPr>
            <p:spPr>
              <a:xfrm>
                <a:off x="1616303" y="6111795"/>
                <a:ext cx="338423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42">
                <a:extLst>
                  <a:ext uri="{FF2B5EF4-FFF2-40B4-BE49-F238E27FC236}">
                    <a16:creationId xmlns:a16="http://schemas.microsoft.com/office/drawing/2014/main" xmlns="" id="{38DDFCA6-B7A4-428A-9FA8-3F2D55C8AF57}"/>
                  </a:ext>
                </a:extLst>
              </p:cNvPr>
              <p:cNvCxnSpPr/>
              <p:nvPr/>
            </p:nvCxnSpPr>
            <p:spPr>
              <a:xfrm flipH="1">
                <a:off x="5006599" y="3248692"/>
                <a:ext cx="899619" cy="28656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xmlns="" id="{7318A278-C5A3-45E5-B928-D79AAF52F1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641" t="35828" r="42642" b="35948"/>
              <a:stretch/>
            </p:blipFill>
            <p:spPr>
              <a:xfrm>
                <a:off x="774997" y="5617285"/>
                <a:ext cx="920150" cy="992562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AB49A961-D17F-4036-9AE4-55D812E4ED88}"/>
                      </a:ext>
                    </a:extLst>
                  </p:cNvPr>
                  <p:cNvSpPr txBox="1"/>
                  <p:nvPr/>
                </p:nvSpPr>
                <p:spPr>
                  <a:xfrm>
                    <a:off x="950097" y="6345187"/>
                    <a:ext cx="578592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ru-RU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48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370306AC-AC82-4CA1-902E-9ECA0DDA5C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0097" y="6345187"/>
                    <a:ext cx="578592" cy="830997"/>
                  </a:xfrm>
                  <a:prstGeom prst="rect">
                    <a:avLst/>
                  </a:prstGeom>
                  <a:blipFill>
                    <a:blip r:embed="rId7" cstate="print"/>
                    <a:stretch>
                      <a:fillRect r="-8511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" name="Группа 72">
                <a:extLst>
                  <a:ext uri="{FF2B5EF4-FFF2-40B4-BE49-F238E27FC236}">
                    <a16:creationId xmlns:a16="http://schemas.microsoft.com/office/drawing/2014/main" xmlns="" id="{5D416EC7-9409-4B87-83D1-61824409A0D4}"/>
                  </a:ext>
                </a:extLst>
              </p:cNvPr>
              <p:cNvGrpSpPr/>
              <p:nvPr/>
            </p:nvGrpSpPr>
            <p:grpSpPr>
              <a:xfrm>
                <a:off x="749526" y="1358501"/>
                <a:ext cx="1120291" cy="1802121"/>
                <a:chOff x="5296166" y="1067882"/>
                <a:chExt cx="586474" cy="943413"/>
              </a:xfrm>
            </p:grpSpPr>
            <p:pic>
              <p:nvPicPr>
                <p:cNvPr id="45" name="Рисунок 44">
                  <a:extLst>
                    <a:ext uri="{FF2B5EF4-FFF2-40B4-BE49-F238E27FC236}">
                      <a16:creationId xmlns:a16="http://schemas.microsoft.com/office/drawing/2014/main" xmlns="" id="{213961F0-1DEE-412C-A05E-01F1B6312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2641" t="35828" r="42642" b="35948"/>
                <a:stretch/>
              </p:blipFill>
              <p:spPr>
                <a:xfrm>
                  <a:off x="5296166" y="1067882"/>
                  <a:ext cx="586474" cy="632628"/>
                </a:xfrm>
                <a:prstGeom prst="rect">
                  <a:avLst/>
                </a:prstGeom>
              </p:spPr>
            </p:pic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5FC6300B-248E-4830-A8CF-5907A7ECD9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37956" y="1576267"/>
                      <a:ext cx="302894" cy="4350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4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xmlns="" xmlns:a14="http://schemas.microsoft.com/office/drawing/2010/main" id="{7EE21CD8-4505-4232-9FCB-56E53F6B0F8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37956" y="1576267"/>
                      <a:ext cx="302894" cy="435028"/>
                    </a:xfrm>
                    <a:prstGeom prst="rect">
                      <a:avLst/>
                    </a:prstGeom>
                    <a:blipFill>
                      <a:blip r:embed="rId8" cstate="print"/>
                      <a:stretch>
                        <a:fillRect r="-842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0" name="Группа 73">
                <a:extLst>
                  <a:ext uri="{FF2B5EF4-FFF2-40B4-BE49-F238E27FC236}">
                    <a16:creationId xmlns:a16="http://schemas.microsoft.com/office/drawing/2014/main" xmlns="" id="{791E6B7D-6FD9-46F7-881C-3E5086F2F12E}"/>
                  </a:ext>
                </a:extLst>
              </p:cNvPr>
              <p:cNvGrpSpPr/>
              <p:nvPr/>
            </p:nvGrpSpPr>
            <p:grpSpPr>
              <a:xfrm>
                <a:off x="5640280" y="2531396"/>
                <a:ext cx="767318" cy="1447992"/>
                <a:chOff x="7856483" y="1681894"/>
                <a:chExt cx="401692" cy="758026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xmlns="" id="{DFBBAE2C-ACF2-4E90-966B-B0B2112DE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2641" t="35828" r="42642" b="35948"/>
                <a:stretch/>
              </p:blipFill>
              <p:spPr>
                <a:xfrm>
                  <a:off x="7856483" y="1681894"/>
                  <a:ext cx="401692" cy="433304"/>
                </a:xfrm>
                <a:prstGeom prst="rect">
                  <a:avLst/>
                </a:prstGeom>
              </p:spPr>
            </p:pic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3A98EEC7-44B9-45D0-BEEE-86D01C68F4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09693" y="2004892"/>
                      <a:ext cx="302894" cy="4350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4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xmlns="" xmlns:a14="http://schemas.microsoft.com/office/drawing/2010/main" id="{42A76ED6-848A-4F7C-BACB-9E59078E20F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09693" y="2004892"/>
                      <a:ext cx="302894" cy="435028"/>
                    </a:xfrm>
                    <a:prstGeom prst="rect">
                      <a:avLst/>
                    </a:prstGeom>
                    <a:blipFill>
                      <a:blip r:embed="rId9" cstate="print"/>
                      <a:stretch>
                        <a:fillRect r="-842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xmlns="" id="{D4EF6E11-407F-4630-8B07-401461E04EE9}"/>
                </a:ext>
              </a:extLst>
            </p:cNvPr>
            <p:cNvSpPr/>
            <p:nvPr/>
          </p:nvSpPr>
          <p:spPr>
            <a:xfrm>
              <a:off x="4622518" y="6039155"/>
              <a:ext cx="191406" cy="19140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8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8450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14377</TotalTime>
  <Words>350</Words>
  <Application>Microsoft Office PowerPoint</Application>
  <PresentationFormat>Произвольный</PresentationFormat>
  <Paragraphs>141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Робота з переміщення заряду в електростатичному полі. Потенціал</vt:lpstr>
      <vt:lpstr>Проблемні запитання</vt:lpstr>
      <vt:lpstr>Робота з переміщення заряду</vt:lpstr>
      <vt:lpstr>Робота з переміщення заряду</vt:lpstr>
      <vt:lpstr>Робота і потенціальна енергія</vt:lpstr>
      <vt:lpstr>Потенціальна енергія взаємодії двох точкових зарядів</vt:lpstr>
      <vt:lpstr>Потенціал електростатичного поля</vt:lpstr>
      <vt:lpstr>Потенціал електростатичного поля</vt:lpstr>
      <vt:lpstr>Потенціал електростатичного поля</vt:lpstr>
      <vt:lpstr>Різниця потенціалів</vt:lpstr>
      <vt:lpstr>Напруженість і різниця потенціалів</vt:lpstr>
      <vt:lpstr>Еквіпотенціальні поверхні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Оксаночка</cp:lastModifiedBy>
  <cp:revision>877</cp:revision>
  <dcterms:created xsi:type="dcterms:W3CDTF">2015-01-15T13:10:55Z</dcterms:created>
  <dcterms:modified xsi:type="dcterms:W3CDTF">2020-04-29T16:27:04Z</dcterms:modified>
</cp:coreProperties>
</file>