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3" r:id="rId2"/>
    <p:sldId id="1376" r:id="rId3"/>
    <p:sldId id="1424" r:id="rId4"/>
    <p:sldId id="1430" r:id="rId5"/>
    <p:sldId id="1431" r:id="rId6"/>
    <p:sldId id="1425" r:id="rId7"/>
    <p:sldId id="1426" r:id="rId8"/>
    <p:sldId id="1427" r:id="rId9"/>
    <p:sldId id="1428" r:id="rId10"/>
    <p:sldId id="1432" r:id="rId11"/>
    <p:sldId id="1433" r:id="rId12"/>
    <p:sldId id="1434" r:id="rId13"/>
    <p:sldId id="1439" r:id="rId14"/>
    <p:sldId id="1436" r:id="rId15"/>
    <p:sldId id="1437" r:id="rId16"/>
    <p:sldId id="1440" r:id="rId17"/>
    <p:sldId id="1442" r:id="rId18"/>
    <p:sldId id="1441" r:id="rId19"/>
    <p:sldId id="1443" r:id="rId20"/>
    <p:sldId id="1444" r:id="rId21"/>
    <p:sldId id="1445" r:id="rId22"/>
    <p:sldId id="1446" r:id="rId23"/>
    <p:sldId id="1447" r:id="rId24"/>
    <p:sldId id="1448" r:id="rId25"/>
    <p:sldId id="1451" r:id="rId26"/>
    <p:sldId id="1452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74" autoAdjust="0"/>
  </p:normalViewPr>
  <p:slideViewPr>
    <p:cSldViewPr snapToGrid="0">
      <p:cViewPr>
        <p:scale>
          <a:sx n="71" d="100"/>
          <a:sy n="71" d="100"/>
        </p:scale>
        <p:origin x="-6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моделями даних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Ієрархічні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Мережеві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розміщенням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Локальні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Розподілені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Реляційні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185D2D37-1E77-4C4B-8886-52F25BB29ECF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способом доступу до БД</a:t>
          </a:r>
        </a:p>
      </dgm:t>
    </dgm:pt>
    <dgm:pt modelId="{7F3A4858-E705-494B-B412-E209823BFC65}" type="parTrans" cxnId="{BEABF1DD-1A9E-4C9B-81A5-B93F7D455556}">
      <dgm:prSet/>
      <dgm:spPr/>
      <dgm:t>
        <a:bodyPr/>
        <a:lstStyle/>
        <a:p>
          <a:endParaRPr lang="uk-UA"/>
        </a:p>
      </dgm:t>
    </dgm:pt>
    <dgm:pt modelId="{D7298D2B-A0BA-459C-BA2A-BDCF8E642D20}" type="sibTrans" cxnId="{BEABF1DD-1A9E-4C9B-81A5-B93F7D455556}">
      <dgm:prSet/>
      <dgm:spPr/>
      <dgm:t>
        <a:bodyPr/>
        <a:lstStyle/>
        <a:p>
          <a:endParaRPr lang="uk-UA"/>
        </a:p>
      </dgm:t>
    </dgm:pt>
    <dgm:pt modelId="{AA5A1A38-5FA3-44DC-A038-54A4A9CD6D7F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Файл-серверні</a:t>
          </a:r>
        </a:p>
      </dgm:t>
    </dgm:pt>
    <dgm:pt modelId="{F99ED347-371A-4EB6-B046-2BDAE778D955}" type="parTrans" cxnId="{576D7A35-DE7C-44B1-93A7-8CCFE681AE54}">
      <dgm:prSet/>
      <dgm:spPr>
        <a:ln w="28575"/>
      </dgm:spPr>
      <dgm:t>
        <a:bodyPr/>
        <a:lstStyle/>
        <a:p>
          <a:endParaRPr lang="uk-UA" i="1"/>
        </a:p>
      </dgm:t>
    </dgm:pt>
    <dgm:pt modelId="{B94B8493-8C8D-4D6E-B979-58DF48481651}" type="sibTrans" cxnId="{576D7A35-DE7C-44B1-93A7-8CCFE681AE54}">
      <dgm:prSet/>
      <dgm:spPr/>
      <dgm:t>
        <a:bodyPr/>
        <a:lstStyle/>
        <a:p>
          <a:endParaRPr lang="uk-UA"/>
        </a:p>
      </dgm:t>
    </dgm:pt>
    <dgm:pt modelId="{6B3BA64E-CF8E-465C-9B79-BEF307D41502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Клієнт-серверні</a:t>
          </a:r>
        </a:p>
      </dgm:t>
    </dgm:pt>
    <dgm:pt modelId="{FE5557E9-607C-446A-B937-7A6820CDE68C}" type="parTrans" cxnId="{A508839E-90B3-4E8A-870E-CA6A4EFD6EB8}">
      <dgm:prSet/>
      <dgm:spPr>
        <a:ln w="28575"/>
      </dgm:spPr>
      <dgm:t>
        <a:bodyPr/>
        <a:lstStyle/>
        <a:p>
          <a:endParaRPr lang="uk-UA" i="1"/>
        </a:p>
      </dgm:t>
    </dgm:pt>
    <dgm:pt modelId="{68C2486B-212A-44F2-9421-8D27B2BA88C8}" type="sibTrans" cxnId="{A508839E-90B3-4E8A-870E-CA6A4EFD6EB8}">
      <dgm:prSet/>
      <dgm:spPr/>
      <dgm:t>
        <a:bodyPr/>
        <a:lstStyle/>
        <a:p>
          <a:endParaRPr lang="uk-UA"/>
        </a:p>
      </dgm:t>
    </dgm:pt>
    <dgm:pt modelId="{9332D915-8B06-40ED-BB6B-D3B47055E108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Об’єктно-реляційні</a:t>
          </a:r>
        </a:p>
      </dgm:t>
    </dgm:pt>
    <dgm:pt modelId="{0E8904DA-8786-45E5-83C0-143E7F13B213}" type="parTrans" cxnId="{5E043A3A-E4EE-49E5-AF81-9CC46E4B39FB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A041A81E-ADF1-4FF2-AFAF-CC1AB9B222B9}" type="sibTrans" cxnId="{5E043A3A-E4EE-49E5-AF81-9CC46E4B39FB}">
      <dgm:prSet/>
      <dgm:spPr/>
      <dgm:t>
        <a:bodyPr/>
        <a:lstStyle/>
        <a:p>
          <a:endParaRPr lang="uk-UA"/>
        </a:p>
      </dgm:t>
    </dgm:pt>
    <dgm:pt modelId="{AE9249A7-D851-47E5-95D7-CDCBC672DAE7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Інші</a:t>
          </a:r>
        </a:p>
      </dgm:t>
    </dgm:pt>
    <dgm:pt modelId="{F62B44D1-B626-4E76-BEB2-909F7EB5898E}" type="parTrans" cxnId="{0B2CECCA-27E7-4B1F-B33C-23E95C480B2F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A842E044-79D0-4348-9516-96DEC9EA09F1}" type="sibTrans" cxnId="{0B2CECCA-27E7-4B1F-B33C-23E95C480B2F}">
      <dgm:prSet/>
      <dgm:spPr/>
      <dgm:t>
        <a:bodyPr/>
        <a:lstStyle/>
        <a:p>
          <a:endParaRPr lang="uk-UA"/>
        </a:p>
      </dgm:t>
    </dgm:pt>
    <dgm:pt modelId="{06AF9A71-1114-4136-9DDF-4C87D08E827C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Інтегровані</a:t>
          </a:r>
        </a:p>
      </dgm:t>
    </dgm:pt>
    <dgm:pt modelId="{8FD8AC1F-E5CA-43A3-A5F5-04E288746F32}" type="parTrans" cxnId="{F1400D24-3C95-41D6-92F8-F9377BE444F3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391D100C-3189-4B1B-B9B2-450947A3C474}" type="sibTrans" cxnId="{F1400D24-3C95-41D6-92F8-F9377BE444F3}">
      <dgm:prSet/>
      <dgm:spPr/>
      <dgm:t>
        <a:bodyPr/>
        <a:lstStyle/>
        <a:p>
          <a:endParaRPr lang="uk-UA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3" custScaleX="614284" custScaleY="237981"/>
      <dgm:spPr/>
      <dgm:t>
        <a:bodyPr/>
        <a:lstStyle/>
        <a:p>
          <a:endParaRPr lang="uk-UA"/>
        </a:p>
      </dgm:t>
    </dgm:pt>
    <dgm:pt modelId="{CF4F6211-E88A-4CBD-931E-84CB54C69E01}" type="pres">
      <dgm:prSet presAssocID="{37E2699E-006F-47C8-A685-555F787B3985}" presName="rootConnector" presStyleLbl="node1" presStyleIdx="0" presStyleCnt="3"/>
      <dgm:spPr/>
      <dgm:t>
        <a:bodyPr/>
        <a:lstStyle/>
        <a:p>
          <a:endParaRPr lang="uk-UA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10" custSzX="548378"/>
      <dgm:spPr/>
      <dgm:t>
        <a:bodyPr/>
        <a:lstStyle/>
        <a:p>
          <a:endParaRPr lang="uk-UA"/>
        </a:p>
      </dgm:t>
    </dgm:pt>
    <dgm:pt modelId="{FC7004C5-07FE-40D5-B06B-4DDA3F35BEAE}" type="pres">
      <dgm:prSet presAssocID="{74772AE7-9C53-4138-B9F6-83CA17C92653}" presName="childText" presStyleLbl="bgAcc1" presStyleIdx="0" presStyleCnt="10" custScaleX="598786" custScaleY="177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0D007A-E220-48B9-8DFE-99DA5BF95556}" type="pres">
      <dgm:prSet presAssocID="{0F1461E9-00C2-40A6-AB09-4CEC2652501C}" presName="Name13" presStyleLbl="parChTrans1D2" presStyleIdx="1" presStyleCnt="10" custSzX="548378"/>
      <dgm:spPr/>
      <dgm:t>
        <a:bodyPr/>
        <a:lstStyle/>
        <a:p>
          <a:endParaRPr lang="uk-UA"/>
        </a:p>
      </dgm:t>
    </dgm:pt>
    <dgm:pt modelId="{4F317127-F31A-4365-B3C2-4EEDD0778BD1}" type="pres">
      <dgm:prSet presAssocID="{B9BB0D98-6435-4786-818C-A2E02E04445A}" presName="childText" presStyleLbl="bgAcc1" presStyleIdx="1" presStyleCnt="10" custScaleX="598786" custScaleY="177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1C96E1-8215-4022-9A9C-F0D6A5340DAC}" type="pres">
      <dgm:prSet presAssocID="{BDF6A5B9-E417-45DC-8630-046CE97BF1C0}" presName="Name13" presStyleLbl="parChTrans1D2" presStyleIdx="2" presStyleCnt="10" custSzX="548378"/>
      <dgm:spPr/>
      <dgm:t>
        <a:bodyPr/>
        <a:lstStyle/>
        <a:p>
          <a:endParaRPr lang="uk-UA"/>
        </a:p>
      </dgm:t>
    </dgm:pt>
    <dgm:pt modelId="{79C07559-00A0-4865-9253-30899CE7E537}" type="pres">
      <dgm:prSet presAssocID="{D6A8BC25-1FA8-4A60-B52E-DD518D8ECA64}" presName="childText" presStyleLbl="bgAcc1" presStyleIdx="2" presStyleCnt="10" custScaleX="598786" custScaleY="177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7102BF-7DDC-4260-AFEB-AB51E3BF354C}" type="pres">
      <dgm:prSet presAssocID="{0E8904DA-8786-45E5-83C0-143E7F13B213}" presName="Name13" presStyleLbl="parChTrans1D2" presStyleIdx="3" presStyleCnt="10" custSzX="548378"/>
      <dgm:spPr>
        <a:xfrm>
          <a:off x="1377439" y="674120"/>
          <a:ext cx="318155" cy="230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14"/>
              </a:lnTo>
              <a:lnTo>
                <a:pt x="318155" y="2303614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1F1FE54F-7AAB-40C1-8192-EDA4255D697F}" type="pres">
      <dgm:prSet presAssocID="{9332D915-8B06-40ED-BB6B-D3B47055E108}" presName="childText" presStyleLbl="bgAcc1" presStyleIdx="3" presStyleCnt="10" custScaleX="598786" custScaleY="177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FF2101-D813-4D15-A78A-781CFCBBE748}" type="pres">
      <dgm:prSet presAssocID="{F62B44D1-B626-4E76-BEB2-909F7EB5898E}" presName="Name13" presStyleLbl="parChTrans1D2" presStyleIdx="4" presStyleCnt="10" custSzX="548378"/>
      <dgm:spPr>
        <a:xfrm>
          <a:off x="1377439" y="674120"/>
          <a:ext cx="318155" cy="2950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361"/>
              </a:lnTo>
              <a:lnTo>
                <a:pt x="318155" y="295036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C408F153-21E6-4E9E-A4E0-51657CA49078}" type="pres">
      <dgm:prSet presAssocID="{AE9249A7-D851-47E5-95D7-CDCBC672DAE7}" presName="childText" presStyleLbl="bgAcc1" presStyleIdx="4" presStyleCnt="10" custScaleX="598786" custScaleY="177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3" custScaleX="614284" custScaleY="237981"/>
      <dgm:spPr/>
      <dgm:t>
        <a:bodyPr/>
        <a:lstStyle/>
        <a:p>
          <a:endParaRPr lang="uk-UA"/>
        </a:p>
      </dgm:t>
    </dgm:pt>
    <dgm:pt modelId="{A44BEB63-C452-4D25-BEBF-BB5A6DEC5F51}" type="pres">
      <dgm:prSet presAssocID="{97886570-BD17-423D-B8D1-7003E91FF010}" presName="rootConnector" presStyleLbl="node1" presStyleIdx="1" presStyleCnt="3"/>
      <dgm:spPr/>
      <dgm:t>
        <a:bodyPr/>
        <a:lstStyle/>
        <a:p>
          <a:endParaRPr lang="uk-UA"/>
        </a:p>
      </dgm:t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5" presStyleCnt="10" custSzX="548378"/>
      <dgm:spPr/>
      <dgm:t>
        <a:bodyPr/>
        <a:lstStyle/>
        <a:p>
          <a:endParaRPr lang="uk-UA"/>
        </a:p>
      </dgm:t>
    </dgm:pt>
    <dgm:pt modelId="{1146AE67-7CF8-4BF5-891C-16417FD52F4E}" type="pres">
      <dgm:prSet presAssocID="{73F15D8A-75B4-45FB-84D9-6F77E60FF4BC}" presName="childText" presStyleLbl="bgAcc1" presStyleIdx="5" presStyleCnt="10" custScaleX="598786" custScaleY="177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75A20B-2327-475B-8D29-D3A3D428CAE4}" type="pres">
      <dgm:prSet presAssocID="{74222C80-698D-4F46-8DBA-B23B8168E867}" presName="Name13" presStyleLbl="parChTrans1D2" presStyleIdx="6" presStyleCnt="10" custSzX="548378"/>
      <dgm:spPr/>
      <dgm:t>
        <a:bodyPr/>
        <a:lstStyle/>
        <a:p>
          <a:endParaRPr lang="uk-UA"/>
        </a:p>
      </dgm:t>
    </dgm:pt>
    <dgm:pt modelId="{D7D74754-0E4D-4CDC-903B-564D3327B06B}" type="pres">
      <dgm:prSet presAssocID="{BE5102D3-FF53-439A-B320-2BEB084FBB76}" presName="childText" presStyleLbl="bgAcc1" presStyleIdx="6" presStyleCnt="10" custScaleX="598786" custScaleY="177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8BB29D-9EA6-4D6A-86BD-42A0454EA19C}" type="pres">
      <dgm:prSet presAssocID="{185D2D37-1E77-4C4B-8886-52F25BB29ECF}" presName="root" presStyleCnt="0"/>
      <dgm:spPr/>
    </dgm:pt>
    <dgm:pt modelId="{ABE10FFF-9872-4B39-A4B0-72F66F7E9CAD}" type="pres">
      <dgm:prSet presAssocID="{185D2D37-1E77-4C4B-8886-52F25BB29ECF}" presName="rootComposite" presStyleCnt="0"/>
      <dgm:spPr/>
    </dgm:pt>
    <dgm:pt modelId="{85DB79EE-53B9-461B-A817-D98CDF7E65E8}" type="pres">
      <dgm:prSet presAssocID="{185D2D37-1E77-4C4B-8886-52F25BB29ECF}" presName="rootText" presStyleLbl="node1" presStyleIdx="2" presStyleCnt="3" custScaleX="614284" custScaleY="237981"/>
      <dgm:spPr/>
      <dgm:t>
        <a:bodyPr/>
        <a:lstStyle/>
        <a:p>
          <a:endParaRPr lang="uk-UA"/>
        </a:p>
      </dgm:t>
    </dgm:pt>
    <dgm:pt modelId="{8E60A6BC-0FDB-4F9B-9B23-EB9650FD8C73}" type="pres">
      <dgm:prSet presAssocID="{185D2D37-1E77-4C4B-8886-52F25BB29ECF}" presName="rootConnector" presStyleLbl="node1" presStyleIdx="2" presStyleCnt="3"/>
      <dgm:spPr/>
      <dgm:t>
        <a:bodyPr/>
        <a:lstStyle/>
        <a:p>
          <a:endParaRPr lang="uk-UA"/>
        </a:p>
      </dgm:t>
    </dgm:pt>
    <dgm:pt modelId="{96F54786-CCF3-4774-B908-F765A31B7857}" type="pres">
      <dgm:prSet presAssocID="{185D2D37-1E77-4C4B-8886-52F25BB29ECF}" presName="childShape" presStyleCnt="0"/>
      <dgm:spPr/>
    </dgm:pt>
    <dgm:pt modelId="{86D859DD-5D83-4F63-A4E2-18B8A17D328D}" type="pres">
      <dgm:prSet presAssocID="{F99ED347-371A-4EB6-B046-2BDAE778D955}" presName="Name13" presStyleLbl="parChTrans1D2" presStyleIdx="7" presStyleCnt="10" custSzX="548378"/>
      <dgm:spPr/>
      <dgm:t>
        <a:bodyPr/>
        <a:lstStyle/>
        <a:p>
          <a:endParaRPr lang="uk-UA"/>
        </a:p>
      </dgm:t>
    </dgm:pt>
    <dgm:pt modelId="{DEA86F0D-F5A6-4412-B580-EC3FC18F541D}" type="pres">
      <dgm:prSet presAssocID="{AA5A1A38-5FA3-44DC-A038-54A4A9CD6D7F}" presName="childText" presStyleLbl="bgAcc1" presStyleIdx="7" presStyleCnt="10" custScaleX="598786" custScaleY="179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B56BAC-717B-4981-B596-2DBE24A0733D}" type="pres">
      <dgm:prSet presAssocID="{FE5557E9-607C-446A-B937-7A6820CDE68C}" presName="Name13" presStyleLbl="parChTrans1D2" presStyleIdx="8" presStyleCnt="10" custSzX="548378"/>
      <dgm:spPr/>
      <dgm:t>
        <a:bodyPr/>
        <a:lstStyle/>
        <a:p>
          <a:endParaRPr lang="uk-UA"/>
        </a:p>
      </dgm:t>
    </dgm:pt>
    <dgm:pt modelId="{1500BF0C-7388-4A8D-BC0B-4C9F3F60A735}" type="pres">
      <dgm:prSet presAssocID="{6B3BA64E-CF8E-465C-9B79-BEF307D41502}" presName="childText" presStyleLbl="bgAcc1" presStyleIdx="8" presStyleCnt="10" custScaleX="598786" custScaleY="179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5D14ED-F122-468E-B73C-DCC18723ABB5}" type="pres">
      <dgm:prSet presAssocID="{8FD8AC1F-E5CA-43A3-A5F5-04E288746F32}" presName="Name13" presStyleLbl="parChTrans1D2" presStyleIdx="9" presStyleCnt="10" custSzX="548378"/>
      <dgm:spPr>
        <a:xfrm>
          <a:off x="8389458" y="726793"/>
          <a:ext cx="374255" cy="159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723"/>
              </a:lnTo>
              <a:lnTo>
                <a:pt x="374255" y="1591723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D49353A6-B650-4602-8695-2E9C4EBD1BBD}" type="pres">
      <dgm:prSet presAssocID="{06AF9A71-1114-4136-9DDF-4C87D08E827C}" presName="childText" presStyleLbl="bgAcc1" presStyleIdx="9" presStyleCnt="10" custScaleX="598786" custScaleY="179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E9D889B-96BA-4097-B809-8297D3858233}" type="presOf" srcId="{185D2D37-1E77-4C4B-8886-52F25BB29ECF}" destId="{8E60A6BC-0FDB-4F9B-9B23-EB9650FD8C73}" srcOrd="1" destOrd="0" presId="urn:microsoft.com/office/officeart/2005/8/layout/hierarchy3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576D7A35-DE7C-44B1-93A7-8CCFE681AE54}" srcId="{185D2D37-1E77-4C4B-8886-52F25BB29ECF}" destId="{AA5A1A38-5FA3-44DC-A038-54A4A9CD6D7F}" srcOrd="0" destOrd="0" parTransId="{F99ED347-371A-4EB6-B046-2BDAE778D955}" sibTransId="{B94B8493-8C8D-4D6E-B979-58DF48481651}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CC0FC124-879F-427B-9BA8-232D63C5C546}" type="presOf" srcId="{F62B44D1-B626-4E76-BEB2-909F7EB5898E}" destId="{0DFF2101-D813-4D15-A78A-781CFCBBE748}" srcOrd="0" destOrd="0" presId="urn:microsoft.com/office/officeart/2005/8/layout/hierarchy3"/>
    <dgm:cxn modelId="{231E4D0A-AAB9-4071-B885-FCB40A50FCD7}" type="presOf" srcId="{FE5557E9-607C-446A-B937-7A6820CDE68C}" destId="{61B56BAC-717B-4981-B596-2DBE24A0733D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8ED5DA61-E12A-4BC2-8108-7447B86BC896}" type="presOf" srcId="{AE9249A7-D851-47E5-95D7-CDCBC672DAE7}" destId="{C408F153-21E6-4E9E-A4E0-51657CA49078}" srcOrd="0" destOrd="0" presId="urn:microsoft.com/office/officeart/2005/8/layout/hierarchy3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FCF9B8A6-AE5D-491F-9CF4-AD15B3DB856F}" type="presOf" srcId="{9332D915-8B06-40ED-BB6B-D3B47055E108}" destId="{1F1FE54F-7AAB-40C1-8192-EDA4255D697F}" srcOrd="0" destOrd="0" presId="urn:microsoft.com/office/officeart/2005/8/layout/hierarchy3"/>
    <dgm:cxn modelId="{10184721-4BDD-4116-BA2E-2CD16C0171C3}" type="presOf" srcId="{0E8904DA-8786-45E5-83C0-143E7F13B213}" destId="{B57102BF-7DDC-4260-AFEB-AB51E3BF354C}" srcOrd="0" destOrd="0" presId="urn:microsoft.com/office/officeart/2005/8/layout/hierarchy3"/>
    <dgm:cxn modelId="{0B2CECCA-27E7-4B1F-B33C-23E95C480B2F}" srcId="{37E2699E-006F-47C8-A685-555F787B3985}" destId="{AE9249A7-D851-47E5-95D7-CDCBC672DAE7}" srcOrd="4" destOrd="0" parTransId="{F62B44D1-B626-4E76-BEB2-909F7EB5898E}" sibTransId="{A842E044-79D0-4348-9516-96DEC9EA09F1}"/>
    <dgm:cxn modelId="{D2B28165-F0B8-44AC-91DE-A0CD2C38F752}" type="presOf" srcId="{6B3BA64E-CF8E-465C-9B79-BEF307D41502}" destId="{1500BF0C-7388-4A8D-BC0B-4C9F3F60A735}" srcOrd="0" destOrd="0" presId="urn:microsoft.com/office/officeart/2005/8/layout/hierarchy3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079D40F3-9694-487F-A3AB-0530C0693C61}" type="presOf" srcId="{8FD8AC1F-E5CA-43A3-A5F5-04E288746F32}" destId="{845D14ED-F122-468E-B73C-DCC18723ABB5}" srcOrd="0" destOrd="0" presId="urn:microsoft.com/office/officeart/2005/8/layout/hierarchy3"/>
    <dgm:cxn modelId="{72F8B866-A1C4-4076-94C7-29F90A81DE39}" type="presOf" srcId="{06AF9A71-1114-4136-9DDF-4C87D08E827C}" destId="{D49353A6-B650-4602-8695-2E9C4EBD1BBD}" srcOrd="0" destOrd="0" presId="urn:microsoft.com/office/officeart/2005/8/layout/hierarchy3"/>
    <dgm:cxn modelId="{74442667-8C5E-42CD-BB54-59E67CDCE7D5}" type="presOf" srcId="{F99ED347-371A-4EB6-B046-2BDAE778D955}" destId="{86D859DD-5D83-4F63-A4E2-18B8A17D328D}" srcOrd="0" destOrd="0" presId="urn:microsoft.com/office/officeart/2005/8/layout/hierarchy3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A508839E-90B3-4E8A-870E-CA6A4EFD6EB8}" srcId="{185D2D37-1E77-4C4B-8886-52F25BB29ECF}" destId="{6B3BA64E-CF8E-465C-9B79-BEF307D41502}" srcOrd="1" destOrd="0" parTransId="{FE5557E9-607C-446A-B937-7A6820CDE68C}" sibTransId="{68C2486B-212A-44F2-9421-8D27B2BA88C8}"/>
    <dgm:cxn modelId="{F1400D24-3C95-41D6-92F8-F9377BE444F3}" srcId="{185D2D37-1E77-4C4B-8886-52F25BB29ECF}" destId="{06AF9A71-1114-4136-9DDF-4C87D08E827C}" srcOrd="2" destOrd="0" parTransId="{8FD8AC1F-E5CA-43A3-A5F5-04E288746F32}" sibTransId="{391D100C-3189-4B1B-B9B2-450947A3C474}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DC4F9C43-9E48-470E-BB90-0799C249220A}" type="presOf" srcId="{AA5A1A38-5FA3-44DC-A038-54A4A9CD6D7F}" destId="{DEA86F0D-F5A6-4412-B580-EC3FC18F541D}" srcOrd="0" destOrd="0" presId="urn:microsoft.com/office/officeart/2005/8/layout/hierarchy3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BEABF1DD-1A9E-4C9B-81A5-B93F7D455556}" srcId="{01B060D1-6A21-4704-B64E-35A2AD1354B2}" destId="{185D2D37-1E77-4C4B-8886-52F25BB29ECF}" srcOrd="2" destOrd="0" parTransId="{7F3A4858-E705-494B-B412-E209823BFC65}" sibTransId="{D7298D2B-A0BA-459C-BA2A-BDCF8E642D20}"/>
    <dgm:cxn modelId="{5E043A3A-E4EE-49E5-AF81-9CC46E4B39FB}" srcId="{37E2699E-006F-47C8-A685-555F787B3985}" destId="{9332D915-8B06-40ED-BB6B-D3B47055E108}" srcOrd="3" destOrd="0" parTransId="{0E8904DA-8786-45E5-83C0-143E7F13B213}" sibTransId="{A041A81E-ADF1-4FF2-AFAF-CC1AB9B222B9}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047DD2E7-1D8F-4E70-A5E7-24C5B4F4F505}" type="presOf" srcId="{185D2D37-1E77-4C4B-8886-52F25BB29ECF}" destId="{85DB79EE-53B9-461B-A817-D98CDF7E65E8}" srcOrd="0" destOrd="0" presId="urn:microsoft.com/office/officeart/2005/8/layout/hierarchy3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78D7E229-9BB6-46FE-B24E-D618FD405D4B}" type="presParOf" srcId="{D3C25394-49F0-4C04-8D57-7DE02C9F961B}" destId="{B57102BF-7DDC-4260-AFEB-AB51E3BF354C}" srcOrd="6" destOrd="0" presId="urn:microsoft.com/office/officeart/2005/8/layout/hierarchy3"/>
    <dgm:cxn modelId="{6B725BF8-BE64-4A4D-857D-D5D02B58B8ED}" type="presParOf" srcId="{D3C25394-49F0-4C04-8D57-7DE02C9F961B}" destId="{1F1FE54F-7AAB-40C1-8192-EDA4255D697F}" srcOrd="7" destOrd="0" presId="urn:microsoft.com/office/officeart/2005/8/layout/hierarchy3"/>
    <dgm:cxn modelId="{736357E5-770D-43C1-AC14-2144A545082D}" type="presParOf" srcId="{D3C25394-49F0-4C04-8D57-7DE02C9F961B}" destId="{0DFF2101-D813-4D15-A78A-781CFCBBE748}" srcOrd="8" destOrd="0" presId="urn:microsoft.com/office/officeart/2005/8/layout/hierarchy3"/>
    <dgm:cxn modelId="{0D28374F-7730-441C-90B7-E5826920CFB3}" type="presParOf" srcId="{D3C25394-49F0-4C04-8D57-7DE02C9F961B}" destId="{C408F153-21E6-4E9E-A4E0-51657CA49078}" srcOrd="9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  <dgm:cxn modelId="{497D244E-0EB6-4C8D-B0FF-22D85B02F939}" type="presParOf" srcId="{D98A275F-32A4-4B4D-BFC2-03A5E67C12E1}" destId="{4C8BB29D-9EA6-4D6A-86BD-42A0454EA19C}" srcOrd="2" destOrd="0" presId="urn:microsoft.com/office/officeart/2005/8/layout/hierarchy3"/>
    <dgm:cxn modelId="{3C6293FA-5C60-4229-AE62-8B66360B4878}" type="presParOf" srcId="{4C8BB29D-9EA6-4D6A-86BD-42A0454EA19C}" destId="{ABE10FFF-9872-4B39-A4B0-72F66F7E9CAD}" srcOrd="0" destOrd="0" presId="urn:microsoft.com/office/officeart/2005/8/layout/hierarchy3"/>
    <dgm:cxn modelId="{3635F225-AADD-43FF-9281-11AE87C5F333}" type="presParOf" srcId="{ABE10FFF-9872-4B39-A4B0-72F66F7E9CAD}" destId="{85DB79EE-53B9-461B-A817-D98CDF7E65E8}" srcOrd="0" destOrd="0" presId="urn:microsoft.com/office/officeart/2005/8/layout/hierarchy3"/>
    <dgm:cxn modelId="{74FCF24F-A3A5-47F3-A370-91FD14179D37}" type="presParOf" srcId="{ABE10FFF-9872-4B39-A4B0-72F66F7E9CAD}" destId="{8E60A6BC-0FDB-4F9B-9B23-EB9650FD8C73}" srcOrd="1" destOrd="0" presId="urn:microsoft.com/office/officeart/2005/8/layout/hierarchy3"/>
    <dgm:cxn modelId="{CB8574F1-570C-4ED0-9D0D-03E69D121283}" type="presParOf" srcId="{4C8BB29D-9EA6-4D6A-86BD-42A0454EA19C}" destId="{96F54786-CCF3-4774-B908-F765A31B7857}" srcOrd="1" destOrd="0" presId="urn:microsoft.com/office/officeart/2005/8/layout/hierarchy3"/>
    <dgm:cxn modelId="{88D61BFD-7912-40C5-B44F-02F170A8546A}" type="presParOf" srcId="{96F54786-CCF3-4774-B908-F765A31B7857}" destId="{86D859DD-5D83-4F63-A4E2-18B8A17D328D}" srcOrd="0" destOrd="0" presId="urn:microsoft.com/office/officeart/2005/8/layout/hierarchy3"/>
    <dgm:cxn modelId="{14D4CCD4-9D49-4C42-9934-4316F6378D4C}" type="presParOf" srcId="{96F54786-CCF3-4774-B908-F765A31B7857}" destId="{DEA86F0D-F5A6-4412-B580-EC3FC18F541D}" srcOrd="1" destOrd="0" presId="urn:microsoft.com/office/officeart/2005/8/layout/hierarchy3"/>
    <dgm:cxn modelId="{346FF9FE-3B92-49B2-A745-5DDA7FF1ACC9}" type="presParOf" srcId="{96F54786-CCF3-4774-B908-F765A31B7857}" destId="{61B56BAC-717B-4981-B596-2DBE24A0733D}" srcOrd="2" destOrd="0" presId="urn:microsoft.com/office/officeart/2005/8/layout/hierarchy3"/>
    <dgm:cxn modelId="{7520FB6E-2B6F-412B-A943-568CDA272C98}" type="presParOf" srcId="{96F54786-CCF3-4774-B908-F765A31B7857}" destId="{1500BF0C-7388-4A8D-BC0B-4C9F3F60A735}" srcOrd="3" destOrd="0" presId="urn:microsoft.com/office/officeart/2005/8/layout/hierarchy3"/>
    <dgm:cxn modelId="{C416D391-F106-45B1-BD4C-D2809CBFCC43}" type="presParOf" srcId="{96F54786-CCF3-4774-B908-F765A31B7857}" destId="{845D14ED-F122-468E-B73C-DCC18723ABB5}" srcOrd="4" destOrd="0" presId="urn:microsoft.com/office/officeart/2005/8/layout/hierarchy3"/>
    <dgm:cxn modelId="{9171FA3E-E8D8-4F81-8493-37C0C3FDA2A1}" type="presParOf" srcId="{96F54786-CCF3-4774-B908-F765A31B7857}" destId="{D49353A6-B650-4602-8695-2E9C4EBD1BB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225469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solidFill>
                <a:schemeClr val="bg1"/>
              </a:solidFill>
            </a:rPr>
            <a:t>За моделями даних</a:t>
          </a:r>
        </a:p>
      </dsp:txBody>
      <dsp:txXfrm>
        <a:off x="246702" y="23071"/>
        <a:ext cx="3700087" cy="682489"/>
      </dsp:txXfrm>
    </dsp:sp>
    <dsp:sp modelId="{2094169B-2E2C-4665-8E24-DE145E7D2F82}">
      <dsp:nvSpPr>
        <dsp:cNvPr id="0" name=""/>
        <dsp:cNvSpPr/>
      </dsp:nvSpPr>
      <dsp:spPr>
        <a:xfrm>
          <a:off x="599724" y="726793"/>
          <a:ext cx="374255" cy="34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30"/>
              </a:lnTo>
              <a:lnTo>
                <a:pt x="374255" y="3459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973979" y="802949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chemeClr val="bg1"/>
              </a:solidFill>
            </a:rPr>
            <a:t>Ієрархічні</a:t>
          </a:r>
        </a:p>
      </dsp:txBody>
      <dsp:txXfrm>
        <a:off x="989782" y="818752"/>
        <a:ext cx="2886898" cy="507940"/>
      </dsp:txXfrm>
    </dsp:sp>
    <dsp:sp modelId="{140D007A-E220-48B9-8DFE-99DA5BF95556}">
      <dsp:nvSpPr>
        <dsp:cNvPr id="0" name=""/>
        <dsp:cNvSpPr/>
      </dsp:nvSpPr>
      <dsp:spPr>
        <a:xfrm>
          <a:off x="599724" y="726793"/>
          <a:ext cx="374255" cy="96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33"/>
              </a:lnTo>
              <a:lnTo>
                <a:pt x="374255" y="961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973979" y="1418653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chemeClr val="bg1"/>
              </a:solidFill>
            </a:rPr>
            <a:t>Мережеві</a:t>
          </a:r>
        </a:p>
      </dsp:txBody>
      <dsp:txXfrm>
        <a:off x="989782" y="1434456"/>
        <a:ext cx="2886898" cy="507940"/>
      </dsp:txXfrm>
    </dsp:sp>
    <dsp:sp modelId="{C01C96E1-8215-4022-9A9C-F0D6A5340DAC}">
      <dsp:nvSpPr>
        <dsp:cNvPr id="0" name=""/>
        <dsp:cNvSpPr/>
      </dsp:nvSpPr>
      <dsp:spPr>
        <a:xfrm>
          <a:off x="599724" y="726793"/>
          <a:ext cx="374255" cy="157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337"/>
              </a:lnTo>
              <a:lnTo>
                <a:pt x="374255" y="157733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973979" y="2034357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chemeClr val="bg1"/>
              </a:solidFill>
            </a:rPr>
            <a:t>Реляційні</a:t>
          </a:r>
        </a:p>
      </dsp:txBody>
      <dsp:txXfrm>
        <a:off x="989782" y="2050160"/>
        <a:ext cx="2886898" cy="507940"/>
      </dsp:txXfrm>
    </dsp:sp>
    <dsp:sp modelId="{B57102BF-7DDC-4260-AFEB-AB51E3BF354C}">
      <dsp:nvSpPr>
        <dsp:cNvPr id="0" name=""/>
        <dsp:cNvSpPr/>
      </dsp:nvSpPr>
      <dsp:spPr>
        <a:xfrm>
          <a:off x="599724" y="726793"/>
          <a:ext cx="374255" cy="2193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14"/>
              </a:lnTo>
              <a:lnTo>
                <a:pt x="318155" y="23036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FE54F-7AAB-40C1-8192-EDA4255D697F}">
      <dsp:nvSpPr>
        <dsp:cNvPr id="0" name=""/>
        <dsp:cNvSpPr/>
      </dsp:nvSpPr>
      <dsp:spPr>
        <a:xfrm>
          <a:off x="973979" y="2650060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chemeClr val="bg1"/>
              </a:solidFill>
            </a:rPr>
            <a:t>Об’єктно-реляційні</a:t>
          </a:r>
        </a:p>
      </dsp:txBody>
      <dsp:txXfrm>
        <a:off x="989782" y="2665863"/>
        <a:ext cx="2886898" cy="507940"/>
      </dsp:txXfrm>
    </dsp:sp>
    <dsp:sp modelId="{0DFF2101-D813-4D15-A78A-781CFCBBE748}">
      <dsp:nvSpPr>
        <dsp:cNvPr id="0" name=""/>
        <dsp:cNvSpPr/>
      </dsp:nvSpPr>
      <dsp:spPr>
        <a:xfrm>
          <a:off x="599724" y="726793"/>
          <a:ext cx="374255" cy="2808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361"/>
              </a:lnTo>
              <a:lnTo>
                <a:pt x="318155" y="295036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8F153-21E6-4E9E-A4E0-51657CA49078}">
      <dsp:nvSpPr>
        <dsp:cNvPr id="0" name=""/>
        <dsp:cNvSpPr/>
      </dsp:nvSpPr>
      <dsp:spPr>
        <a:xfrm>
          <a:off x="973979" y="3265764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chemeClr val="bg1"/>
              </a:solidFill>
            </a:rPr>
            <a:t>Інші</a:t>
          </a:r>
        </a:p>
      </dsp:txBody>
      <dsp:txXfrm>
        <a:off x="989782" y="3281567"/>
        <a:ext cx="2886898" cy="507940"/>
      </dsp:txXfrm>
    </dsp:sp>
    <dsp:sp modelId="{7B58425A-EEE2-4898-917A-96C2B82E4003}">
      <dsp:nvSpPr>
        <dsp:cNvPr id="0" name=""/>
        <dsp:cNvSpPr/>
      </dsp:nvSpPr>
      <dsp:spPr>
        <a:xfrm>
          <a:off x="4120336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solidFill>
                <a:schemeClr val="bg1"/>
              </a:solidFill>
            </a:rPr>
            <a:t>За розміщенням</a:t>
          </a:r>
        </a:p>
      </dsp:txBody>
      <dsp:txXfrm>
        <a:off x="4141569" y="23071"/>
        <a:ext cx="3700087" cy="682489"/>
      </dsp:txXfrm>
    </dsp:sp>
    <dsp:sp modelId="{31BCB4F8-59A4-4358-A885-7479DC412C86}">
      <dsp:nvSpPr>
        <dsp:cNvPr id="0" name=""/>
        <dsp:cNvSpPr/>
      </dsp:nvSpPr>
      <dsp:spPr>
        <a:xfrm>
          <a:off x="4494591" y="726793"/>
          <a:ext cx="374255" cy="34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30"/>
              </a:lnTo>
              <a:lnTo>
                <a:pt x="374255" y="3459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4868846" y="802949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>
              <a:solidFill>
                <a:schemeClr val="bg1"/>
              </a:solidFill>
            </a:rPr>
            <a:t>Локальні</a:t>
          </a:r>
        </a:p>
      </dsp:txBody>
      <dsp:txXfrm>
        <a:off x="4884649" y="818752"/>
        <a:ext cx="2886898" cy="507940"/>
      </dsp:txXfrm>
    </dsp:sp>
    <dsp:sp modelId="{9075A20B-2327-475B-8D29-D3A3D428CAE4}">
      <dsp:nvSpPr>
        <dsp:cNvPr id="0" name=""/>
        <dsp:cNvSpPr/>
      </dsp:nvSpPr>
      <dsp:spPr>
        <a:xfrm>
          <a:off x="4494591" y="726793"/>
          <a:ext cx="374255" cy="96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33"/>
              </a:lnTo>
              <a:lnTo>
                <a:pt x="374255" y="961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4868846" y="1418653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>
              <a:solidFill>
                <a:schemeClr val="bg1"/>
              </a:solidFill>
            </a:rPr>
            <a:t>Розподілені</a:t>
          </a:r>
        </a:p>
      </dsp:txBody>
      <dsp:txXfrm>
        <a:off x="4884649" y="1434456"/>
        <a:ext cx="2886898" cy="507940"/>
      </dsp:txXfrm>
    </dsp:sp>
    <dsp:sp modelId="{85DB79EE-53B9-461B-A817-D98CDF7E65E8}">
      <dsp:nvSpPr>
        <dsp:cNvPr id="0" name=""/>
        <dsp:cNvSpPr/>
      </dsp:nvSpPr>
      <dsp:spPr>
        <a:xfrm>
          <a:off x="8015203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solidFill>
                <a:schemeClr val="bg1"/>
              </a:solidFill>
            </a:rPr>
            <a:t>За способом доступу до БД</a:t>
          </a:r>
        </a:p>
      </dsp:txBody>
      <dsp:txXfrm>
        <a:off x="8036436" y="23071"/>
        <a:ext cx="3700087" cy="682489"/>
      </dsp:txXfrm>
    </dsp:sp>
    <dsp:sp modelId="{86D859DD-5D83-4F63-A4E2-18B8A17D328D}">
      <dsp:nvSpPr>
        <dsp:cNvPr id="0" name=""/>
        <dsp:cNvSpPr/>
      </dsp:nvSpPr>
      <dsp:spPr>
        <a:xfrm>
          <a:off x="8389458" y="726793"/>
          <a:ext cx="374255" cy="34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07"/>
              </a:lnTo>
              <a:lnTo>
                <a:pt x="374255" y="34880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86F0D-F5A6-4412-B580-EC3FC18F541D}">
      <dsp:nvSpPr>
        <dsp:cNvPr id="0" name=""/>
        <dsp:cNvSpPr/>
      </dsp:nvSpPr>
      <dsp:spPr>
        <a:xfrm>
          <a:off x="8763714" y="802949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>
              <a:solidFill>
                <a:schemeClr val="bg1"/>
              </a:solidFill>
            </a:rPr>
            <a:t>Файл-серверні</a:t>
          </a:r>
        </a:p>
      </dsp:txBody>
      <dsp:txXfrm>
        <a:off x="8779685" y="818920"/>
        <a:ext cx="2886562" cy="513359"/>
      </dsp:txXfrm>
    </dsp:sp>
    <dsp:sp modelId="{61B56BAC-717B-4981-B596-2DBE24A0733D}">
      <dsp:nvSpPr>
        <dsp:cNvPr id="0" name=""/>
        <dsp:cNvSpPr/>
      </dsp:nvSpPr>
      <dsp:spPr>
        <a:xfrm>
          <a:off x="8389458" y="726793"/>
          <a:ext cx="374255" cy="970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265"/>
              </a:lnTo>
              <a:lnTo>
                <a:pt x="374255" y="97026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0BF0C-7388-4A8D-BC0B-4C9F3F60A735}">
      <dsp:nvSpPr>
        <dsp:cNvPr id="0" name=""/>
        <dsp:cNvSpPr/>
      </dsp:nvSpPr>
      <dsp:spPr>
        <a:xfrm>
          <a:off x="8763714" y="1424407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>
              <a:solidFill>
                <a:schemeClr val="bg1"/>
              </a:solidFill>
            </a:rPr>
            <a:t>Клієнт-серверні</a:t>
          </a:r>
        </a:p>
      </dsp:txBody>
      <dsp:txXfrm>
        <a:off x="8779685" y="1440378"/>
        <a:ext cx="2886562" cy="513359"/>
      </dsp:txXfrm>
    </dsp:sp>
    <dsp:sp modelId="{845D14ED-F122-468E-B73C-DCC18723ABB5}">
      <dsp:nvSpPr>
        <dsp:cNvPr id="0" name=""/>
        <dsp:cNvSpPr/>
      </dsp:nvSpPr>
      <dsp:spPr>
        <a:xfrm>
          <a:off x="8389458" y="726793"/>
          <a:ext cx="374255" cy="159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723"/>
              </a:lnTo>
              <a:lnTo>
                <a:pt x="374255" y="159172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353A6-B650-4602-8695-2E9C4EBD1BBD}">
      <dsp:nvSpPr>
        <dsp:cNvPr id="0" name=""/>
        <dsp:cNvSpPr/>
      </dsp:nvSpPr>
      <dsp:spPr>
        <a:xfrm>
          <a:off x="8763714" y="2045865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>
              <a:solidFill>
                <a:schemeClr val="bg1"/>
              </a:solidFill>
            </a:rPr>
            <a:t>Інтегровані</a:t>
          </a:r>
        </a:p>
      </dsp:txBody>
      <dsp:txXfrm>
        <a:off x="8779685" y="2061836"/>
        <a:ext cx="2886562" cy="51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xmlns="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013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75BAEE1-75A7-4F77-AF09-81999E850D17}"/>
              </a:ext>
            </a:extLst>
          </p:cNvPr>
          <p:cNvSpPr txBox="1">
            <a:spLocks/>
          </p:cNvSpPr>
          <p:nvPr/>
        </p:nvSpPr>
        <p:spPr>
          <a:xfrm>
            <a:off x="4847771" y="657131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керування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базами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endParaRPr lang="ru-RU" sz="6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8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Основними об'єктами в базах даних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є: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07138E7D-7A2C-468F-B727-5820E3928BB1}"/>
              </a:ext>
            </a:extLst>
          </p:cNvPr>
          <p:cNvSpPr/>
          <p:nvPr/>
        </p:nvSpPr>
        <p:spPr>
          <a:xfrm>
            <a:off x="76154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таблиці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ADE38B45-17A3-4C17-9202-767817201B2F}"/>
              </a:ext>
            </a:extLst>
          </p:cNvPr>
          <p:cNvSpPr/>
          <p:nvPr/>
        </p:nvSpPr>
        <p:spPr>
          <a:xfrm>
            <a:off x="3129284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7D5BEEE-F512-44D6-9953-043D510AC960}"/>
              </a:ext>
            </a:extLst>
          </p:cNvPr>
          <p:cNvSpPr/>
          <p:nvPr/>
        </p:nvSpPr>
        <p:spPr>
          <a:xfrm>
            <a:off x="6182413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запити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532AC8F-55F8-4D6D-88C4-EC33B3EF8AD0}"/>
              </a:ext>
            </a:extLst>
          </p:cNvPr>
          <p:cNvSpPr/>
          <p:nvPr/>
        </p:nvSpPr>
        <p:spPr>
          <a:xfrm>
            <a:off x="9233696" y="1821210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звіти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23BD94-3968-448F-998B-35E0BE160CDD}"/>
              </a:ext>
            </a:extLst>
          </p:cNvPr>
          <p:cNvSpPr txBox="1"/>
          <p:nvPr/>
        </p:nvSpPr>
        <p:spPr>
          <a:xfrm>
            <a:off x="72007" y="549773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призначення розглянемо у процесі ознайомлення з різними базами даних.</a:t>
            </a:r>
          </a:p>
        </p:txBody>
      </p:sp>
      <p:pic>
        <p:nvPicPr>
          <p:cNvPr id="4100" name="Picture 4" descr="dialog, field, fields, form, popup, window icon">
            <a:extLst>
              <a:ext uri="{FF2B5EF4-FFF2-40B4-BE49-F238E27FC236}">
                <a16:creationId xmlns:a16="http://schemas.microsoft.com/office/drawing/2014/main" xmlns="" id="{780BFD06-1F02-4F15-B78E-9F024245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06" y="2756448"/>
            <a:ext cx="263681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ells, empty, new, table icon">
            <a:extLst>
              <a:ext uri="{FF2B5EF4-FFF2-40B4-BE49-F238E27FC236}">
                <a16:creationId xmlns:a16="http://schemas.microsoft.com/office/drawing/2014/main" xmlns="" id="{00F0C4EF-939C-4C1B-8E06-F8D08F32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2633907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xmlns="" id="{3B6594F1-616B-4F94-BDB1-6CD47F4E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56" y="2657139"/>
            <a:ext cx="2527340" cy="28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xmlns="" id="{2AA264E1-BB29-45B7-967C-FC2D842F4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6400490" y="2756448"/>
            <a:ext cx="245090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збереження баз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D88DF1DB-59B3-4774-A066-F1B9CD130694}"/>
              </a:ext>
            </a:extLst>
          </p:cNvPr>
          <p:cNvSpPr/>
          <p:nvPr/>
        </p:nvSpPr>
        <p:spPr>
          <a:xfrm>
            <a:off x="72008" y="1849888"/>
            <a:ext cx="2531343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основний формат файлів </a:t>
            </a:r>
            <a:r>
              <a:rPr lang="en-US" sz="2600" b="1" i="1" kern="0" dirty="0">
                <a:solidFill>
                  <a:srgbClr val="FFFF00"/>
                </a:solidFill>
              </a:rPr>
              <a:t>ACCDB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Acc</a:t>
            </a:r>
            <a:r>
              <a:rPr lang="en-US" sz="2600" b="1" i="1" kern="0" dirty="0">
                <a:solidFill>
                  <a:srgbClr val="FFFFFF"/>
                </a:solidFill>
              </a:rPr>
              <a:t>ess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uk-UA" sz="2600" dirty="0"/>
              <a:t>  </a:t>
            </a:r>
            <a:r>
              <a:rPr lang="en-US" sz="2600" b="1" i="1" kern="0" dirty="0">
                <a:solidFill>
                  <a:srgbClr val="FFFFFF"/>
                </a:solidFill>
              </a:rPr>
              <a:t>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Access)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A6E43E5-C4AC-4877-81A5-2D6A64ADD068}"/>
              </a:ext>
            </a:extLst>
          </p:cNvPr>
          <p:cNvSpPr/>
          <p:nvPr/>
        </p:nvSpPr>
        <p:spPr>
          <a:xfrm>
            <a:off x="5520492" y="1849888"/>
            <a:ext cx="3603020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забезпечуючи роботу і з форматами файлів попередніх версій програми, наприклад </a:t>
            </a:r>
            <a:r>
              <a:rPr lang="en-US" sz="2600" b="1" i="1" kern="0" dirty="0">
                <a:solidFill>
                  <a:srgbClr val="FFFF00"/>
                </a:solidFill>
              </a:rPr>
              <a:t>MDB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M</a:t>
            </a:r>
            <a:r>
              <a:rPr lang="en-US" sz="2600" b="1" i="1" kern="0" dirty="0">
                <a:solidFill>
                  <a:srgbClr val="FFFFFF"/>
                </a:solidFill>
              </a:rPr>
              <a:t>icrosoft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en-US" sz="2600" b="1" i="1" kern="0" dirty="0">
                <a:solidFill>
                  <a:srgbClr val="FFFFFF"/>
                </a:solidFill>
              </a:rPr>
              <a:t> 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Microsoft)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xmlns="" id="{EC0C658C-49F4-40AD-8885-67C5B90C4851}"/>
              </a:ext>
            </a:extLst>
          </p:cNvPr>
          <p:cNvGrpSpPr/>
          <p:nvPr/>
        </p:nvGrpSpPr>
        <p:grpSpPr>
          <a:xfrm>
            <a:off x="2740039" y="1849888"/>
            <a:ext cx="2643764" cy="4120606"/>
            <a:chOff x="2740039" y="1849888"/>
            <a:chExt cx="2643764" cy="412060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3DA69059-DD7C-4473-9A55-B9E1AC3B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039" y="1849888"/>
              <a:ext cx="2643764" cy="2969538"/>
            </a:xfrm>
            <a:prstGeom prst="rect">
              <a:avLst/>
            </a:prstGeom>
          </p:spPr>
        </p:pic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CCBFA72E-CDC6-4CDE-B822-9329DF125A00}"/>
                </a:ext>
              </a:extLst>
            </p:cNvPr>
            <p:cNvSpPr/>
            <p:nvPr/>
          </p:nvSpPr>
          <p:spPr>
            <a:xfrm>
              <a:off x="2852460" y="4797910"/>
              <a:ext cx="253134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ACCDB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04556202-22D0-442F-B97C-3C6344B488AE}"/>
              </a:ext>
            </a:extLst>
          </p:cNvPr>
          <p:cNvGrpSpPr/>
          <p:nvPr/>
        </p:nvGrpSpPr>
        <p:grpSpPr>
          <a:xfrm>
            <a:off x="9123511" y="1857022"/>
            <a:ext cx="2996481" cy="4113472"/>
            <a:chOff x="9123511" y="1857022"/>
            <a:chExt cx="2996481" cy="411347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1256A5C8-4318-49A9-85F6-E9EA3A9E8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99"/>
            <a:stretch/>
          </p:blipFill>
          <p:spPr>
            <a:xfrm>
              <a:off x="9123511" y="1857022"/>
              <a:ext cx="2996481" cy="2933754"/>
            </a:xfrm>
            <a:prstGeom prst="rect">
              <a:avLst/>
            </a:prstGeom>
          </p:spPr>
        </p:pic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395F483E-5419-4072-B762-7E6416D3137C}"/>
                </a:ext>
              </a:extLst>
            </p:cNvPr>
            <p:cNvSpPr/>
            <p:nvPr/>
          </p:nvSpPr>
          <p:spPr>
            <a:xfrm>
              <a:off x="9260200" y="4797910"/>
              <a:ext cx="264376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MDB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0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Наприклад,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094E73F-01CB-4DCE-B042-CFC26BBDCB93}"/>
              </a:ext>
            </a:extLst>
          </p:cNvPr>
          <p:cNvSpPr/>
          <p:nvPr/>
        </p:nvSpPr>
        <p:spPr>
          <a:xfrm>
            <a:off x="69848" y="2267307"/>
            <a:ext cx="5972332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8020C70A-4E3D-45D6-AF7C-86FE25192466}"/>
              </a:ext>
            </a:extLst>
          </p:cNvPr>
          <p:cNvSpPr/>
          <p:nvPr/>
        </p:nvSpPr>
        <p:spPr>
          <a:xfrm>
            <a:off x="6149818" y="2267306"/>
            <a:ext cx="5972332" cy="17990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двічі клацнути на значку вже існуючого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формату СУБД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A66C68-CEC9-4443-A425-B70415C4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5" y="3304590"/>
            <a:ext cx="4192478" cy="3170432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202AEB03-FF7B-46F9-8277-932693BF11E2}"/>
              </a:ext>
            </a:extLst>
          </p:cNvPr>
          <p:cNvSpPr/>
          <p:nvPr/>
        </p:nvSpPr>
        <p:spPr>
          <a:xfrm>
            <a:off x="1766636" y="3304590"/>
            <a:ext cx="3181882" cy="482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CD70CA2-BA77-4A90-8487-D8F1E4C91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14" y="4066391"/>
            <a:ext cx="2315222" cy="2600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6B611A-5E1A-4FF1-BC0C-A9845A65E2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99"/>
          <a:stretch/>
        </p:blipFill>
        <p:spPr>
          <a:xfrm>
            <a:off x="9230062" y="4107180"/>
            <a:ext cx="2603350" cy="25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" y="3916401"/>
            <a:ext cx="12077700" cy="2657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першому випадку після запуску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на екрані відкривається початкове вікно програми.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931388-27DC-40F6-9689-D403489B1293}"/>
              </a:ext>
            </a:extLst>
          </p:cNvPr>
          <p:cNvSpPr txBox="1"/>
          <p:nvPr/>
        </p:nvSpPr>
        <p:spPr>
          <a:xfrm>
            <a:off x="72008" y="22135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нової локальної версії бази даних потрібно: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174D7E-49A0-4C0E-974E-FB46BB0CF571}"/>
              </a:ext>
            </a:extLst>
          </p:cNvPr>
          <p:cNvSpPr txBox="1"/>
          <p:nvPr/>
        </p:nvSpPr>
        <p:spPr>
          <a:xfrm>
            <a:off x="72008" y="329317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Пуста база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8088506-EFDC-4668-B3D6-69994F856A5A}"/>
              </a:ext>
            </a:extLst>
          </p:cNvPr>
          <p:cNvSpPr/>
          <p:nvPr/>
        </p:nvSpPr>
        <p:spPr>
          <a:xfrm>
            <a:off x="3889590" y="4942080"/>
            <a:ext cx="1452030" cy="16073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9278D941-AA2C-4E14-879F-AFE71A07D065}"/>
              </a:ext>
            </a:extLst>
          </p:cNvPr>
          <p:cNvSpPr/>
          <p:nvPr/>
        </p:nvSpPr>
        <p:spPr>
          <a:xfrm rot="18900000">
            <a:off x="4883470" y="447636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нової локальної версії бази даних: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AEB89D-9F45-4BFC-9C09-026B7FBA4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4"/>
          <a:stretch/>
        </p:blipFill>
        <p:spPr>
          <a:xfrm>
            <a:off x="72008" y="3345625"/>
            <a:ext cx="4990605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AB4965-B091-45F8-8864-DC6D17C94ECB}"/>
              </a:ext>
            </a:extLst>
          </p:cNvPr>
          <p:cNvSpPr txBox="1"/>
          <p:nvPr/>
        </p:nvSpPr>
        <p:spPr>
          <a:xfrm>
            <a:off x="72008" y="2271194"/>
            <a:ext cx="12050142" cy="954107"/>
          </a:xfrm>
          <a:prstGeom prst="wedgeRectCallout">
            <a:avLst>
              <a:gd name="adj1" fmla="val -26636"/>
              <a:gd name="adj2" fmla="val 1211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майбутньої бази даних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Ім'я файлу </a:t>
            </a:r>
            <a:r>
              <a:rPr lang="uk-UA" sz="2800" b="1" i="1" kern="0" dirty="0">
                <a:solidFill>
                  <a:srgbClr val="FFFFFF"/>
                </a:solidFill>
              </a:rPr>
              <a:t>(наприклад, Мій проект).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BC88B7-105A-4AB5-9C01-FD9BD2F1EE51}"/>
              </a:ext>
            </a:extLst>
          </p:cNvPr>
          <p:cNvSpPr txBox="1"/>
          <p:nvPr/>
        </p:nvSpPr>
        <p:spPr>
          <a:xfrm>
            <a:off x="5260490" y="3346954"/>
            <a:ext cx="6861660" cy="2246769"/>
          </a:xfrm>
          <a:prstGeom prst="wedgeRectCallout">
            <a:avLst>
              <a:gd name="adj1" fmla="val -62379"/>
              <a:gd name="adj2" fmla="val -184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нове місце збереження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розташування для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8390E2-CEEE-4DEC-8003-A4CB416F4274}"/>
              </a:ext>
            </a:extLst>
          </p:cNvPr>
          <p:cNvSpPr txBox="1"/>
          <p:nvPr/>
        </p:nvSpPr>
        <p:spPr>
          <a:xfrm>
            <a:off x="72008" y="5712718"/>
            <a:ext cx="12050142" cy="523220"/>
          </a:xfrm>
          <a:prstGeom prst="wedgeRectCallout">
            <a:avLst>
              <a:gd name="adj1" fmla="val -28064"/>
              <a:gd name="adj2" fmla="val -1523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1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бази даних на основі шаблону бази даних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4EED2E-686C-46EA-BF5C-7DDD48730EE8}"/>
              </a:ext>
            </a:extLst>
          </p:cNvPr>
          <p:cNvSpPr txBox="1"/>
          <p:nvPr/>
        </p:nvSpPr>
        <p:spPr>
          <a:xfrm>
            <a:off x="70929" y="225654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60220E-733B-4CF8-9C5A-0FC30B77FF30}"/>
              </a:ext>
            </a:extLst>
          </p:cNvPr>
          <p:cNvSpPr txBox="1"/>
          <p:nvPr/>
        </p:nvSpPr>
        <p:spPr>
          <a:xfrm>
            <a:off x="70929" y="288288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шаблон або групу шаблоні.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" y="3509230"/>
            <a:ext cx="120586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бази даних на основі шаблону бази даних: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D4D367-F314-4EE3-87F1-A9B0E6B4E7E3}"/>
              </a:ext>
            </a:extLst>
          </p:cNvPr>
          <p:cNvSpPr txBox="1"/>
          <p:nvPr/>
        </p:nvSpPr>
        <p:spPr>
          <a:xfrm>
            <a:off x="70930" y="2256548"/>
            <a:ext cx="581350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вікні, що відкрилося, потрібний шаблон (групу шаблонів, а потім потрібний шаблон),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AA9277-BB98-4466-94F6-773D75B87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2966" y="2256549"/>
            <a:ext cx="6088105" cy="443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9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бази даних на основі шаблону бази даних: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365FA6-D13F-4541-82FE-0D68EB5D0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1435"/>
          <a:stretch/>
        </p:blipFill>
        <p:spPr>
          <a:xfrm>
            <a:off x="70929" y="3316333"/>
            <a:ext cx="6088105" cy="22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D4D367-F314-4EE3-87F1-A9B0E6B4E7E3}"/>
              </a:ext>
            </a:extLst>
          </p:cNvPr>
          <p:cNvSpPr txBox="1"/>
          <p:nvPr/>
        </p:nvSpPr>
        <p:spPr>
          <a:xfrm>
            <a:off x="70929" y="2256549"/>
            <a:ext cx="12050141" cy="1342306"/>
          </a:xfrm>
          <a:custGeom>
            <a:avLst/>
            <a:gdLst>
              <a:gd name="connsiteX0" fmla="*/ 0 w 12050141"/>
              <a:gd name="connsiteY0" fmla="*/ 0 h 954107"/>
              <a:gd name="connsiteX1" fmla="*/ 2008357 w 12050141"/>
              <a:gd name="connsiteY1" fmla="*/ 0 h 954107"/>
              <a:gd name="connsiteX2" fmla="*/ 2008357 w 12050141"/>
              <a:gd name="connsiteY2" fmla="*/ 0 h 954107"/>
              <a:gd name="connsiteX3" fmla="*/ 5020892 w 12050141"/>
              <a:gd name="connsiteY3" fmla="*/ 0 h 954107"/>
              <a:gd name="connsiteX4" fmla="*/ 12050141 w 12050141"/>
              <a:gd name="connsiteY4" fmla="*/ 0 h 954107"/>
              <a:gd name="connsiteX5" fmla="*/ 12050141 w 12050141"/>
              <a:gd name="connsiteY5" fmla="*/ 556562 h 954107"/>
              <a:gd name="connsiteX6" fmla="*/ 12050141 w 12050141"/>
              <a:gd name="connsiteY6" fmla="*/ 556562 h 954107"/>
              <a:gd name="connsiteX7" fmla="*/ 12050141 w 12050141"/>
              <a:gd name="connsiteY7" fmla="*/ 795089 h 954107"/>
              <a:gd name="connsiteX8" fmla="*/ 12050141 w 12050141"/>
              <a:gd name="connsiteY8" fmla="*/ 954107 h 954107"/>
              <a:gd name="connsiteX9" fmla="*/ 5020892 w 12050141"/>
              <a:gd name="connsiteY9" fmla="*/ 954107 h 954107"/>
              <a:gd name="connsiteX10" fmla="*/ 3514544 w 12050141"/>
              <a:gd name="connsiteY10" fmla="*/ 1127153 h 954107"/>
              <a:gd name="connsiteX11" fmla="*/ 2008357 w 12050141"/>
              <a:gd name="connsiteY11" fmla="*/ 954107 h 954107"/>
              <a:gd name="connsiteX12" fmla="*/ 0 w 12050141"/>
              <a:gd name="connsiteY12" fmla="*/ 954107 h 954107"/>
              <a:gd name="connsiteX13" fmla="*/ 0 w 12050141"/>
              <a:gd name="connsiteY13" fmla="*/ 795089 h 954107"/>
              <a:gd name="connsiteX14" fmla="*/ 0 w 12050141"/>
              <a:gd name="connsiteY14" fmla="*/ 556562 h 954107"/>
              <a:gd name="connsiteX15" fmla="*/ 0 w 12050141"/>
              <a:gd name="connsiteY15" fmla="*/ 556562 h 954107"/>
              <a:gd name="connsiteX16" fmla="*/ 0 w 12050141"/>
              <a:gd name="connsiteY16" fmla="*/ 0 h 954107"/>
              <a:gd name="connsiteX0" fmla="*/ 0 w 12050141"/>
              <a:gd name="connsiteY0" fmla="*/ 0 h 1127153"/>
              <a:gd name="connsiteX1" fmla="*/ 2008357 w 12050141"/>
              <a:gd name="connsiteY1" fmla="*/ 0 h 1127153"/>
              <a:gd name="connsiteX2" fmla="*/ 2008357 w 12050141"/>
              <a:gd name="connsiteY2" fmla="*/ 0 h 1127153"/>
              <a:gd name="connsiteX3" fmla="*/ 5020892 w 12050141"/>
              <a:gd name="connsiteY3" fmla="*/ 0 h 1127153"/>
              <a:gd name="connsiteX4" fmla="*/ 12050141 w 12050141"/>
              <a:gd name="connsiteY4" fmla="*/ 0 h 1127153"/>
              <a:gd name="connsiteX5" fmla="*/ 12050141 w 12050141"/>
              <a:gd name="connsiteY5" fmla="*/ 556562 h 1127153"/>
              <a:gd name="connsiteX6" fmla="*/ 12050141 w 12050141"/>
              <a:gd name="connsiteY6" fmla="*/ 556562 h 1127153"/>
              <a:gd name="connsiteX7" fmla="*/ 12050141 w 12050141"/>
              <a:gd name="connsiteY7" fmla="*/ 795089 h 1127153"/>
              <a:gd name="connsiteX8" fmla="*/ 12050141 w 12050141"/>
              <a:gd name="connsiteY8" fmla="*/ 954107 h 1127153"/>
              <a:gd name="connsiteX9" fmla="*/ 3837551 w 12050141"/>
              <a:gd name="connsiteY9" fmla="*/ 954107 h 1127153"/>
              <a:gd name="connsiteX10" fmla="*/ 3514544 w 12050141"/>
              <a:gd name="connsiteY10" fmla="*/ 1127153 h 1127153"/>
              <a:gd name="connsiteX11" fmla="*/ 2008357 w 12050141"/>
              <a:gd name="connsiteY11" fmla="*/ 954107 h 1127153"/>
              <a:gd name="connsiteX12" fmla="*/ 0 w 12050141"/>
              <a:gd name="connsiteY12" fmla="*/ 954107 h 1127153"/>
              <a:gd name="connsiteX13" fmla="*/ 0 w 12050141"/>
              <a:gd name="connsiteY13" fmla="*/ 795089 h 1127153"/>
              <a:gd name="connsiteX14" fmla="*/ 0 w 12050141"/>
              <a:gd name="connsiteY14" fmla="*/ 556562 h 1127153"/>
              <a:gd name="connsiteX15" fmla="*/ 0 w 12050141"/>
              <a:gd name="connsiteY15" fmla="*/ 556562 h 1127153"/>
              <a:gd name="connsiteX16" fmla="*/ 0 w 12050141"/>
              <a:gd name="connsiteY16" fmla="*/ 0 h 1127153"/>
              <a:gd name="connsiteX0" fmla="*/ 0 w 12050141"/>
              <a:gd name="connsiteY0" fmla="*/ 0 h 1127153"/>
              <a:gd name="connsiteX1" fmla="*/ 2008357 w 12050141"/>
              <a:gd name="connsiteY1" fmla="*/ 0 h 1127153"/>
              <a:gd name="connsiteX2" fmla="*/ 2008357 w 12050141"/>
              <a:gd name="connsiteY2" fmla="*/ 0 h 1127153"/>
              <a:gd name="connsiteX3" fmla="*/ 5020892 w 12050141"/>
              <a:gd name="connsiteY3" fmla="*/ 0 h 1127153"/>
              <a:gd name="connsiteX4" fmla="*/ 12050141 w 12050141"/>
              <a:gd name="connsiteY4" fmla="*/ 0 h 1127153"/>
              <a:gd name="connsiteX5" fmla="*/ 12050141 w 12050141"/>
              <a:gd name="connsiteY5" fmla="*/ 556562 h 1127153"/>
              <a:gd name="connsiteX6" fmla="*/ 12050141 w 12050141"/>
              <a:gd name="connsiteY6" fmla="*/ 556562 h 1127153"/>
              <a:gd name="connsiteX7" fmla="*/ 12050141 w 12050141"/>
              <a:gd name="connsiteY7" fmla="*/ 795089 h 1127153"/>
              <a:gd name="connsiteX8" fmla="*/ 12050141 w 12050141"/>
              <a:gd name="connsiteY8" fmla="*/ 954107 h 1127153"/>
              <a:gd name="connsiteX9" fmla="*/ 3837551 w 12050141"/>
              <a:gd name="connsiteY9" fmla="*/ 954107 h 1127153"/>
              <a:gd name="connsiteX10" fmla="*/ 3514544 w 12050141"/>
              <a:gd name="connsiteY10" fmla="*/ 1127153 h 1127153"/>
              <a:gd name="connsiteX11" fmla="*/ 3245487 w 12050141"/>
              <a:gd name="connsiteY11" fmla="*/ 975622 h 1127153"/>
              <a:gd name="connsiteX12" fmla="*/ 0 w 12050141"/>
              <a:gd name="connsiteY12" fmla="*/ 954107 h 1127153"/>
              <a:gd name="connsiteX13" fmla="*/ 0 w 12050141"/>
              <a:gd name="connsiteY13" fmla="*/ 795089 h 1127153"/>
              <a:gd name="connsiteX14" fmla="*/ 0 w 12050141"/>
              <a:gd name="connsiteY14" fmla="*/ 556562 h 1127153"/>
              <a:gd name="connsiteX15" fmla="*/ 0 w 12050141"/>
              <a:gd name="connsiteY15" fmla="*/ 556562 h 1127153"/>
              <a:gd name="connsiteX16" fmla="*/ 0 w 12050141"/>
              <a:gd name="connsiteY16" fmla="*/ 0 h 1127153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3837551 w 12050141"/>
              <a:gd name="connsiteY9" fmla="*/ 954107 h 1223972"/>
              <a:gd name="connsiteX10" fmla="*/ 4127730 w 12050141"/>
              <a:gd name="connsiteY10" fmla="*/ 1223972 h 1223972"/>
              <a:gd name="connsiteX11" fmla="*/ 3245487 w 12050141"/>
              <a:gd name="connsiteY11" fmla="*/ 975622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3837551 w 12050141"/>
              <a:gd name="connsiteY9" fmla="*/ 954107 h 1223972"/>
              <a:gd name="connsiteX10" fmla="*/ 4127730 w 12050141"/>
              <a:gd name="connsiteY10" fmla="*/ 1223972 h 1223972"/>
              <a:gd name="connsiteX11" fmla="*/ 1793205 w 12050141"/>
              <a:gd name="connsiteY11" fmla="*/ 986379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2557391 w 12050141"/>
              <a:gd name="connsiteY9" fmla="*/ 954107 h 1223972"/>
              <a:gd name="connsiteX10" fmla="*/ 4127730 w 12050141"/>
              <a:gd name="connsiteY10" fmla="*/ 1223972 h 1223972"/>
              <a:gd name="connsiteX11" fmla="*/ 1793205 w 12050141"/>
              <a:gd name="connsiteY11" fmla="*/ 986379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342306"/>
              <a:gd name="connsiteX1" fmla="*/ 2008357 w 12050141"/>
              <a:gd name="connsiteY1" fmla="*/ 0 h 1342306"/>
              <a:gd name="connsiteX2" fmla="*/ 2008357 w 12050141"/>
              <a:gd name="connsiteY2" fmla="*/ 0 h 1342306"/>
              <a:gd name="connsiteX3" fmla="*/ 5020892 w 12050141"/>
              <a:gd name="connsiteY3" fmla="*/ 0 h 1342306"/>
              <a:gd name="connsiteX4" fmla="*/ 12050141 w 12050141"/>
              <a:gd name="connsiteY4" fmla="*/ 0 h 1342306"/>
              <a:gd name="connsiteX5" fmla="*/ 12050141 w 12050141"/>
              <a:gd name="connsiteY5" fmla="*/ 556562 h 1342306"/>
              <a:gd name="connsiteX6" fmla="*/ 12050141 w 12050141"/>
              <a:gd name="connsiteY6" fmla="*/ 556562 h 1342306"/>
              <a:gd name="connsiteX7" fmla="*/ 12050141 w 12050141"/>
              <a:gd name="connsiteY7" fmla="*/ 795089 h 1342306"/>
              <a:gd name="connsiteX8" fmla="*/ 12050141 w 12050141"/>
              <a:gd name="connsiteY8" fmla="*/ 954107 h 1342306"/>
              <a:gd name="connsiteX9" fmla="*/ 2557391 w 12050141"/>
              <a:gd name="connsiteY9" fmla="*/ 954107 h 1342306"/>
              <a:gd name="connsiteX10" fmla="*/ 3353179 w 12050141"/>
              <a:gd name="connsiteY10" fmla="*/ 1342306 h 1342306"/>
              <a:gd name="connsiteX11" fmla="*/ 1793205 w 12050141"/>
              <a:gd name="connsiteY11" fmla="*/ 986379 h 1342306"/>
              <a:gd name="connsiteX12" fmla="*/ 0 w 12050141"/>
              <a:gd name="connsiteY12" fmla="*/ 954107 h 1342306"/>
              <a:gd name="connsiteX13" fmla="*/ 0 w 12050141"/>
              <a:gd name="connsiteY13" fmla="*/ 795089 h 1342306"/>
              <a:gd name="connsiteX14" fmla="*/ 0 w 12050141"/>
              <a:gd name="connsiteY14" fmla="*/ 556562 h 1342306"/>
              <a:gd name="connsiteX15" fmla="*/ 0 w 12050141"/>
              <a:gd name="connsiteY15" fmla="*/ 556562 h 1342306"/>
              <a:gd name="connsiteX16" fmla="*/ 0 w 12050141"/>
              <a:gd name="connsiteY16" fmla="*/ 0 h 134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50141" h="1342306">
                <a:moveTo>
                  <a:pt x="0" y="0"/>
                </a:moveTo>
                <a:lnTo>
                  <a:pt x="2008357" y="0"/>
                </a:lnTo>
                <a:lnTo>
                  <a:pt x="2008357" y="0"/>
                </a:lnTo>
                <a:lnTo>
                  <a:pt x="5020892" y="0"/>
                </a:lnTo>
                <a:lnTo>
                  <a:pt x="12050141" y="0"/>
                </a:lnTo>
                <a:lnTo>
                  <a:pt x="12050141" y="556562"/>
                </a:lnTo>
                <a:lnTo>
                  <a:pt x="12050141" y="556562"/>
                </a:lnTo>
                <a:lnTo>
                  <a:pt x="12050141" y="795089"/>
                </a:lnTo>
                <a:lnTo>
                  <a:pt x="12050141" y="954107"/>
                </a:lnTo>
                <a:lnTo>
                  <a:pt x="2557391" y="954107"/>
                </a:lnTo>
                <a:lnTo>
                  <a:pt x="3353179" y="1342306"/>
                </a:lnTo>
                <a:lnTo>
                  <a:pt x="1793205" y="986379"/>
                </a:lnTo>
                <a:lnTo>
                  <a:pt x="0" y="954107"/>
                </a:lnTo>
                <a:lnTo>
                  <a:pt x="0" y="795089"/>
                </a:lnTo>
                <a:lnTo>
                  <a:pt x="0" y="556562"/>
                </a:lnTo>
                <a:lnTo>
                  <a:pt x="0" y="556562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майбутньої бази даних (наприклад, Мій клас)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Ім'я </a:t>
            </a:r>
            <a:r>
              <a:rPr lang="uk-UA" sz="2800" b="1" i="1" kern="0" dirty="0" err="1">
                <a:solidFill>
                  <a:srgbClr val="FFFF00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86805D-EC9E-4F4C-8203-F11217301A89}"/>
              </a:ext>
            </a:extLst>
          </p:cNvPr>
          <p:cNvSpPr txBox="1"/>
          <p:nvPr/>
        </p:nvSpPr>
        <p:spPr>
          <a:xfrm>
            <a:off x="6244055" y="3316333"/>
            <a:ext cx="5877014" cy="2246769"/>
          </a:xfrm>
          <a:prstGeom prst="wedgeRectCallout">
            <a:avLst>
              <a:gd name="adj1" fmla="val -61469"/>
              <a:gd name="adj2" fmla="val -337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нове місце збереження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розташування для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6CEE55-DDBA-4424-AF8A-3A5167A98AA3}"/>
              </a:ext>
            </a:extLst>
          </p:cNvPr>
          <p:cNvSpPr txBox="1"/>
          <p:nvPr/>
        </p:nvSpPr>
        <p:spPr>
          <a:xfrm>
            <a:off x="70929" y="5741381"/>
            <a:ext cx="12050140" cy="523220"/>
          </a:xfrm>
          <a:prstGeom prst="wedgeRectCallout">
            <a:avLst>
              <a:gd name="adj1" fmla="val -18958"/>
              <a:gd name="adj2" fmla="val -2212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9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" y="4587904"/>
            <a:ext cx="12172950" cy="1990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створить нову базу даних із вказаним іменем і обумовленою шаблоном структурою.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D796A4-2A3C-40A8-ABF6-92E6A33FEB3B}"/>
              </a:ext>
            </a:extLst>
          </p:cNvPr>
          <p:cNvSpPr txBox="1"/>
          <p:nvPr/>
        </p:nvSpPr>
        <p:spPr>
          <a:xfrm>
            <a:off x="72008" y="226022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відкриття створеної бази даних під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Стрічкою</a:t>
            </a:r>
            <a:r>
              <a:rPr lang="uk-UA" sz="2800" b="1" i="1" kern="0" dirty="0">
                <a:solidFill>
                  <a:srgbClr val="FFFFFF"/>
                </a:solidFill>
              </a:rPr>
              <a:t>, як правило, з'являється рядок з попередженням системи безпеки про те, що певний вміст бази даних вимкнуто. Для ввімкнення повного вмісту бази даних потрібно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Увімкнути вміст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3F427EA-8ADF-4DA2-9508-1D418CCDDC99}"/>
              </a:ext>
            </a:extLst>
          </p:cNvPr>
          <p:cNvSpPr/>
          <p:nvPr/>
        </p:nvSpPr>
        <p:spPr>
          <a:xfrm>
            <a:off x="7435804" y="6182960"/>
            <a:ext cx="1220516" cy="2633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625B75B8-0AA4-4F86-9912-0138214CFFFD}"/>
              </a:ext>
            </a:extLst>
          </p:cNvPr>
          <p:cNvSpPr/>
          <p:nvPr/>
        </p:nvSpPr>
        <p:spPr>
          <a:xfrm rot="18900000">
            <a:off x="7900996" y="55194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прикладі бази даних, створеної на основі шаблону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rgbClr val="FFFFFF"/>
                </a:solidFill>
              </a:rPr>
              <a:t>, ознайомимося з інтерфейсом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та окремими операціями над об'єктами бази даних.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CD4F2E-D75B-40FE-900F-444F01B452B0}"/>
              </a:ext>
            </a:extLst>
          </p:cNvPr>
          <p:cNvSpPr txBox="1"/>
          <p:nvPr/>
        </p:nvSpPr>
        <p:spPr>
          <a:xfrm>
            <a:off x="72008" y="2692077"/>
            <a:ext cx="545742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створення нової бази даних на основі зазначеного шаблону на екран виводиться форма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контактів </a:t>
            </a:r>
            <a:r>
              <a:rPr lang="uk-UA" sz="2800" b="1" i="1" kern="0" dirty="0">
                <a:solidFill>
                  <a:srgbClr val="FFFFFF"/>
                </a:solidFill>
              </a:rPr>
              <a:t>для введення даних про осіб, з якими ви плануєте підтримувати ділові чи дружні стосунки.</a:t>
            </a:r>
          </a:p>
        </p:txBody>
      </p:sp>
      <p:pic>
        <p:nvPicPr>
          <p:cNvPr id="819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B2828756-CC2C-4619-9614-059CEE400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457"/>
          <a:stretch/>
        </p:blipFill>
        <p:spPr bwMode="auto">
          <a:xfrm>
            <a:off x="5690795" y="2692076"/>
            <a:ext cx="6429197" cy="39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системи управління базами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 комп'ютерними базами даних використовують спеціальні програми —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базами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СУБД</a:t>
            </a:r>
            <a:r>
              <a:rPr lang="uk-UA" sz="2800" b="1" i="1" kern="0" dirty="0">
                <a:solidFill>
                  <a:srgbClr val="FFFFFF"/>
                </a:solidFill>
              </a:rPr>
              <a:t>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1D134D-7708-4E31-91D3-4F1A0E5CFB41}"/>
              </a:ext>
            </a:extLst>
          </p:cNvPr>
          <p:cNvSpPr txBox="1"/>
          <p:nvPr/>
        </p:nvSpPr>
        <p:spPr>
          <a:xfrm>
            <a:off x="1403648" y="4553143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базами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— це прикладні комп'ютерні програми, призначені для створення, збереження та використання баз даних.</a:t>
            </a:r>
          </a:p>
        </p:txBody>
      </p:sp>
      <p:pic>
        <p:nvPicPr>
          <p:cNvPr id="1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27CA7A25-EB18-4A20-8AFD-190F43B7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59143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331D62-29B7-49F5-84BA-9AC12C409217}"/>
              </a:ext>
            </a:extLst>
          </p:cNvPr>
          <p:cNvSpPr txBox="1"/>
          <p:nvPr/>
        </p:nvSpPr>
        <p:spPr>
          <a:xfrm>
            <a:off x="70929" y="266671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їх, користувачі: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F6E91A6A-6C70-426C-B88C-472042C76437}"/>
              </a:ext>
            </a:extLst>
          </p:cNvPr>
          <p:cNvSpPr/>
          <p:nvPr/>
        </p:nvSpPr>
        <p:spPr>
          <a:xfrm>
            <a:off x="69850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створюють бази даних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68EA5D3A-B3DA-449F-AAE4-169A63A0AF24}"/>
              </a:ext>
            </a:extLst>
          </p:cNvPr>
          <p:cNvSpPr/>
          <p:nvPr/>
        </p:nvSpPr>
        <p:spPr>
          <a:xfrm>
            <a:off x="4110552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виконують пошук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07CC4DB0-49A2-485E-B552-78AEC05E5C5A}"/>
              </a:ext>
            </a:extLst>
          </p:cNvPr>
          <p:cNvSpPr/>
          <p:nvPr/>
        </p:nvSpPr>
        <p:spPr>
          <a:xfrm>
            <a:off x="8149100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оновлення даних тощо.</a:t>
            </a:r>
          </a:p>
        </p:txBody>
      </p:sp>
    </p:spTree>
    <p:extLst>
      <p:ext uri="{BB962C8B-B14F-4D97-AF65-F5344CB8AC3E}">
        <p14:creationId xmlns:p14="http://schemas.microsoft.com/office/powerpoint/2010/main" val="3644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9" y="1468720"/>
            <a:ext cx="11906250" cy="5229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Вікно СУБД з формою бази даних, створеної на основі шаблону Контакти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3F08BAD-5E4F-4687-895E-3417515D9314}"/>
              </a:ext>
            </a:extLst>
          </p:cNvPr>
          <p:cNvSpPr/>
          <p:nvPr/>
        </p:nvSpPr>
        <p:spPr>
          <a:xfrm>
            <a:off x="751840" y="3345307"/>
            <a:ext cx="1601602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E659CB-B083-4301-89E2-385641DF3333}"/>
              </a:ext>
            </a:extLst>
          </p:cNvPr>
          <p:cNvSpPr txBox="1"/>
          <p:nvPr/>
        </p:nvSpPr>
        <p:spPr>
          <a:xfrm>
            <a:off x="2454631" y="3250025"/>
            <a:ext cx="5290874" cy="461665"/>
          </a:xfrm>
          <a:prstGeom prst="wedgeRectCallout">
            <a:avLst>
              <a:gd name="adj1" fmla="val -54351"/>
              <a:gd name="adj2" fmla="val -41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відкритого об’єкта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1EE9A6EC-E681-4D5A-9607-39E4DCEDC2E3}"/>
              </a:ext>
            </a:extLst>
          </p:cNvPr>
          <p:cNvSpPr/>
          <p:nvPr/>
        </p:nvSpPr>
        <p:spPr>
          <a:xfrm>
            <a:off x="1705862" y="3753632"/>
            <a:ext cx="2283208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831F30-F8AF-4BB5-9727-A3F9EE4FFB62}"/>
              </a:ext>
            </a:extLst>
          </p:cNvPr>
          <p:cNvSpPr txBox="1"/>
          <p:nvPr/>
        </p:nvSpPr>
        <p:spPr>
          <a:xfrm>
            <a:off x="4171324" y="3753632"/>
            <a:ext cx="3574181" cy="461665"/>
          </a:xfrm>
          <a:prstGeom prst="wedgeRectCallout">
            <a:avLst>
              <a:gd name="adj1" fmla="val -54567"/>
              <a:gd name="adj2" fmla="val -99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Заголовок форми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B67B9B04-A82A-47ED-B57D-D3DD908C1EAC}"/>
              </a:ext>
            </a:extLst>
          </p:cNvPr>
          <p:cNvSpPr/>
          <p:nvPr/>
        </p:nvSpPr>
        <p:spPr>
          <a:xfrm>
            <a:off x="974341" y="4509183"/>
            <a:ext cx="9847851" cy="2533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63303A-44D0-48DC-A5CE-CE0CFF3B3728}"/>
              </a:ext>
            </a:extLst>
          </p:cNvPr>
          <p:cNvSpPr txBox="1"/>
          <p:nvPr/>
        </p:nvSpPr>
        <p:spPr>
          <a:xfrm>
            <a:off x="7996341" y="3351928"/>
            <a:ext cx="3041006" cy="830997"/>
          </a:xfrm>
          <a:prstGeom prst="wedgeRectCallout">
            <a:avLst>
              <a:gd name="adj1" fmla="val -46440"/>
              <a:gd name="adj2" fmla="val 949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Імена (підписи полів)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E4E73FC2-CDF4-4BB6-A5EF-790DB7133B2E}"/>
              </a:ext>
            </a:extLst>
          </p:cNvPr>
          <p:cNvSpPr/>
          <p:nvPr/>
        </p:nvSpPr>
        <p:spPr>
          <a:xfrm>
            <a:off x="11666220" y="3324710"/>
            <a:ext cx="282388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31DCBAA-5A73-47CE-8C42-F911E892F11B}"/>
              </a:ext>
            </a:extLst>
          </p:cNvPr>
          <p:cNvSpPr txBox="1"/>
          <p:nvPr/>
        </p:nvSpPr>
        <p:spPr>
          <a:xfrm>
            <a:off x="8233233" y="2230925"/>
            <a:ext cx="3574181" cy="830997"/>
          </a:xfrm>
          <a:prstGeom prst="wedgeRectCallout">
            <a:avLst>
              <a:gd name="adj1" fmla="val 48068"/>
              <a:gd name="adj2" fmla="val 949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закриття поточної вкладки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2596B53C-D710-40FA-B21A-CF28A09D943A}"/>
              </a:ext>
            </a:extLst>
          </p:cNvPr>
          <p:cNvSpPr/>
          <p:nvPr/>
        </p:nvSpPr>
        <p:spPr>
          <a:xfrm>
            <a:off x="974340" y="4767104"/>
            <a:ext cx="9847851" cy="2533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439C1F-BB7C-4584-B7B1-CDCE4C217C92}"/>
              </a:ext>
            </a:extLst>
          </p:cNvPr>
          <p:cNvSpPr txBox="1"/>
          <p:nvPr/>
        </p:nvSpPr>
        <p:spPr>
          <a:xfrm>
            <a:off x="7551870" y="5235734"/>
            <a:ext cx="3485477" cy="830997"/>
          </a:xfrm>
          <a:prstGeom prst="wedgeRectCallout">
            <a:avLst>
              <a:gd name="adj1" fmla="val -54773"/>
              <a:gd name="adj2" fmla="val -888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Поля для введення даних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DDE99808-FE41-483B-842F-E74A1EC65448}"/>
              </a:ext>
            </a:extLst>
          </p:cNvPr>
          <p:cNvSpPr/>
          <p:nvPr/>
        </p:nvSpPr>
        <p:spPr>
          <a:xfrm>
            <a:off x="243391" y="2303192"/>
            <a:ext cx="730949" cy="10375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C306E064-ED06-4BF6-82FA-D069D127AB9E}"/>
              </a:ext>
            </a:extLst>
          </p:cNvPr>
          <p:cNvSpPr/>
          <p:nvPr/>
        </p:nvSpPr>
        <p:spPr>
          <a:xfrm>
            <a:off x="243391" y="3340703"/>
            <a:ext cx="508447" cy="29701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21107FD-74D9-46AE-8C66-D673BEAC00F3}"/>
              </a:ext>
            </a:extLst>
          </p:cNvPr>
          <p:cNvSpPr txBox="1"/>
          <p:nvPr/>
        </p:nvSpPr>
        <p:spPr>
          <a:xfrm>
            <a:off x="974340" y="5474079"/>
            <a:ext cx="3574181" cy="461665"/>
          </a:xfrm>
          <a:prstGeom prst="wedgeRectCallout">
            <a:avLst>
              <a:gd name="adj1" fmla="val -58781"/>
              <a:gd name="adj2" fmla="val -1194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переходів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516FEDD3-3242-40A8-B9A6-B76CDD1022DD}"/>
              </a:ext>
            </a:extLst>
          </p:cNvPr>
          <p:cNvSpPr/>
          <p:nvPr/>
        </p:nvSpPr>
        <p:spPr>
          <a:xfrm>
            <a:off x="243389" y="3338832"/>
            <a:ext cx="508446" cy="3416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F6F4D3A-5A8C-4679-82F1-10889F98C09A}"/>
              </a:ext>
            </a:extLst>
          </p:cNvPr>
          <p:cNvSpPr txBox="1"/>
          <p:nvPr/>
        </p:nvSpPr>
        <p:spPr>
          <a:xfrm>
            <a:off x="1111573" y="2341931"/>
            <a:ext cx="5583741" cy="830997"/>
          </a:xfrm>
          <a:prstGeom prst="wedgeRectCallout">
            <a:avLst>
              <a:gd name="adj1" fmla="val -59383"/>
              <a:gd name="adj2" fmla="val 832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відкриття/закриття Області переходів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E86387-5D76-4590-BE16-1C859B45EA35}"/>
              </a:ext>
            </a:extLst>
          </p:cNvPr>
          <p:cNvSpPr txBox="1"/>
          <p:nvPr/>
        </p:nvSpPr>
        <p:spPr>
          <a:xfrm>
            <a:off x="1170688" y="1160246"/>
            <a:ext cx="4154347" cy="830997"/>
          </a:xfrm>
          <a:prstGeom prst="wedgeRectCallout">
            <a:avLst>
              <a:gd name="adj1" fmla="val -58263"/>
              <a:gd name="adj2" fmla="val 1141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400" b="1" i="1" kern="0" dirty="0">
                <a:solidFill>
                  <a:srgbClr val="FFFFFF"/>
                </a:solidFill>
              </a:rPr>
              <a:t> для вибору виду подання</a:t>
            </a:r>
          </a:p>
        </p:txBody>
      </p:sp>
    </p:spTree>
    <p:extLst>
      <p:ext uri="{BB962C8B-B14F-4D97-AF65-F5344CB8AC3E}">
        <p14:creationId xmlns:p14="http://schemas.microsoft.com/office/powerpoint/2010/main" val="4074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" y="2735322"/>
            <a:ext cx="12192000" cy="3590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переглянути список інших об'єктів бази даних, потрібно відкрити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Область переходів</a:t>
            </a:r>
            <a:r>
              <a:rPr lang="uk-UA" sz="2800" b="1" i="1" kern="0" dirty="0">
                <a:solidFill>
                  <a:srgbClr val="FFFFFF"/>
                </a:solidFill>
              </a:rPr>
              <a:t>, вибравши відповідну кнопку.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6305767F-27C9-44DA-9C11-A33D3FABB956}"/>
              </a:ext>
            </a:extLst>
          </p:cNvPr>
          <p:cNvSpPr/>
          <p:nvPr/>
        </p:nvSpPr>
        <p:spPr>
          <a:xfrm>
            <a:off x="67783" y="4246891"/>
            <a:ext cx="1642683" cy="19108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F3525192-8682-40AA-80DF-8CDAC4B905A2}"/>
              </a:ext>
            </a:extLst>
          </p:cNvPr>
          <p:cNvSpPr/>
          <p:nvPr/>
        </p:nvSpPr>
        <p:spPr>
          <a:xfrm rot="18900000">
            <a:off x="1500532" y="36433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FD77E344-F308-4D10-A195-484AC525BE4A}"/>
              </a:ext>
            </a:extLst>
          </p:cNvPr>
          <p:cNvGrpSpPr/>
          <p:nvPr/>
        </p:nvGrpSpPr>
        <p:grpSpPr>
          <a:xfrm>
            <a:off x="72008" y="1196763"/>
            <a:ext cx="8200623" cy="1815882"/>
            <a:chOff x="72008" y="1196763"/>
            <a:chExt cx="8200623" cy="18158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C3A030C-D3AE-4801-83A3-71487A8CFDE6}"/>
                </a:ext>
              </a:extLst>
            </p:cNvPr>
            <p:cNvSpPr txBox="1"/>
            <p:nvPr/>
          </p:nvSpPr>
          <p:spPr>
            <a:xfrm>
              <a:off x="72008" y="1196763"/>
              <a:ext cx="8200623" cy="1815882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Вигляд списку користувач може змінити. Для цього потрібно вибрати кнопку     справа від заголовка області.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8E8D3B5-7429-4E53-8889-10A1591D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996" y="2136978"/>
              <a:ext cx="523147" cy="47332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0B40E4-B41F-4F22-A2A8-6082161F149E}"/>
              </a:ext>
            </a:extLst>
          </p:cNvPr>
          <p:cNvSpPr txBox="1"/>
          <p:nvPr/>
        </p:nvSpPr>
        <p:spPr>
          <a:xfrm>
            <a:off x="72008" y="3123781"/>
            <a:ext cx="820062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Відкриється список, що складається з двох частин. У верхній частині можна вибрати одну з категорій, у які будуть групуватися об'єкти, а у нижній — фільтр, за яким у цій категорії будуть відбиратися об'єкти: </a:t>
            </a:r>
            <a:r>
              <a:rPr lang="uk-UA" sz="2800" b="1" i="1" kern="0" dirty="0">
                <a:solidFill>
                  <a:srgbClr val="FFFF00"/>
                </a:solidFill>
              </a:rPr>
              <a:t>Усі об'єкти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rgbClr val="FFFFFF"/>
                </a:solidFill>
              </a:rPr>
              <a:t> чи </a:t>
            </a:r>
            <a:r>
              <a:rPr lang="uk-UA" sz="2800" b="1" i="1" kern="0" dirty="0">
                <a:solidFill>
                  <a:srgbClr val="FFFF00"/>
                </a:solidFill>
              </a:rPr>
              <a:t>Звіти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109793-90A6-44D3-B304-A8EA1961A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800" y="1191668"/>
            <a:ext cx="3725683" cy="547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2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52289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вибору категорії відображення </a:t>
            </a:r>
            <a:r>
              <a:rPr lang="uk-UA" sz="2800" b="1" i="1" kern="0" dirty="0">
                <a:solidFill>
                  <a:srgbClr val="FFFF00"/>
                </a:solidFill>
              </a:rPr>
              <a:t>Тип об'єкта </a:t>
            </a: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переходів </a:t>
            </a:r>
            <a:r>
              <a:rPr lang="uk-UA" sz="2800" b="1" i="1" kern="0" dirty="0">
                <a:solidFill>
                  <a:srgbClr val="FFFFFF"/>
                </a:solidFill>
              </a:rPr>
              <a:t>з'явиться список об'єктів бази даних, згрупований за типами: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Звіти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A11264-5039-4525-BC0B-CE6802B6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989" y="1196763"/>
            <a:ext cx="4288425" cy="552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619E09-452F-41C5-AD79-50725454AAF1}"/>
              </a:ext>
            </a:extLst>
          </p:cNvPr>
          <p:cNvSpPr txBox="1"/>
          <p:nvPr/>
        </p:nvSpPr>
        <p:spPr>
          <a:xfrm>
            <a:off x="72008" y="4027845"/>
            <a:ext cx="752289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з об'єктів має умовне позначення у вигляді значка:</a:t>
            </a:r>
          </a:p>
        </p:txBody>
      </p:sp>
    </p:spTree>
    <p:extLst>
      <p:ext uri="{BB962C8B-B14F-4D97-AF65-F5344CB8AC3E}">
        <p14:creationId xmlns:p14="http://schemas.microsoft.com/office/powerpoint/2010/main" val="22454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7" y="4896633"/>
            <a:ext cx="10067925" cy="2038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відкриття потрібного об'єкта слід двічі клацнути на його імені 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переходів</a:t>
            </a:r>
            <a:r>
              <a:rPr lang="uk-UA" sz="2800" b="1" i="1" kern="0" dirty="0">
                <a:solidFill>
                  <a:srgbClr val="FFFFFF"/>
                </a:solidFill>
              </a:rPr>
              <a:t>. Уміст даного об'єкта буде виведено на екран, його вкладка з'явиться в центральній частині вікна програми. Такі дії відбудуться для всіх названих об'єктів, крім деяких форм, які відкриваються в окремому вікні.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B8F82B-1A14-468E-ABC1-281C15AC55EA}"/>
              </a:ext>
            </a:extLst>
          </p:cNvPr>
          <p:cNvSpPr txBox="1"/>
          <p:nvPr/>
        </p:nvSpPr>
        <p:spPr>
          <a:xfrm>
            <a:off x="70929" y="394252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поточного об'єкта потрібно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Закриття поточної вкладки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19C0250-B68F-4FDA-BA77-FD9180500794}"/>
              </a:ext>
            </a:extLst>
          </p:cNvPr>
          <p:cNvSpPr/>
          <p:nvPr/>
        </p:nvSpPr>
        <p:spPr>
          <a:xfrm>
            <a:off x="10788014" y="6471284"/>
            <a:ext cx="279959" cy="2897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5E5B9B73-29CF-49D2-AC35-DFE48A56DE34}"/>
              </a:ext>
            </a:extLst>
          </p:cNvPr>
          <p:cNvSpPr/>
          <p:nvPr/>
        </p:nvSpPr>
        <p:spPr>
          <a:xfrm rot="18900000">
            <a:off x="10807129" y="58404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476" y="1151043"/>
            <a:ext cx="9124950" cy="5372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301543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поточної бази даних слід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FD65C51-86F7-4DC4-B21B-DEADB0DDEC64}"/>
              </a:ext>
            </a:extLst>
          </p:cNvPr>
          <p:cNvSpPr/>
          <p:nvPr/>
        </p:nvSpPr>
        <p:spPr>
          <a:xfrm>
            <a:off x="3224277" y="4427534"/>
            <a:ext cx="1556003" cy="4695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93B682B4-1039-4530-B1D1-57F78C6C7C91}"/>
              </a:ext>
            </a:extLst>
          </p:cNvPr>
          <p:cNvSpPr/>
          <p:nvPr/>
        </p:nvSpPr>
        <p:spPr>
          <a:xfrm rot="18900000">
            <a:off x="3732521" y="38172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212657"/>
            <a:ext cx="11925300" cy="2066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треба вибрати кнопку закриття програми в </a:t>
            </a:r>
            <a:r>
              <a:rPr lang="uk-UA" sz="2800" b="1" i="1" kern="0" dirty="0">
                <a:solidFill>
                  <a:srgbClr val="FFFF00"/>
                </a:solidFill>
              </a:rPr>
              <a:t>Рядку заголовка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EA492D-D12D-4773-8BE6-76D4E6AB4D37}"/>
              </a:ext>
            </a:extLst>
          </p:cNvPr>
          <p:cNvSpPr txBox="1"/>
          <p:nvPr/>
        </p:nvSpPr>
        <p:spPr>
          <a:xfrm>
            <a:off x="70929" y="4274831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не передбачено змінення формату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або місця його збереження, то додатково зберігати файл БД перед закриттям не потрібно — дані в базі даних зберігаються автоматично після завершення їхнього введення.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38DCB67-5857-46D2-8AFE-AA99AD7E00DC}"/>
              </a:ext>
            </a:extLst>
          </p:cNvPr>
          <p:cNvSpPr/>
          <p:nvPr/>
        </p:nvSpPr>
        <p:spPr>
          <a:xfrm>
            <a:off x="11414760" y="2275710"/>
            <a:ext cx="530038" cy="3023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5AC0D064-7A20-4FE8-9C88-7FE6BF183953}"/>
              </a:ext>
            </a:extLst>
          </p:cNvPr>
          <p:cNvSpPr/>
          <p:nvPr/>
        </p:nvSpPr>
        <p:spPr>
          <a:xfrm rot="9142468">
            <a:off x="10512781" y="246937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розміщення баз даних і компонентів, які забезпечують їхнє опрацювання, СУБД поділяють на: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89D6D8D-5DF2-45DD-A0A8-14D13AB86F80}"/>
              </a:ext>
            </a:extLst>
          </p:cNvPr>
          <p:cNvSpPr/>
          <p:nvPr/>
        </p:nvSpPr>
        <p:spPr>
          <a:xfrm>
            <a:off x="69848" y="2257252"/>
            <a:ext cx="5972332" cy="11717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локальні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A84B5F8-9C4C-4495-BB6E-D6A95B3A6746}"/>
              </a:ext>
            </a:extLst>
          </p:cNvPr>
          <p:cNvSpPr/>
          <p:nvPr/>
        </p:nvSpPr>
        <p:spPr>
          <a:xfrm>
            <a:off x="6149818" y="2257252"/>
            <a:ext cx="5972332" cy="11717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розподілені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28BC631A-4C79-4577-9FE5-45171E182A0D}"/>
              </a:ext>
            </a:extLst>
          </p:cNvPr>
          <p:cNvSpPr/>
          <p:nvPr/>
        </p:nvSpPr>
        <p:spPr>
          <a:xfrm>
            <a:off x="69848" y="3535381"/>
            <a:ext cx="5972332" cy="25451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Локальні СУБД забезпечують зберігання й опрацювання даних на локальному комп'ютері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48665DA-13E2-43B3-A529-8A70B0EED255}"/>
              </a:ext>
            </a:extLst>
          </p:cNvPr>
          <p:cNvSpPr/>
          <p:nvPr/>
        </p:nvSpPr>
        <p:spPr>
          <a:xfrm>
            <a:off x="6149818" y="3535381"/>
            <a:ext cx="5972332" cy="25451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розподілених — дані можуть зберігатися та опрацьовуватися на різних комп'ютерах у локальній або глобальній мережі.</a:t>
            </a:r>
          </a:p>
        </p:txBody>
      </p:sp>
    </p:spTree>
    <p:extLst>
      <p:ext uri="{BB962C8B-B14F-4D97-AF65-F5344CB8AC3E}">
        <p14:creationId xmlns:p14="http://schemas.microsoft.com/office/powerpoint/2010/main" val="29805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способу доступу до бази даних СУБД розподіляють на: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AF314AE0-037D-4B67-B1C1-E33ED0E7CF1C}"/>
              </a:ext>
            </a:extLst>
          </p:cNvPr>
          <p:cNvSpPr/>
          <p:nvPr/>
        </p:nvSpPr>
        <p:spPr>
          <a:xfrm>
            <a:off x="72008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файл-серверні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F2359E6-D23C-46AD-B6AD-A02CC9AC6992}"/>
              </a:ext>
            </a:extLst>
          </p:cNvPr>
          <p:cNvSpPr/>
          <p:nvPr/>
        </p:nvSpPr>
        <p:spPr>
          <a:xfrm>
            <a:off x="4112710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клієнт-серверні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962C923-E189-4837-9D2C-8BFA37C2194F}"/>
              </a:ext>
            </a:extLst>
          </p:cNvPr>
          <p:cNvSpPr/>
          <p:nvPr/>
        </p:nvSpPr>
        <p:spPr>
          <a:xfrm>
            <a:off x="8151258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інтегровані (вбудовані)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3DE274-778C-48D7-A289-B2DEAC8DFA32}"/>
              </a:ext>
            </a:extLst>
          </p:cNvPr>
          <p:cNvSpPr txBox="1"/>
          <p:nvPr/>
        </p:nvSpPr>
        <p:spPr>
          <a:xfrm>
            <a:off x="72009" y="3726986"/>
            <a:ext cx="917956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файл-серверних</a:t>
            </a:r>
            <a:r>
              <a:rPr lang="uk-UA" sz="2800" b="1" i="1" kern="0" dirty="0">
                <a:solidFill>
                  <a:srgbClr val="FFFFFF"/>
                </a:solidFill>
              </a:rPr>
              <a:t> СУБД файли з даними розміщуються на сервері, а на кожному клієнтському комп'ютері встановлено повну версію СУБД. Доступ з клієнтського комп'ютера до даних на файл-сервері здійснюється з використанням мережі.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Database icon&quot;">
            <a:extLst>
              <a:ext uri="{FF2B5EF4-FFF2-40B4-BE49-F238E27FC236}">
                <a16:creationId xmlns:a16="http://schemas.microsoft.com/office/drawing/2014/main" xmlns="" id="{14952B79-C3EC-4BE8-BD85-DF0288F63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r="7052"/>
          <a:stretch/>
        </p:blipFill>
        <p:spPr bwMode="auto">
          <a:xfrm>
            <a:off x="9412941" y="3726987"/>
            <a:ext cx="2707050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3400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Найбільш широко в останні роки розвивається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клієнт-серверна</a:t>
            </a:r>
            <a:r>
              <a:rPr lang="uk-UA" sz="2800" b="1" i="1" kern="0" dirty="0">
                <a:solidFill>
                  <a:srgbClr val="FFFFFF"/>
                </a:solidFill>
              </a:rPr>
              <a:t> технологія використання баз даних.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392623-B5A8-42F7-9404-06DB9C85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85" y="1196762"/>
            <a:ext cx="4548208" cy="5322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4BC15-5523-4662-9C59-84A95EB13B45}"/>
              </a:ext>
            </a:extLst>
          </p:cNvPr>
          <p:cNvSpPr txBox="1"/>
          <p:nvPr/>
        </p:nvSpPr>
        <p:spPr>
          <a:xfrm>
            <a:off x="72008" y="3133138"/>
            <a:ext cx="734001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цією технологією на сервері встановлюється серверна версія СУБД, на ньому ж, як правило, розміщена і база даних. На клієнтських комп'ютерах установлюються тільки невеликі за обсягом і функціональністю клієнтські версії СУБД.</a:t>
            </a:r>
          </a:p>
        </p:txBody>
      </p:sp>
    </p:spTree>
    <p:extLst>
      <p:ext uri="{BB962C8B-B14F-4D97-AF65-F5344CB8AC3E}">
        <p14:creationId xmlns:p14="http://schemas.microsoft.com/office/powerpoint/2010/main" val="4789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завдання клієнтських версії СУБД входить формування запитів на опрацювання даних і виведення результату опрацювання,   надісланого   із сервера.   Усі   операції над даними здійснюються на сервері. За клієнт-серверною технологією організовано роботу: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0019D176-F757-4A4A-8D4D-0FD12A0A206B}"/>
              </a:ext>
            </a:extLst>
          </p:cNvPr>
          <p:cNvSpPr/>
          <p:nvPr/>
        </p:nvSpPr>
        <p:spPr>
          <a:xfrm>
            <a:off x="72008" y="3538033"/>
            <a:ext cx="5972332" cy="9694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залізничних кас продажу квитків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1A57F05A-1478-4269-921A-CAE103C88CBE}"/>
              </a:ext>
            </a:extLst>
          </p:cNvPr>
          <p:cNvSpPr/>
          <p:nvPr/>
        </p:nvSpPr>
        <p:spPr>
          <a:xfrm>
            <a:off x="6151978" y="3538033"/>
            <a:ext cx="2819900" cy="31093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банкоматів</a:t>
            </a:r>
            <a:r>
              <a:rPr lang="uk-UA" sz="2800" b="1" i="1" kern="0" dirty="0">
                <a:solidFill>
                  <a:srgbClr val="FFFFFF"/>
                </a:solidFill>
              </a:rPr>
              <a:t> тощо.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·Ð°Ð»ÑÐ·Ð½Ð¸ÑÐ½Ð° ÐºÐ°ÑÐ° Ð²ÐµÐºÑÐ¾Ñ&quot;">
            <a:extLst>
              <a:ext uri="{FF2B5EF4-FFF2-40B4-BE49-F238E27FC236}">
                <a16:creationId xmlns:a16="http://schemas.microsoft.com/office/drawing/2014/main" xmlns="" id="{4A0BB3AB-DFE4-4C1A-AAF5-36AD08549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2"/>
          <a:stretch/>
        </p:blipFill>
        <p:spPr bwMode="auto">
          <a:xfrm>
            <a:off x="812713" y="4587799"/>
            <a:ext cx="4490922" cy="20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B4F076E2-98E7-42E9-90FB-900307220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 bwMode="auto">
          <a:xfrm>
            <a:off x="8971878" y="3538033"/>
            <a:ext cx="3148114" cy="31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Інтегровані (вбудовані) СУБД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використовуються як складові інших програмних продуктів, наприклад: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6076DAD7-B7A2-4110-BB52-8E624CD11808}"/>
              </a:ext>
            </a:extLst>
          </p:cNvPr>
          <p:cNvSpPr/>
          <p:nvPr/>
        </p:nvSpPr>
        <p:spPr>
          <a:xfrm>
            <a:off x="69850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електронних енциклопедій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12F78E41-DB88-40AD-8D8E-1B8E20926543}"/>
              </a:ext>
            </a:extLst>
          </p:cNvPr>
          <p:cNvSpPr/>
          <p:nvPr/>
        </p:nvSpPr>
        <p:spPr>
          <a:xfrm>
            <a:off x="4110552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електронних словників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291C6D3-CD45-4793-A290-F4C61E417E71}"/>
              </a:ext>
            </a:extLst>
          </p:cNvPr>
          <p:cNvSpPr/>
          <p:nvPr/>
        </p:nvSpPr>
        <p:spPr>
          <a:xfrm>
            <a:off x="8149100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пошукових систем тощо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4A5F41-85B1-479D-84FA-7B722BC39C58}"/>
              </a:ext>
            </a:extLst>
          </p:cNvPr>
          <p:cNvSpPr txBox="1"/>
          <p:nvPr/>
        </p:nvSpPr>
        <p:spPr>
          <a:xfrm>
            <a:off x="69850" y="3763278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системи не потребують окремої інсталяції, можуть мати обмежений набір функцій з управління базою даних, наприклад не забезпечувати оновлення даних. Доступ до даних здійснюється з використанням засобів прикладної програми, у яку інтегровано СУБД.</a:t>
            </a:r>
          </a:p>
        </p:txBody>
      </p:sp>
    </p:spTree>
    <p:extLst>
      <p:ext uri="{BB962C8B-B14F-4D97-AF65-F5344CB8AC3E}">
        <p14:creationId xmlns:p14="http://schemas.microsoft.com/office/powerpoint/2010/main" val="12162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системи управління базами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Схема основних класифікацій систем управління базами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104CA-8A3F-4046-B46A-14EEA3B3CBCE}"/>
              </a:ext>
            </a:extLst>
          </p:cNvPr>
          <p:cNvSpPr txBox="1"/>
          <p:nvPr/>
        </p:nvSpPr>
        <p:spPr>
          <a:xfrm>
            <a:off x="70929" y="1820702"/>
            <a:ext cx="1205014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Системи управління базами даних</a:t>
            </a: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xmlns="" id="{9FC5E033-F300-4D01-B329-00754DECFA76}"/>
              </a:ext>
            </a:extLst>
          </p:cNvPr>
          <p:cNvCxnSpPr>
            <a:cxnSpLocks/>
          </p:cNvCxnSpPr>
          <p:nvPr/>
        </p:nvCxnSpPr>
        <p:spPr>
          <a:xfrm flipV="1">
            <a:off x="2023872" y="2346079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EC8A6E19-53C7-4710-BB69-D277B3076420}"/>
              </a:ext>
            </a:extLst>
          </p:cNvPr>
          <p:cNvGraphicFramePr/>
          <p:nvPr/>
        </p:nvGraphicFramePr>
        <p:xfrm>
          <a:off x="44651" y="2588265"/>
          <a:ext cx="11983226" cy="380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5BC185BC-3D1E-4AF4-952B-0668EC30922B}"/>
              </a:ext>
            </a:extLst>
          </p:cNvPr>
          <p:cNvCxnSpPr>
            <a:cxnSpLocks/>
          </p:cNvCxnSpPr>
          <p:nvPr/>
        </p:nvCxnSpPr>
        <p:spPr>
          <a:xfrm flipV="1">
            <a:off x="6041136" y="2355002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568FB480-B797-4B9A-8F53-B42D353D00E7}"/>
              </a:ext>
            </a:extLst>
          </p:cNvPr>
          <p:cNvCxnSpPr>
            <a:cxnSpLocks/>
          </p:cNvCxnSpPr>
          <p:nvPr/>
        </p:nvCxnSpPr>
        <p:spPr>
          <a:xfrm flipV="1">
            <a:off x="10046208" y="2348906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pic>
        <p:nvPicPr>
          <p:cNvPr id="3078" name="Picture 6" descr="cloud, database, servers icon">
            <a:extLst>
              <a:ext uri="{FF2B5EF4-FFF2-40B4-BE49-F238E27FC236}">
                <a16:creationId xmlns:a16="http://schemas.microsoft.com/office/drawing/2014/main" xmlns="" id="{B79C2E21-6966-4494-AAB0-66FFD511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66" y="4606539"/>
            <a:ext cx="2109395" cy="21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7102BF-7DDC-4260-AFEB-AB51E3BF3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graphicEl>
                                              <a:dgm id="{B57102BF-7DDC-4260-AFEB-AB51E3BF3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1FE54F-7AAB-40C1-8192-EDA4255D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1F1FE54F-7AAB-40C1-8192-EDA4255D6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FF2101-D813-4D15-A78A-781CFCBB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>
                                            <p:graphicEl>
                                              <a:dgm id="{0DFF2101-D813-4D15-A78A-781CFCBBE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08F153-21E6-4E9E-A4E0-51657CA49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>
                                            <p:graphicEl>
                                              <a:dgm id="{C408F153-21E6-4E9E-A4E0-51657CA49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2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9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9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9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5D14ED-F122-468E-B73C-DCC18723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9">
                                            <p:graphicEl>
                                              <a:dgm id="{845D14ED-F122-468E-B73C-DCC18723A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9353A6-B650-4602-8695-2E9C4EBD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9">
                                            <p:graphicEl>
                                              <a:dgm id="{D49353A6-B650-4602-8695-2E9C4EBD1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Graphic spid="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87743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Система управління базами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 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далі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) — </a:t>
            </a:r>
            <a:r>
              <a:rPr lang="uk-UA" sz="2800" b="1" i="1" kern="0" dirty="0">
                <a:solidFill>
                  <a:srgbClr val="FFFFFF"/>
                </a:solidFill>
              </a:rPr>
              <a:t>це реляційна СУБД </a:t>
            </a:r>
            <a:r>
              <a:rPr lang="en-US" sz="2800" b="1" i="1" kern="0" dirty="0">
                <a:solidFill>
                  <a:srgbClr val="FFFFFF"/>
                </a:solidFill>
              </a:rPr>
              <a:t>Access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Access — </a:t>
            </a:r>
            <a:r>
              <a:rPr lang="uk-UA" sz="2800" b="1" i="1" kern="0" dirty="0">
                <a:solidFill>
                  <a:srgbClr val="FFFFFF"/>
                </a:solidFill>
              </a:rPr>
              <a:t>доступ, вибірка даних), належить також до файл-серверних СУБД і передбачає роботу порівняно з невеликими за обсягом базами даних для особистого користування та для невеликих організацій.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2FE20B-750D-4859-B5C6-59D86C202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54"/>
          <a:stretch/>
        </p:blipFill>
        <p:spPr>
          <a:xfrm>
            <a:off x="7071953" y="1164488"/>
            <a:ext cx="5048039" cy="48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61538</TotalTime>
  <Words>1302</Words>
  <Application>Microsoft Office PowerPoint</Application>
  <PresentationFormat>Произвольный</PresentationFormat>
  <Paragraphs>145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Поняття про системи управління базами даних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Поняття про системи управління базами даних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Робота в СУБД Access</vt:lpstr>
      <vt:lpstr>Вікно СУБД з формою бази даних, створеної на основі шаблону Контакти</vt:lpstr>
      <vt:lpstr>Робота в СУБД Access</vt:lpstr>
      <vt:lpstr>Робота в СУБД Access</vt:lpstr>
      <vt:lpstr>Робота в СУБД Access</vt:lpstr>
      <vt:lpstr>Робота в СУБД Access</vt:lpstr>
      <vt:lpstr>Робота в СУБД Access</vt:lpstr>
      <vt:lpstr>Робота в СУБД Access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Office</cp:lastModifiedBy>
  <cp:revision>263</cp:revision>
  <dcterms:created xsi:type="dcterms:W3CDTF">2016-06-06T19:48:43Z</dcterms:created>
  <dcterms:modified xsi:type="dcterms:W3CDTF">2021-01-15T09:41:42Z</dcterms:modified>
</cp:coreProperties>
</file>