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424" r:id="rId2"/>
    <p:sldId id="797" r:id="rId3"/>
    <p:sldId id="1376" r:id="rId4"/>
    <p:sldId id="1401" r:id="rId5"/>
    <p:sldId id="1402" r:id="rId6"/>
    <p:sldId id="1403" r:id="rId7"/>
    <p:sldId id="1404" r:id="rId8"/>
    <p:sldId id="1405" r:id="rId9"/>
    <p:sldId id="1406" r:id="rId10"/>
    <p:sldId id="1407" r:id="rId11"/>
    <p:sldId id="1408" r:id="rId12"/>
    <p:sldId id="1414" r:id="rId13"/>
    <p:sldId id="1415" r:id="rId14"/>
    <p:sldId id="1409" r:id="rId15"/>
    <p:sldId id="1410" r:id="rId16"/>
    <p:sldId id="1411" r:id="rId17"/>
    <p:sldId id="1423" r:id="rId18"/>
    <p:sldId id="1354" r:id="rId1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8000"/>
    <a:srgbClr val="663300"/>
    <a:srgbClr val="4130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8321" autoAdjust="0"/>
  </p:normalViewPr>
  <p:slideViewPr>
    <p:cSldViewPr snapToGrid="0">
      <p:cViewPr>
        <p:scale>
          <a:sx n="71" d="100"/>
          <a:sy n="71" d="100"/>
        </p:scale>
        <p:origin x="-684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8"/>
          <a:stretch/>
        </p:blipFill>
        <p:spPr>
          <a:xfrm>
            <a:off x="0" y="0"/>
            <a:ext cx="4779785" cy="6222513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  <p:sp>
        <p:nvSpPr>
          <p:cNvPr id="23" name="Прямокутник 22">
            <a:hlinkClick r:id="rId7"/>
            <a:extLst>
              <a:ext uri="{FF2B5EF4-FFF2-40B4-BE49-F238E27FC236}">
                <a16:creationId xmlns:a16="http://schemas.microsoft.com/office/drawing/2014/main" xmlns="" id="{672849CE-F27E-4385-971D-A24E41D0BB7E}"/>
              </a:ext>
            </a:extLst>
          </p:cNvPr>
          <p:cNvSpPr/>
          <p:nvPr userDrawn="1"/>
        </p:nvSpPr>
        <p:spPr>
          <a:xfrm>
            <a:off x="6500000" y="6184950"/>
            <a:ext cx="5564194" cy="589217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teach-inf.at.ua</a:t>
            </a:r>
            <a:endParaRPr lang="uk-UA" sz="4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D131AF5-8EE2-41B4-9E81-F37FA5892854}"/>
              </a:ext>
            </a:extLst>
          </p:cNvPr>
          <p:cNvSpPr txBox="1"/>
          <p:nvPr userDrawn="1"/>
        </p:nvSpPr>
        <p:spPr>
          <a:xfrm>
            <a:off x="1446022" y="3115274"/>
            <a:ext cx="2441027" cy="1810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138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9</a:t>
            </a:r>
            <a:endParaRPr lang="uk-UA" sz="13800" b="1" i="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9</a:t>
            </a:r>
            <a:endParaRPr lang="uk-UA" sz="4400" b="1" i="0" dirty="0">
              <a:solidFill>
                <a:srgbClr val="19426B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13.01.2021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13.01.2021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13.01.2021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13.01.2021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5E22A6F2-4079-4C95-991C-694B6391C7D6}"/>
              </a:ext>
            </a:extLst>
          </p:cNvPr>
          <p:cNvSpPr txBox="1">
            <a:spLocks/>
          </p:cNvSpPr>
          <p:nvPr/>
        </p:nvSpPr>
        <p:spPr>
          <a:xfrm>
            <a:off x="4847771" y="657131"/>
            <a:ext cx="7137066" cy="180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uk-UA" sz="3200" b="1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pPr algn="r"/>
            <a:r>
              <a:rPr lang="uk-UA" sz="66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Поняття бази даних</a:t>
            </a:r>
            <a:endParaRPr lang="uk-UA" sz="80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820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про бази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Процес лавиноподібного збільшення кількості даних у світі із середини 60 років </a:t>
            </a:r>
            <a:r>
              <a:rPr lang="en-US" sz="2800" b="1" i="1" kern="0" dirty="0">
                <a:solidFill>
                  <a:srgbClr val="FFFFFF"/>
                </a:solidFill>
              </a:rPr>
              <a:t>XX </a:t>
            </a:r>
            <a:r>
              <a:rPr lang="uk-UA" sz="2800" b="1" i="1" kern="0" dirty="0">
                <a:solidFill>
                  <a:srgbClr val="FFFFFF"/>
                </a:solidFill>
              </a:rPr>
              <a:t>ст. отримав назву </a:t>
            </a:r>
            <a:r>
              <a:rPr lang="uk-UA" sz="2800" b="1" i="1" kern="0" dirty="0">
                <a:solidFill>
                  <a:srgbClr val="FFFF00"/>
                </a:solidFill>
              </a:rPr>
              <a:t>інформаційного вибуху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pic>
        <p:nvPicPr>
          <p:cNvPr id="7170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xmlns="" id="{FCFD75C1-C314-4357-B43D-D750298355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" r="5136"/>
          <a:stretch/>
        </p:blipFill>
        <p:spPr bwMode="auto">
          <a:xfrm>
            <a:off x="5615493" y="2693470"/>
            <a:ext cx="6504500" cy="397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1B5D1E3-8ACA-4133-B3C5-EEEC18AE02B4}"/>
              </a:ext>
            </a:extLst>
          </p:cNvPr>
          <p:cNvSpPr txBox="1"/>
          <p:nvPr/>
        </p:nvSpPr>
        <p:spPr>
          <a:xfrm>
            <a:off x="72008" y="2693470"/>
            <a:ext cx="5435907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 цьому збільшення обсягів даних у світі в основному відбувається за рахунок неструктурованих цифрових даних у комп'ютерних мережах (до 95%) та їх простим дублюванням.</a:t>
            </a:r>
          </a:p>
        </p:txBody>
      </p:sp>
    </p:spTree>
    <p:extLst>
      <p:ext uri="{BB962C8B-B14F-4D97-AF65-F5344CB8AC3E}">
        <p14:creationId xmlns:p14="http://schemas.microsoft.com/office/powerpoint/2010/main" val="142601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про бази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Учені запевняють, що зберігання великих обсягів даних виправдано тільки за умови, якщо пошук потрібних даних здійснюється швидко і подаються вони в доступній для розуміння формі.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1C29960-242A-469D-9B8A-7C33055DAACD}"/>
              </a:ext>
            </a:extLst>
          </p:cNvPr>
          <p:cNvSpPr txBox="1"/>
          <p:nvPr/>
        </p:nvSpPr>
        <p:spPr>
          <a:xfrm>
            <a:off x="70929" y="3143896"/>
            <a:ext cx="6469720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Ці умови забезпечують сучасні технології зберігання даних. Основою цих технологій є комп'ютеризовані (електронні) </a:t>
            </a:r>
            <a:r>
              <a:rPr lang="uk-UA" sz="2800" b="1" i="1" kern="0" dirty="0">
                <a:solidFill>
                  <a:srgbClr val="FFFF00"/>
                </a:solidFill>
              </a:rPr>
              <a:t>бази даних </a:t>
            </a:r>
            <a:r>
              <a:rPr lang="uk-UA" sz="2800" b="1" i="1" kern="0" dirty="0">
                <a:solidFill>
                  <a:srgbClr val="FFFFFF"/>
                </a:solidFill>
              </a:rPr>
              <a:t>(</a:t>
            </a:r>
            <a:r>
              <a:rPr lang="uk-UA" sz="2800" b="1" i="1" kern="0" dirty="0">
                <a:solidFill>
                  <a:srgbClr val="FFFF00"/>
                </a:solidFill>
              </a:rPr>
              <a:t>БД</a:t>
            </a:r>
            <a:r>
              <a:rPr lang="uk-UA" sz="2800" b="1" i="1" kern="0" dirty="0">
                <a:solidFill>
                  <a:srgbClr val="FFFFFF"/>
                </a:solidFill>
              </a:rPr>
              <a:t>).</a:t>
            </a:r>
          </a:p>
        </p:txBody>
      </p:sp>
      <p:pic>
        <p:nvPicPr>
          <p:cNvPr id="8196" name="Picture 4" descr="ÐÐ¾Ð²âÑÐ·Ð°Ð½Ðµ Ð·Ð¾Ð±ÑÐ°Ð¶ÐµÐ½Ð½Ñ">
            <a:extLst>
              <a:ext uri="{FF2B5EF4-FFF2-40B4-BE49-F238E27FC236}">
                <a16:creationId xmlns:a16="http://schemas.microsoft.com/office/drawing/2014/main" xmlns="" id="{15EF71C4-76BD-430B-96F9-98F3318AB4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86" b="20774"/>
          <a:stretch/>
        </p:blipFill>
        <p:spPr bwMode="auto">
          <a:xfrm>
            <a:off x="6718668" y="3143896"/>
            <a:ext cx="5402403" cy="310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82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про бази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2573738"/>
            <a:ext cx="6404096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Основним призначенням бази даних є гарантоване систематизоване збереження даних і надання доступу до них користувачеві або комп'ютерній програмі, тобто забезпечення швидкого пошуку потрібних даних.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1268E7E-9BED-4B87-8BEE-87E1F718414D}"/>
              </a:ext>
            </a:extLst>
          </p:cNvPr>
          <p:cNvSpPr txBox="1"/>
          <p:nvPr/>
        </p:nvSpPr>
        <p:spPr>
          <a:xfrm>
            <a:off x="1403648" y="1379633"/>
            <a:ext cx="10718502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База даних </a:t>
            </a:r>
            <a:r>
              <a:rPr lang="uk-UA" sz="2800" b="1" i="1" kern="0" dirty="0">
                <a:solidFill>
                  <a:srgbClr val="FFFFFF"/>
                </a:solidFill>
              </a:rPr>
              <a:t>— це впорядкований за певними правилами набір взаємопов'язаних даних.</a:t>
            </a:r>
          </a:p>
        </p:txBody>
      </p:sp>
      <p:pic>
        <p:nvPicPr>
          <p:cNvPr id="7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xmlns="" id="{D3D9593E-FD23-44FC-8E66-3D67FF3FE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Ð ÐµÐ·ÑÐ»ÑÑÐ°Ñ Ð¿Ð¾ÑÑÐºÑ Ð·Ð¾Ð±ÑÐ°Ð¶ÐµÐ½Ñ Ð·Ð° Ð·Ð°Ð¿Ð¸ÑÐ¾Ð¼ &quot;Database&quot;">
            <a:extLst>
              <a:ext uri="{FF2B5EF4-FFF2-40B4-BE49-F238E27FC236}">
                <a16:creationId xmlns:a16="http://schemas.microsoft.com/office/drawing/2014/main" xmlns="" id="{A33F117A-E9DE-46F6-A02A-0562515EDA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58"/>
          <a:stretch/>
        </p:blipFill>
        <p:spPr bwMode="auto">
          <a:xfrm>
            <a:off x="6617857" y="2572922"/>
            <a:ext cx="5502135" cy="353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36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про бази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Електронні бази даних активно використовуються в: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8F876950-0E7D-44F7-98FA-06B39B6B4299}"/>
              </a:ext>
            </a:extLst>
          </p:cNvPr>
          <p:cNvSpPr/>
          <p:nvPr/>
        </p:nvSpPr>
        <p:spPr>
          <a:xfrm>
            <a:off x="69850" y="1801824"/>
            <a:ext cx="3973050" cy="84455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банківській сфері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C8091C07-B7FA-4A49-8602-5C1F548FEC76}"/>
              </a:ext>
            </a:extLst>
          </p:cNvPr>
          <p:cNvSpPr/>
          <p:nvPr/>
        </p:nvSpPr>
        <p:spPr>
          <a:xfrm>
            <a:off x="4110552" y="1801824"/>
            <a:ext cx="3973050" cy="84455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бібліотеках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FCF2B330-F31E-4C70-A343-A5345DE3B55A}"/>
              </a:ext>
            </a:extLst>
          </p:cNvPr>
          <p:cNvSpPr/>
          <p:nvPr/>
        </p:nvSpPr>
        <p:spPr>
          <a:xfrm>
            <a:off x="8149100" y="1801824"/>
            <a:ext cx="3973050" cy="84455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пошукових системах Інтернету</a:t>
            </a: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5AA430D7-B8EA-4EE4-A0EC-8357B4FA9B9F}"/>
              </a:ext>
            </a:extLst>
          </p:cNvPr>
          <p:cNvSpPr/>
          <p:nvPr/>
        </p:nvSpPr>
        <p:spPr>
          <a:xfrm>
            <a:off x="69850" y="4896298"/>
            <a:ext cx="5972332" cy="169903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системах обліку та здійснення оплати за користування електроенергією, газом, холодною та гарячою водою</a:t>
            </a:r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xmlns="" id="{DCEBE406-405E-41E0-9512-FDFB9580640B}"/>
              </a:ext>
            </a:extLst>
          </p:cNvPr>
          <p:cNvSpPr/>
          <p:nvPr/>
        </p:nvSpPr>
        <p:spPr>
          <a:xfrm>
            <a:off x="6149818" y="4913558"/>
            <a:ext cx="5972332" cy="169903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під час проведення зовнішнього незалежного оцінювання учнів</a:t>
            </a:r>
          </a:p>
        </p:txBody>
      </p:sp>
      <p:pic>
        <p:nvPicPr>
          <p:cNvPr id="10242" name="Picture 2" descr="Ð ÐµÐ·ÑÐ»ÑÑÐ°Ñ Ð¿Ð¾ÑÑÐºÑ Ð·Ð¾Ð±ÑÐ°Ð¶ÐµÐ½Ñ Ð·Ð° Ð·Ð°Ð¿Ð¸ÑÐ¾Ð¼ &quot;bank icon&quot;">
            <a:extLst>
              <a:ext uri="{FF2B5EF4-FFF2-40B4-BE49-F238E27FC236}">
                <a16:creationId xmlns:a16="http://schemas.microsoft.com/office/drawing/2014/main" xmlns="" id="{E03EB2C6-800C-4C2C-934C-AD42C098E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98" y="2679863"/>
            <a:ext cx="2182953" cy="218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books, bookshelf, library icon">
            <a:extLst>
              <a:ext uri="{FF2B5EF4-FFF2-40B4-BE49-F238E27FC236}">
                <a16:creationId xmlns:a16="http://schemas.microsoft.com/office/drawing/2014/main" xmlns="" id="{2A21ED1B-8FD9-46D4-80B0-A3B4B1C49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731" y="2728185"/>
            <a:ext cx="2060537" cy="206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Ð ÐµÐ·ÑÐ»ÑÑÐ°Ñ Ð¿Ð¾ÑÑÐºÑ Ð·Ð¾Ð±ÑÐ°Ð¶ÐµÐ½Ñ Ð·Ð° Ð·Ð°Ð¿Ð¸ÑÐ¾Ð¼ &quot;search the internet icon&quot;">
            <a:extLst>
              <a:ext uri="{FF2B5EF4-FFF2-40B4-BE49-F238E27FC236}">
                <a16:creationId xmlns:a16="http://schemas.microsoft.com/office/drawing/2014/main" xmlns="" id="{7A64F0A5-E2CA-4D49-B2CC-DFE864CA8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286" y="2655658"/>
            <a:ext cx="2310677" cy="231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25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9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про бази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Сторінка пошуку публікацій у базі даних Національної бібліотеки України імені В.І. Вернадського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D60B3F3-53CD-4A3A-90F9-E317D1621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66" y="2267306"/>
            <a:ext cx="11288067" cy="4269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105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про бази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6920463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База даних є досить складним за своєю структурою об'єктом, тому перед створенням вона заздалегідь проектується — створюється модель бази даних. Під час створення моделі бази даних використовують ту чи іншу </a:t>
            </a:r>
            <a:r>
              <a:rPr lang="uk-UA" sz="2800" b="1" i="1" kern="0" dirty="0">
                <a:solidFill>
                  <a:srgbClr val="FFFF00"/>
                </a:solidFill>
              </a:rPr>
              <a:t>модель даних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829EBD43-9B82-4E11-B51A-C95E964A60FA}"/>
              </a:ext>
            </a:extLst>
          </p:cNvPr>
          <p:cNvSpPr/>
          <p:nvPr/>
        </p:nvSpPr>
        <p:spPr>
          <a:xfrm>
            <a:off x="72007" y="5430697"/>
            <a:ext cx="2887061" cy="114644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rgbClr val="FFFFFF"/>
                </a:solidFill>
              </a:rPr>
              <a:t>ієрархічна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A2817E66-19C5-42D5-8990-A9FD5C2D5A4F}"/>
              </a:ext>
            </a:extLst>
          </p:cNvPr>
          <p:cNvSpPr/>
          <p:nvPr/>
        </p:nvSpPr>
        <p:spPr>
          <a:xfrm>
            <a:off x="3125137" y="5430697"/>
            <a:ext cx="2887061" cy="114644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мережева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76847E92-A375-4521-82D8-FA246BB52DF8}"/>
              </a:ext>
            </a:extLst>
          </p:cNvPr>
          <p:cNvSpPr/>
          <p:nvPr/>
        </p:nvSpPr>
        <p:spPr>
          <a:xfrm>
            <a:off x="6178266" y="5430697"/>
            <a:ext cx="2887061" cy="114644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реляційна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302B5461-259A-4D51-A4A7-0B00F5251688}"/>
              </a:ext>
            </a:extLst>
          </p:cNvPr>
          <p:cNvSpPr/>
          <p:nvPr/>
        </p:nvSpPr>
        <p:spPr>
          <a:xfrm>
            <a:off x="9229549" y="5432615"/>
            <a:ext cx="2887061" cy="114644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об'єктно-реляційна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85DCB06-DB29-4E9E-9AC0-36AFF8F36962}"/>
              </a:ext>
            </a:extLst>
          </p:cNvPr>
          <p:cNvSpPr txBox="1"/>
          <p:nvPr/>
        </p:nvSpPr>
        <p:spPr>
          <a:xfrm>
            <a:off x="66468" y="4821835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Найпоширенішими є такі види моделей даних: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E57A2A6-C47B-45FE-827A-FB9E67D9D6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56" b="8952"/>
          <a:stretch/>
        </p:blipFill>
        <p:spPr>
          <a:xfrm>
            <a:off x="7068112" y="1194845"/>
            <a:ext cx="5013367" cy="353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65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Етапи створення бази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Процес створення комп'ютерної бази даних є одним з прикладів розв'язування задач з використанням комп'ютера. Створення баз даних передбачає такі етапи: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87165DF-660E-4E85-9698-D4A7AF9F9FE1}"/>
              </a:ext>
            </a:extLst>
          </p:cNvPr>
          <p:cNvSpPr txBox="1"/>
          <p:nvPr/>
        </p:nvSpPr>
        <p:spPr>
          <a:xfrm>
            <a:off x="70929" y="3100865"/>
            <a:ext cx="12050142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Постановка завдання</a:t>
            </a:r>
            <a:r>
              <a:rPr lang="uk-UA" sz="2800" b="1" i="1" kern="0" dirty="0">
                <a:solidFill>
                  <a:srgbClr val="FFFFFF"/>
                </a:solidFill>
              </a:rPr>
              <a:t>. На цьому етапі визначається мета створення бази даних, окреслюється предметна область, для якої буде створюватися база даних, визначаються потенційні користувачі бази даних.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45EDD2D-A0B0-4916-A572-D61D89A41D9C}"/>
              </a:ext>
            </a:extLst>
          </p:cNvPr>
          <p:cNvSpPr txBox="1"/>
          <p:nvPr/>
        </p:nvSpPr>
        <p:spPr>
          <a:xfrm>
            <a:off x="82536" y="5004967"/>
            <a:ext cx="12050142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Створення інформаційної моделі бази даних</a:t>
            </a:r>
            <a:r>
              <a:rPr lang="uk-UA" sz="2800" b="1" i="1" kern="0" dirty="0">
                <a:solidFill>
                  <a:srgbClr val="FFFFFF"/>
                </a:solidFill>
              </a:rPr>
              <a:t>, у якій виділяються множини об'єктів майбутньої бази даних, описуються зв'язки між ними.</a:t>
            </a:r>
          </a:p>
        </p:txBody>
      </p:sp>
    </p:spTree>
    <p:extLst>
      <p:ext uri="{BB962C8B-B14F-4D97-AF65-F5344CB8AC3E}">
        <p14:creationId xmlns:p14="http://schemas.microsoft.com/office/powerpoint/2010/main" val="235742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Етапи створення бази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(Продовження…) Етапи створення баз даних: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87165DF-660E-4E85-9698-D4A7AF9F9FE1}"/>
              </a:ext>
            </a:extLst>
          </p:cNvPr>
          <p:cNvSpPr txBox="1"/>
          <p:nvPr/>
        </p:nvSpPr>
        <p:spPr>
          <a:xfrm>
            <a:off x="70929" y="1806020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Визначення моделі даних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45EDD2D-A0B0-4916-A572-D61D89A41D9C}"/>
              </a:ext>
            </a:extLst>
          </p:cNvPr>
          <p:cNvSpPr txBox="1"/>
          <p:nvPr/>
        </p:nvSpPr>
        <p:spPr>
          <a:xfrm>
            <a:off x="70929" y="2415277"/>
            <a:ext cx="12050142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Створення структури бази даних з використанням однієї із систем управління базами даних або однієї з мов програмування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BBF0043-9309-40D4-A1DC-3AB6D6431645}"/>
              </a:ext>
            </a:extLst>
          </p:cNvPr>
          <p:cNvSpPr txBox="1"/>
          <p:nvPr/>
        </p:nvSpPr>
        <p:spPr>
          <a:xfrm>
            <a:off x="70929" y="3886309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Уведення даних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3345F8E-9ADB-469F-B2BF-509623F4F46B}"/>
              </a:ext>
            </a:extLst>
          </p:cNvPr>
          <p:cNvSpPr txBox="1"/>
          <p:nvPr/>
        </p:nvSpPr>
        <p:spPr>
          <a:xfrm>
            <a:off x="70929" y="4495566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Тестування бази даних, її корекція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0A2A332-378E-4A3D-BBC3-D0E774632C68}"/>
              </a:ext>
            </a:extLst>
          </p:cNvPr>
          <p:cNvSpPr txBox="1"/>
          <p:nvPr/>
        </p:nvSpPr>
        <p:spPr>
          <a:xfrm>
            <a:off x="70929" y="510473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Помилки у проектуванні можуть з'ясуватися після виконання значного обсягу робіт з уведення даних. Це призводить до невиправданих втрат часу і коштів.</a:t>
            </a:r>
          </a:p>
        </p:txBody>
      </p:sp>
    </p:spTree>
    <p:extLst>
      <p:ext uri="{BB962C8B-B14F-4D97-AF65-F5344CB8AC3E}">
        <p14:creationId xmlns:p14="http://schemas.microsoft.com/office/powerpoint/2010/main" val="3090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9" grpId="0" animBg="1"/>
      <p:bldP spid="10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чого потрібно упорядковане зберігання даних?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0929" y="1815941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Що таке база даних?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929" y="2435119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Де використовують бази даних?</a:t>
            </a:r>
          </a:p>
        </p:txBody>
      </p:sp>
      <p:pic>
        <p:nvPicPr>
          <p:cNvPr id="12290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xmlns="" id="{A287A6A4-13A3-4337-AF8C-B231DD7B6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230" y="3075813"/>
            <a:ext cx="5963322" cy="335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Picture 2" descr="http://nvip.com.ua/sites/default/files/imagecache/original_watermark/pictures/news/qa.jpg">
            <a:extLst>
              <a:ext uri="{FF2B5EF4-FFF2-40B4-BE49-F238E27FC236}">
                <a16:creationId xmlns:a16="http://schemas.microsoft.com/office/drawing/2014/main" xmlns="" id="{54AA49A6-CDC4-45AF-81E1-81124BCA0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EB003A4-3517-47AA-9500-8F52A1FFE6F2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таке дані? Які дані опрацьовуються та зберігаються в комп'ютерних системах?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8DC01EF-7B9C-42AE-9A27-CAEC19599060}"/>
              </a:ext>
            </a:extLst>
          </p:cNvPr>
          <p:cNvSpPr txBox="1"/>
          <p:nvPr/>
        </p:nvSpPr>
        <p:spPr>
          <a:xfrm>
            <a:off x="70929" y="2240455"/>
            <a:ext cx="5936466" cy="2246769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упорядковуються дані під час зберігання на носіях даних персонального комп'ютера?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C7A79C9-A7C5-4FEB-903C-D6464E9C698D}"/>
              </a:ext>
            </a:extLst>
          </p:cNvPr>
          <p:cNvSpPr txBox="1"/>
          <p:nvPr/>
        </p:nvSpPr>
        <p:spPr>
          <a:xfrm>
            <a:off x="70929" y="4576809"/>
            <a:ext cx="5936466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бази даних ви знаєте і використовуєте? Які дані в них зберігаються?</a:t>
            </a:r>
          </a:p>
        </p:txBody>
      </p:sp>
      <p:pic>
        <p:nvPicPr>
          <p:cNvPr id="2054" name="Picture 6" descr="ÐÐ¾Ð²âÑÐ·Ð°Ð½Ðµ Ð·Ð¾Ð±ÑÐ°Ð¶ÐµÐ½Ð½Ñ">
            <a:extLst>
              <a:ext uri="{FF2B5EF4-FFF2-40B4-BE49-F238E27FC236}">
                <a16:creationId xmlns:a16="http://schemas.microsoft.com/office/drawing/2014/main" xmlns="" id="{2BCD5C88-3AE4-4BC7-9F96-4592EE2664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93"/>
          <a:stretch/>
        </p:blipFill>
        <p:spPr bwMode="auto">
          <a:xfrm>
            <a:off x="6152454" y="2240455"/>
            <a:ext cx="4139080" cy="372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8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про бази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Необхідність пошуку потрібних відомостей у людини виникає повсякчас, незалежно від сфери її професійних інтересів: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A636F978-4EC3-4E10-A3D5-0CAF5D6DE70F}"/>
              </a:ext>
            </a:extLst>
          </p:cNvPr>
          <p:cNvSpPr/>
          <p:nvPr/>
        </p:nvSpPr>
        <p:spPr>
          <a:xfrm>
            <a:off x="69850" y="2688073"/>
            <a:ext cx="3973050" cy="93763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>
                <a:solidFill>
                  <a:srgbClr val="FFFFFF"/>
                </a:solidFill>
              </a:rPr>
              <a:t>які події відзначають 19 квітня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0424F7EB-CDA4-4999-A8A4-B18A7DAE3DF4}"/>
              </a:ext>
            </a:extLst>
          </p:cNvPr>
          <p:cNvSpPr/>
          <p:nvPr/>
        </p:nvSpPr>
        <p:spPr>
          <a:xfrm>
            <a:off x="4110552" y="2688073"/>
            <a:ext cx="3973050" cy="93763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як приготувати млинці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xmlns="" id="{133382CC-A830-459A-A285-5B65E3E9D166}"/>
              </a:ext>
            </a:extLst>
          </p:cNvPr>
          <p:cNvSpPr/>
          <p:nvPr/>
        </p:nvSpPr>
        <p:spPr>
          <a:xfrm>
            <a:off x="8149100" y="2688073"/>
            <a:ext cx="3973050" cy="93763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яку будову має атом урану</a:t>
            </a:r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xmlns="" id="{9F500144-5C09-49FF-BD06-075593DF4613}"/>
              </a:ext>
            </a:extLst>
          </p:cNvPr>
          <p:cNvSpPr/>
          <p:nvPr/>
        </p:nvSpPr>
        <p:spPr>
          <a:xfrm>
            <a:off x="69848" y="3708885"/>
            <a:ext cx="5972332" cy="151203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з яких подій розпочалася Національно-визвольна війна в Україні під проводом Богдана Хмельницького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xmlns="" id="{0F651CBB-986E-428F-81EB-C5910B200AC5}"/>
              </a:ext>
            </a:extLst>
          </p:cNvPr>
          <p:cNvSpPr/>
          <p:nvPr/>
        </p:nvSpPr>
        <p:spPr>
          <a:xfrm>
            <a:off x="6149818" y="3708885"/>
            <a:ext cx="5972332" cy="151203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яка потужність нової моделі автомобіля «Мерседес» для перегонів у Формулі 1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23" name="Прямокутник 22">
            <a:extLst>
              <a:ext uri="{FF2B5EF4-FFF2-40B4-BE49-F238E27FC236}">
                <a16:creationId xmlns:a16="http://schemas.microsoft.com/office/drawing/2014/main" xmlns="" id="{567CE7CF-4BF7-401B-BA25-F212F7ECA1F6}"/>
              </a:ext>
            </a:extLst>
          </p:cNvPr>
          <p:cNvSpPr/>
          <p:nvPr/>
        </p:nvSpPr>
        <p:spPr>
          <a:xfrm>
            <a:off x="69848" y="5304106"/>
            <a:ext cx="5972332" cy="129266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з якої платформи відправляється автобус до Запоріжжя</a:t>
            </a:r>
          </a:p>
        </p:txBody>
      </p:sp>
      <p:sp>
        <p:nvSpPr>
          <p:cNvPr id="24" name="Прямокутник 23">
            <a:extLst>
              <a:ext uri="{FF2B5EF4-FFF2-40B4-BE49-F238E27FC236}">
                <a16:creationId xmlns:a16="http://schemas.microsoft.com/office/drawing/2014/main" xmlns="" id="{8A67DA99-341F-4D8F-9368-F4A105819C5C}"/>
              </a:ext>
            </a:extLst>
          </p:cNvPr>
          <p:cNvSpPr/>
          <p:nvPr/>
        </p:nvSpPr>
        <p:spPr>
          <a:xfrm>
            <a:off x="6149818" y="5304106"/>
            <a:ext cx="5972332" cy="129266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яке закінчення мають іменники третьої відміни в родовому відмінку однини та ін.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83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про бази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Відповіді на частину із цих запитань людина може отримати зі своєї пам'яті, для отримання інших треба звернутися: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7CFD541E-6EDC-42A1-B069-7C51C98BB483}"/>
              </a:ext>
            </a:extLst>
          </p:cNvPr>
          <p:cNvSpPr/>
          <p:nvPr/>
        </p:nvSpPr>
        <p:spPr>
          <a:xfrm>
            <a:off x="96446" y="2677316"/>
            <a:ext cx="3973050" cy="93763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до розкладу руху автобусів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FBF004FB-3371-482B-8526-9358738E885F}"/>
              </a:ext>
            </a:extLst>
          </p:cNvPr>
          <p:cNvSpPr/>
          <p:nvPr/>
        </p:nvSpPr>
        <p:spPr>
          <a:xfrm>
            <a:off x="4137148" y="2677316"/>
            <a:ext cx="3973050" cy="93763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переглянути книжку кулінарних рецептів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CF380151-9189-4E14-AF52-91A01CA1FEA4}"/>
              </a:ext>
            </a:extLst>
          </p:cNvPr>
          <p:cNvSpPr/>
          <p:nvPr/>
        </p:nvSpPr>
        <p:spPr>
          <a:xfrm>
            <a:off x="8175696" y="2677316"/>
            <a:ext cx="3973050" cy="93763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довідник з хімії, фізики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09FF4ABE-CC10-497B-A3FD-05DDAFAC950B}"/>
              </a:ext>
            </a:extLst>
          </p:cNvPr>
          <p:cNvSpPr/>
          <p:nvPr/>
        </p:nvSpPr>
        <p:spPr>
          <a:xfrm>
            <a:off x="96444" y="3710503"/>
            <a:ext cx="3151622" cy="267124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довідник історії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70084471-4472-4A9C-8B86-DFB2ACA8BFD8}"/>
              </a:ext>
            </a:extLst>
          </p:cNvPr>
          <p:cNvSpPr/>
          <p:nvPr/>
        </p:nvSpPr>
        <p:spPr>
          <a:xfrm>
            <a:off x="6176414" y="3710503"/>
            <a:ext cx="3085920" cy="267124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сайт команди «Мерседес»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pic>
        <p:nvPicPr>
          <p:cNvPr id="4098" name="Picture 2" descr="book, note icon">
            <a:extLst>
              <a:ext uri="{FF2B5EF4-FFF2-40B4-BE49-F238E27FC236}">
                <a16:creationId xmlns:a16="http://schemas.microsoft.com/office/drawing/2014/main" xmlns="" id="{BAD9DCD4-CCE6-4BE6-89EB-463405A56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8" y="3710504"/>
            <a:ext cx="2671244" cy="267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uto, automobile, car, driving, mercedes, travel, vacation icon">
            <a:extLst>
              <a:ext uri="{FF2B5EF4-FFF2-40B4-BE49-F238E27FC236}">
                <a16:creationId xmlns:a16="http://schemas.microsoft.com/office/drawing/2014/main" xmlns="" id="{8CB42CD6-677A-4551-903A-22E3EE4B8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312" y="3710503"/>
            <a:ext cx="2671244" cy="267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95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про бази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полегшення пошуку потрібних відомостей винайдено багато засобів: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0854FB18-1917-4996-A256-40CA423DD64A}"/>
              </a:ext>
            </a:extLst>
          </p:cNvPr>
          <p:cNvSpPr/>
          <p:nvPr/>
        </p:nvSpPr>
        <p:spPr>
          <a:xfrm>
            <a:off x="69850" y="2245789"/>
            <a:ext cx="4394574" cy="189590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універсальні енциклопедії та енциклопедії з предметних галузей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3B46F9B4-AFD7-4636-8A2A-2CEE2C47A3CD}"/>
              </a:ext>
            </a:extLst>
          </p:cNvPr>
          <p:cNvSpPr/>
          <p:nvPr/>
        </p:nvSpPr>
        <p:spPr>
          <a:xfrm>
            <a:off x="4572000" y="2245789"/>
            <a:ext cx="3463962" cy="189590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довідники й словники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0ECB284C-27F6-4F26-A216-D40368C2B819}"/>
              </a:ext>
            </a:extLst>
          </p:cNvPr>
          <p:cNvSpPr/>
          <p:nvPr/>
        </p:nvSpPr>
        <p:spPr>
          <a:xfrm>
            <a:off x="8149100" y="2245789"/>
            <a:ext cx="3973050" cy="189590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довідкові бюро та інформаційні табло та ін.</a:t>
            </a:r>
          </a:p>
        </p:txBody>
      </p:sp>
      <p:pic>
        <p:nvPicPr>
          <p:cNvPr id="3074" name="Picture 2" descr="books, encyclopedia, knowledge, library, reading icon">
            <a:extLst>
              <a:ext uri="{FF2B5EF4-FFF2-40B4-BE49-F238E27FC236}">
                <a16:creationId xmlns:a16="http://schemas.microsoft.com/office/drawing/2014/main" xmlns="" id="{977AAF1E-8123-439C-9C6D-047E5DF73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02" y="4225855"/>
            <a:ext cx="2420470" cy="242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ÐÐ¾Ð²âÑÐ·Ð°Ð½Ðµ Ð·Ð¾Ð±ÑÐ°Ð¶ÐµÐ½Ð½Ñ">
            <a:extLst>
              <a:ext uri="{FF2B5EF4-FFF2-40B4-BE49-F238E27FC236}">
                <a16:creationId xmlns:a16="http://schemas.microsoft.com/office/drawing/2014/main" xmlns="" id="{43CA6307-35E3-4635-9FC9-013F4C07B6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44"/>
          <a:stretch/>
        </p:blipFill>
        <p:spPr bwMode="auto">
          <a:xfrm>
            <a:off x="5065731" y="4141694"/>
            <a:ext cx="2476500" cy="242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Ð ÐµÐ·ÑÐ»ÑÑÐ°Ñ Ð¿Ð¾ÑÑÐºÑ Ð·Ð¾Ð±ÑÐ°Ð¶ÐµÐ½Ñ Ð·Ð° Ð·Ð°Ð¿Ð¸ÑÐ¾Ð¼ &quot;information board icon&quot;">
            <a:extLst>
              <a:ext uri="{FF2B5EF4-FFF2-40B4-BE49-F238E27FC236}">
                <a16:creationId xmlns:a16="http://schemas.microsoft.com/office/drawing/2014/main" xmlns="" id="{0C6B9081-0F02-4874-B0EC-D432C9538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849" y="4236613"/>
            <a:ext cx="2325551" cy="232555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98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про бази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Обсяги повідомлень, які накопичило людство, невпинно зростають. </a:t>
            </a:r>
          </a:p>
        </p:txBody>
      </p:sp>
      <p:pic>
        <p:nvPicPr>
          <p:cNvPr id="5122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xmlns="" id="{3E1AEB1A-828D-4E5C-823E-88001C30EE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6"/>
          <a:stretch/>
        </p:blipFill>
        <p:spPr bwMode="auto">
          <a:xfrm>
            <a:off x="6271418" y="2249466"/>
            <a:ext cx="5848574" cy="397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C64452F-1BCC-4619-881C-A8D55197D715}"/>
              </a:ext>
            </a:extLst>
          </p:cNvPr>
          <p:cNvSpPr txBox="1"/>
          <p:nvPr/>
        </p:nvSpPr>
        <p:spPr>
          <a:xfrm>
            <a:off x="72008" y="2249466"/>
            <a:ext cx="6023992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Так, під час розкопок стародавнього міста шумерів </a:t>
            </a:r>
            <a:r>
              <a:rPr lang="uk-UA" sz="2800" b="1" i="1" kern="0" dirty="0" err="1">
                <a:solidFill>
                  <a:srgbClr val="FFFFFF"/>
                </a:solidFill>
              </a:rPr>
              <a:t>Ур</a:t>
            </a:r>
            <a:r>
              <a:rPr lang="uk-UA" sz="2800" b="1" i="1" kern="0" dirty="0">
                <a:solidFill>
                  <a:srgbClr val="FFFFFF"/>
                </a:solidFill>
              </a:rPr>
              <a:t> було знайдено понад 20 тисяч глиняних табличок з відомостями про звичаї давнього народу, його легенди та історичні події, що відбувалися понад 5 тисяч років тому.</a:t>
            </a:r>
          </a:p>
        </p:txBody>
      </p:sp>
    </p:spTree>
    <p:extLst>
      <p:ext uri="{BB962C8B-B14F-4D97-AF65-F5344CB8AC3E}">
        <p14:creationId xmlns:p14="http://schemas.microsoft.com/office/powerpoint/2010/main" val="72580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про бази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Знаменита Олександрійська бібліотека, заснована в Єгипті у III ст. до нової ери, за різними джерелами містила від 100 до 700 тисяч рукописів. </a:t>
            </a:r>
          </a:p>
        </p:txBody>
      </p:sp>
      <p:pic>
        <p:nvPicPr>
          <p:cNvPr id="6146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xmlns="" id="{A9C7F488-2778-4016-B9A6-F8A82559B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2665337"/>
            <a:ext cx="6068658" cy="391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ÐÐ¾Ð²âÑÐ·Ð°Ð½Ðµ Ð·Ð¾Ð±ÑÐ°Ð¶ÐµÐ½Ð½Ñ">
            <a:extLst>
              <a:ext uri="{FF2B5EF4-FFF2-40B4-BE49-F238E27FC236}">
                <a16:creationId xmlns:a16="http://schemas.microsoft.com/office/drawing/2014/main" xmlns="" id="{19176E4C-6A1A-4C19-BD3E-AF91F0E483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2" r="10833"/>
          <a:stretch/>
        </p:blipFill>
        <p:spPr bwMode="auto">
          <a:xfrm>
            <a:off x="6282465" y="2665337"/>
            <a:ext cx="5837527" cy="391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34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про бази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 нашого часу щоденно накопичуються просто вражаючі обсяги даних. Так, науковці з Університету Південної Каліфорнії підрахували, що коли обсяги даних вимірювати в обсягах, що містить 85-сторінкова газета: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80822095-C7E9-4BD0-9545-40B931AE5943}"/>
              </a:ext>
            </a:extLst>
          </p:cNvPr>
          <p:cNvSpPr/>
          <p:nvPr/>
        </p:nvSpPr>
        <p:spPr>
          <a:xfrm>
            <a:off x="69850" y="3516786"/>
            <a:ext cx="3910479" cy="102294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то в 1986 році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7A702125-F57B-4082-9444-AA88EAEE72A7}"/>
              </a:ext>
            </a:extLst>
          </p:cNvPr>
          <p:cNvSpPr/>
          <p:nvPr/>
        </p:nvSpPr>
        <p:spPr>
          <a:xfrm>
            <a:off x="4118541" y="3516786"/>
            <a:ext cx="8003609" cy="102294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щоденно на кожну людину у світі припадало приблизно </a:t>
            </a:r>
            <a:r>
              <a:rPr lang="uk-UA" sz="2800" b="1" i="1" kern="0" dirty="0">
                <a:solidFill>
                  <a:srgbClr val="FFFF00"/>
                </a:solidFill>
              </a:rPr>
              <a:t>40</a:t>
            </a:r>
            <a:r>
              <a:rPr lang="uk-UA" sz="2800" b="1" i="1" kern="0" dirty="0">
                <a:solidFill>
                  <a:srgbClr val="FFFFFF"/>
                </a:solidFill>
              </a:rPr>
              <a:t> таких газет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92D229BD-C848-4A50-A09E-3FEC967A42FF}"/>
              </a:ext>
            </a:extLst>
          </p:cNvPr>
          <p:cNvSpPr/>
          <p:nvPr/>
        </p:nvSpPr>
        <p:spPr>
          <a:xfrm>
            <a:off x="68255" y="4640284"/>
            <a:ext cx="3910479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 вже у 2007 році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460C8873-E035-4030-B2AB-356B44E46728}"/>
              </a:ext>
            </a:extLst>
          </p:cNvPr>
          <p:cNvSpPr/>
          <p:nvPr/>
        </p:nvSpPr>
        <p:spPr>
          <a:xfrm>
            <a:off x="4116946" y="4640284"/>
            <a:ext cx="8003609" cy="12926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обсяги даних можна було порівняти з щоденним отриманням </a:t>
            </a:r>
            <a:r>
              <a:rPr lang="uk-UA" sz="2800" b="1" i="1" kern="0" dirty="0">
                <a:solidFill>
                  <a:srgbClr val="FFFF00"/>
                </a:solidFill>
              </a:rPr>
              <a:t>147</a:t>
            </a:r>
            <a:r>
              <a:rPr lang="uk-UA" sz="2800" b="1" i="1" kern="0" dirty="0">
                <a:solidFill>
                  <a:srgbClr val="FFFFFF"/>
                </a:solidFill>
              </a:rPr>
              <a:t> таких газет кожною людиною у світі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D72E080-53FB-4A79-85B3-E30B60423AF0}"/>
              </a:ext>
            </a:extLst>
          </p:cNvPr>
          <p:cNvSpPr txBox="1"/>
          <p:nvPr/>
        </p:nvSpPr>
        <p:spPr>
          <a:xfrm>
            <a:off x="68255" y="6020382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Обсяг даних у світі зростає за рік на 30%.</a:t>
            </a:r>
          </a:p>
        </p:txBody>
      </p:sp>
    </p:spTree>
    <p:extLst>
      <p:ext uri="{BB962C8B-B14F-4D97-AF65-F5344CB8AC3E}">
        <p14:creationId xmlns:p14="http://schemas.microsoft.com/office/powerpoint/2010/main" val="291806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про бази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668176F-CA57-460D-A4A9-2EF19EA9A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516" y="3536539"/>
            <a:ext cx="5404680" cy="298280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4D9ECF8-9916-4390-9602-CAF76802A7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5806" y="3536538"/>
            <a:ext cx="5404680" cy="2982803"/>
          </a:xfrm>
          <a:prstGeom prst="rect">
            <a:avLst/>
          </a:prstGeom>
        </p:spPr>
      </p:pic>
      <p:sp>
        <p:nvSpPr>
          <p:cNvPr id="6" name="Бульбашка прямої мови: прямокутна 5">
            <a:extLst>
              <a:ext uri="{FF2B5EF4-FFF2-40B4-BE49-F238E27FC236}">
                <a16:creationId xmlns:a16="http://schemas.microsoft.com/office/drawing/2014/main" xmlns="" id="{08A07011-9A88-4E1D-AB62-FCD9438BA8ED}"/>
              </a:ext>
            </a:extLst>
          </p:cNvPr>
          <p:cNvSpPr/>
          <p:nvPr/>
        </p:nvSpPr>
        <p:spPr>
          <a:xfrm>
            <a:off x="67690" y="1196763"/>
            <a:ext cx="5972332" cy="2232237"/>
          </a:xfrm>
          <a:prstGeom prst="wedgeRectCallout">
            <a:avLst>
              <a:gd name="adj1" fmla="val -14889"/>
              <a:gd name="adj2" fmla="val 74548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Якщо в 2000 році </a:t>
            </a:r>
            <a:r>
              <a:rPr lang="uk-UA" sz="2400" b="1" i="1" kern="0" dirty="0">
                <a:solidFill>
                  <a:srgbClr val="FFFF00"/>
                </a:solidFill>
              </a:rPr>
              <a:t>75%</a:t>
            </a:r>
            <a:r>
              <a:rPr lang="uk-UA" sz="2400" b="1" i="1" kern="0" dirty="0">
                <a:solidFill>
                  <a:srgbClr val="FFFFFF"/>
                </a:solidFill>
              </a:rPr>
              <a:t> усіх даних у світі зберігалося здебільшого у друкованому або рукописному вигляді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7" name="Бульбашка прямої мови: прямокутна 6">
            <a:extLst>
              <a:ext uri="{FF2B5EF4-FFF2-40B4-BE49-F238E27FC236}">
                <a16:creationId xmlns:a16="http://schemas.microsoft.com/office/drawing/2014/main" xmlns="" id="{A3606E27-F6F0-4799-A573-1B39FE053217}"/>
              </a:ext>
            </a:extLst>
          </p:cNvPr>
          <p:cNvSpPr/>
          <p:nvPr/>
        </p:nvSpPr>
        <p:spPr>
          <a:xfrm>
            <a:off x="6147660" y="1196763"/>
            <a:ext cx="5972332" cy="2232237"/>
          </a:xfrm>
          <a:prstGeom prst="wedgeRectCallout">
            <a:avLst>
              <a:gd name="adj1" fmla="val -12187"/>
              <a:gd name="adj2" fmla="val 71657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То на сьогоднішній день частка даних, що зберігаються в електронному (цифровому, комп'ютерному) поданні складає </a:t>
            </a:r>
            <a:r>
              <a:rPr lang="uk-UA" sz="2400" b="1" i="1" kern="0" dirty="0">
                <a:solidFill>
                  <a:srgbClr val="FFFF00"/>
                </a:solidFill>
              </a:rPr>
              <a:t>94%</a:t>
            </a:r>
            <a:r>
              <a:rPr lang="uk-UA" sz="2400" b="1" i="1" kern="0" dirty="0">
                <a:solidFill>
                  <a:srgbClr val="FFFFFF"/>
                </a:solidFill>
              </a:rPr>
              <a:t> від загального обсягу даних у світі.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80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61502</TotalTime>
  <Words>904</Words>
  <Application>Microsoft Office PowerPoint</Application>
  <PresentationFormat>Произвольный</PresentationFormat>
  <Paragraphs>98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Запитання</vt:lpstr>
      <vt:lpstr>Поняття про бази даних</vt:lpstr>
      <vt:lpstr>Поняття про бази даних</vt:lpstr>
      <vt:lpstr>Поняття про бази даних</vt:lpstr>
      <vt:lpstr>Поняття про бази даних</vt:lpstr>
      <vt:lpstr>Поняття про бази даних</vt:lpstr>
      <vt:lpstr>Поняття про бази даних</vt:lpstr>
      <vt:lpstr>Поняття про бази даних</vt:lpstr>
      <vt:lpstr>Поняття про бази даних</vt:lpstr>
      <vt:lpstr>Поняття про бази даних</vt:lpstr>
      <vt:lpstr>Поняття про бази даних</vt:lpstr>
      <vt:lpstr>Поняття про бази даних</vt:lpstr>
      <vt:lpstr>Поняття про бази даних</vt:lpstr>
      <vt:lpstr>Поняття про бази даних</vt:lpstr>
      <vt:lpstr>Етапи створення бази даних</vt:lpstr>
      <vt:lpstr>Етапи створення бази даних</vt:lpstr>
      <vt:lpstr>Дайте відповіді на запитання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Office</cp:lastModifiedBy>
  <cp:revision>259</cp:revision>
  <dcterms:created xsi:type="dcterms:W3CDTF">2016-06-06T19:48:43Z</dcterms:created>
  <dcterms:modified xsi:type="dcterms:W3CDTF">2021-01-13T21:10:27Z</dcterms:modified>
</cp:coreProperties>
</file>