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933" r:id="rId3"/>
    <p:sldId id="922" r:id="rId4"/>
    <p:sldId id="934" r:id="rId5"/>
    <p:sldId id="935" r:id="rId6"/>
    <p:sldId id="923" r:id="rId7"/>
    <p:sldId id="937" r:id="rId8"/>
    <p:sldId id="938" r:id="rId9"/>
    <p:sldId id="939" r:id="rId10"/>
    <p:sldId id="926" r:id="rId11"/>
    <p:sldId id="927" r:id="rId12"/>
    <p:sldId id="928" r:id="rId13"/>
    <p:sldId id="929" r:id="rId14"/>
    <p:sldId id="930" r:id="rId15"/>
    <p:sldId id="710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614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sz="3800" dirty="0"/>
              <a:t>Базові алгоритми для роботи із змінними з використанням алгоритмічної структури розгалуження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lgorithm, diagram, flowchart, usability, workflow icon">
            <a:extLst>
              <a:ext uri="{FF2B5EF4-FFF2-40B4-BE49-F238E27FC236}">
                <a16:creationId xmlns="" xmlns:a16="http://schemas.microsoft.com/office/drawing/2014/main" id="{8878B82B-B958-4BEE-9D6A-F9F721E2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"Чарівник і дракон"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5D7B7B1-8B3B-446E-AECE-451BB2F7FE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338" y="1226979"/>
            <a:ext cx="9915324" cy="5059337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7B336B9C-B692-4759-85B4-52945DF0899C}"/>
              </a:ext>
            </a:extLst>
          </p:cNvPr>
          <p:cNvSpPr/>
          <p:nvPr/>
        </p:nvSpPr>
        <p:spPr>
          <a:xfrm>
            <a:off x="10085070" y="2109603"/>
            <a:ext cx="224838" cy="2392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9A54383-5EB7-42E8-A628-7B07CDF13BDF}"/>
              </a:ext>
            </a:extLst>
          </p:cNvPr>
          <p:cNvSpPr txBox="1"/>
          <p:nvPr/>
        </p:nvSpPr>
        <p:spPr>
          <a:xfrm>
            <a:off x="4276436" y="1091303"/>
            <a:ext cx="5574913" cy="830997"/>
          </a:xfrm>
          <a:prstGeom prst="wedgeRectCallout">
            <a:avLst>
              <a:gd name="adj1" fmla="val 55798"/>
              <a:gd name="adj2" fmla="val 8443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При додаванні </a:t>
            </a:r>
            <a:r>
              <a:rPr lang="uk-UA" sz="2400" b="1" i="1" kern="0" dirty="0" err="1">
                <a:solidFill>
                  <a:srgbClr val="FFFFFF"/>
                </a:solidFill>
              </a:rPr>
              <a:t>спрайтів</a:t>
            </a:r>
            <a:r>
              <a:rPr lang="uk-UA" sz="2400" b="1" i="1" kern="0" dirty="0">
                <a:solidFill>
                  <a:srgbClr val="FFFFFF"/>
                </a:solidFill>
              </a:rPr>
              <a:t> вони повернуті в одному напрямку</a:t>
            </a:r>
          </a:p>
        </p:txBody>
      </p:sp>
    </p:spTree>
    <p:extLst>
      <p:ext uri="{BB962C8B-B14F-4D97-AF65-F5344CB8AC3E}">
        <p14:creationId xmlns:p14="http://schemas.microsoft.com/office/powerpoint/2010/main" xmlns="" val="315437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"Чарівник і дракон"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7ED1C1-B2CA-4FE0-86C9-3CDC6957174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Дракон рухається вгору та вниз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DF27D8E-B6F5-42B5-B027-FC4936EE1D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1892084"/>
            <a:ext cx="5096958" cy="4121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AAEA9C7-E3E6-4E83-AFA6-C79D68F663E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2140" y="3998568"/>
            <a:ext cx="6447079" cy="24005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8D15FE6-9631-4878-B6EB-B01E71EF034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9010" y="1801824"/>
            <a:ext cx="2193337" cy="20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85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"Чарівник і дракон"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7ED1C1-B2CA-4FE0-86C9-3CDC6957174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Чарівник рухається за стрілками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BEB4CA2-A8EA-48CF-950C-B63D1387D7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1892084"/>
            <a:ext cx="5099432" cy="33474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557AFF5-E178-4590-A207-400C8C879C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175" y="1883898"/>
            <a:ext cx="2601008" cy="19507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BEEB02-93C3-4C06-AB51-8D5D9C0232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2140" y="3998568"/>
            <a:ext cx="6447079" cy="24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8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"Чарівник і дракон"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7ED1C1-B2CA-4FE0-86C9-3CDC69571742}"/>
              </a:ext>
            </a:extLst>
          </p:cNvPr>
          <p:cNvSpPr txBox="1"/>
          <p:nvPr/>
        </p:nvSpPr>
        <p:spPr>
          <a:xfrm>
            <a:off x="72008" y="1196763"/>
            <a:ext cx="555986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Блискавка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DF8DAB-D57E-4CAC-AD74-06981E06AA0F}"/>
              </a:ext>
            </a:extLst>
          </p:cNvPr>
          <p:cNvSpPr txBox="1"/>
          <p:nvPr/>
        </p:nvSpPr>
        <p:spPr>
          <a:xfrm>
            <a:off x="72008" y="1806681"/>
            <a:ext cx="5559865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Замість повертання та обертання – команда: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272629D-329A-46A6-A7B6-7B73B4B700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9018" y="1196763"/>
            <a:ext cx="6390974" cy="52663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5D47771-AD10-452E-A605-0570F2882B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580" y="3075134"/>
            <a:ext cx="5462719" cy="150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81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"Чарівник і дракон"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7ED1C1-B2CA-4FE0-86C9-3CDC6957174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доторкаються.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4CED46E-4B51-4DEC-8255-FF045A3A1E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4934" y="1892084"/>
            <a:ext cx="2449209" cy="22386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CDFB345-9E75-4B4E-83D2-A24140AF7E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1882" y="4193073"/>
            <a:ext cx="2438126" cy="23162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76C0922-425D-4C43-9630-A6AAD987ABE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2501" y="1943543"/>
            <a:ext cx="6039446" cy="4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65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Розгалуження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51396"/>
            <a:ext cx="12192000" cy="27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4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=""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="" xmlns:a16="http://schemas.microsoft.com/office/drawing/2014/main" id="{F864F0A6-704A-4B41-8128-EAC283143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Базові алгоритми для роботи із змінними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програмах, які складають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усі команди можуть об'єднуватися по-різному, залежно від задачі, для розв'язування якої створюється програма. Для цього спочатку описують алгоритм, у якому можуть використовуватись алгоритмічні структури: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AA4355B-648F-4B4F-B381-D14C7634B1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240" y="4246776"/>
            <a:ext cx="3063675" cy="2340648"/>
          </a:xfrm>
          <a:prstGeom prst="rect">
            <a:avLst/>
          </a:prstGeom>
        </p:spPr>
      </p:pic>
      <p:pic>
        <p:nvPicPr>
          <p:cNvPr id="13" name="Picture 4" descr="http://tic.uis.edu.co/ava/pluginfile.php/169759/course/section/36985/Decisi%C3%B3n.jpg">
            <a:extLst>
              <a:ext uri="{FF2B5EF4-FFF2-40B4-BE49-F238E27FC236}">
                <a16:creationId xmlns="" xmlns:a16="http://schemas.microsoft.com/office/drawing/2014/main" id="{F977FA81-62DF-4B73-AA1D-8BC4C316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2279" y="4414355"/>
            <a:ext cx="2926690" cy="21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BD88D88-352F-4A2B-8A56-71C1444462E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155" y="4249325"/>
            <a:ext cx="2938947" cy="21692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6EE1956-B27D-4019-A11B-2846F2716F76}"/>
              </a:ext>
            </a:extLst>
          </p:cNvPr>
          <p:cNvSpPr txBox="1"/>
          <p:nvPr/>
        </p:nvSpPr>
        <p:spPr>
          <a:xfrm>
            <a:off x="72007" y="3528186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Слідування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F1E79D1-131A-4137-AD6E-32A5A5A20253}"/>
              </a:ext>
            </a:extLst>
          </p:cNvPr>
          <p:cNvSpPr txBox="1"/>
          <p:nvPr/>
        </p:nvSpPr>
        <p:spPr>
          <a:xfrm>
            <a:off x="4110553" y="3528186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3E33E6B-5C24-40A0-AE86-65F7C817DFA5}"/>
              </a:ext>
            </a:extLst>
          </p:cNvPr>
          <p:cNvSpPr txBox="1"/>
          <p:nvPr/>
        </p:nvSpPr>
        <p:spPr>
          <a:xfrm>
            <a:off x="8149099" y="3528186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164584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Базові алгоритми для роботи із змінними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 всі задачі можуть бути виконані з використанням  лінійного алгоритму, і тому на допомогу приходять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команди перевірки умови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437B883-09BD-40C4-80B5-995E4833DB30}"/>
              </a:ext>
            </a:extLst>
          </p:cNvPr>
          <p:cNvSpPr txBox="1"/>
          <p:nvPr/>
        </p:nvSpPr>
        <p:spPr>
          <a:xfrm>
            <a:off x="70929" y="270602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Весь час нам доводиться щось вибирати, перевіряти або приймати рішення. І саме ці </a:t>
            </a:r>
            <a:r>
              <a:rPr lang="uk-UA" sz="2800" b="1" i="1" kern="0" dirty="0">
                <a:solidFill>
                  <a:srgbClr val="FFFF00"/>
                </a:solidFill>
              </a:rPr>
              <a:t>умовні команди </a:t>
            </a:r>
            <a:r>
              <a:rPr lang="uk-UA" sz="2800" b="1" i="1" kern="0" dirty="0">
                <a:solidFill>
                  <a:srgbClr val="FFFFFF"/>
                </a:solidFill>
              </a:rPr>
              <a:t>допоможуть нам зробити проекти більш реалістичними.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2D2945F-9CBB-473D-9EB6-37C9E83DE331}"/>
              </a:ext>
            </a:extLst>
          </p:cNvPr>
          <p:cNvSpPr txBox="1"/>
          <p:nvPr/>
        </p:nvSpPr>
        <p:spPr>
          <a:xfrm>
            <a:off x="70164" y="4215281"/>
            <a:ext cx="565549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 вже познайомилися з ними, коли використали блок: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E568617-1FE5-43BB-83F4-2D71FBE879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8119" y="4215281"/>
            <a:ext cx="5899912" cy="19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45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ранкового</a:t>
            </a:r>
            <a:br>
              <a:rPr lang="uk-UA" dirty="0"/>
            </a:br>
            <a:r>
              <a:rPr lang="uk-UA" dirty="0"/>
              <a:t>збирання до школи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695F1E-98B3-4A29-BA16-5FBCF5FAD43E}"/>
              </a:ext>
            </a:extLst>
          </p:cNvPr>
          <p:cNvSpPr txBox="1"/>
          <p:nvPr/>
        </p:nvSpPr>
        <p:spPr>
          <a:xfrm>
            <a:off x="2057377" y="1826202"/>
            <a:ext cx="10063694" cy="466281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А що робити, якщо ви захворіли? Треба додати умову перевірки самопочуття. </a:t>
            </a:r>
            <a:r>
              <a:rPr lang="uk-UA" sz="2700" b="1" i="1" kern="0" dirty="0">
                <a:solidFill>
                  <a:srgbClr val="FFFF00"/>
                </a:solidFill>
              </a:rPr>
              <a:t>Якщо</a:t>
            </a:r>
            <a:r>
              <a:rPr lang="uk-UA" sz="2700" b="1" i="1" kern="0" dirty="0">
                <a:solidFill>
                  <a:srgbClr val="FFFFFF"/>
                </a:solidFill>
              </a:rPr>
              <a:t> все добре - збираєшся и прямуєш до школи, а </a:t>
            </a:r>
            <a:r>
              <a:rPr lang="uk-UA" sz="2700" b="1" i="1" kern="0" dirty="0">
                <a:solidFill>
                  <a:srgbClr val="FFFF00"/>
                </a:solidFill>
              </a:rPr>
              <a:t>інакше</a:t>
            </a:r>
            <a:r>
              <a:rPr lang="uk-UA" sz="2700" b="1" i="1" kern="0" dirty="0">
                <a:solidFill>
                  <a:srgbClr val="FFFFFF"/>
                </a:solidFill>
              </a:rPr>
              <a:t> — залишаєшся дома лікуватися.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Якщо прослідкувати за поведінкою протягом дня, то з’ясується, що </a:t>
            </a:r>
            <a:r>
              <a:rPr lang="uk-UA" sz="2700" b="1" i="1" kern="0" dirty="0">
                <a:solidFill>
                  <a:srgbClr val="FFFF00"/>
                </a:solidFill>
              </a:rPr>
              <a:t>майже ніколи ви не дієте за лінійним алгоритмом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Тому набагато частіше зустрічається </a:t>
            </a:r>
            <a:r>
              <a:rPr lang="uk-UA" sz="2700" b="1" i="1" kern="0" dirty="0">
                <a:solidFill>
                  <a:srgbClr val="FFFF00"/>
                </a:solidFill>
              </a:rPr>
              <a:t>розгалужений тип алгоритму</a:t>
            </a:r>
            <a:r>
              <a:rPr lang="uk-UA" sz="2700" b="1" i="1" kern="0" dirty="0">
                <a:solidFill>
                  <a:srgbClr val="FFFFFF"/>
                </a:solidFill>
              </a:rPr>
              <a:t>. </a:t>
            </a:r>
            <a:r>
              <a:rPr lang="uk-UA" sz="2700" b="1" i="1" kern="0" dirty="0">
                <a:solidFill>
                  <a:srgbClr val="FFFF00"/>
                </a:solidFill>
              </a:rPr>
              <a:t>Це алгоритм, що обов’язково містить в собі одну або більше умов, і виконується він в залежності від цієї умови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  <a:endParaRPr lang="uk-UA" sz="2700" b="1" i="1" kern="0" dirty="0">
              <a:solidFill>
                <a:srgbClr val="FFFF00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1EBBD2F5-8C3A-4CD4-A548-D0654225F105}"/>
              </a:ext>
            </a:extLst>
          </p:cNvPr>
          <p:cNvSpPr/>
          <p:nvPr/>
        </p:nvSpPr>
        <p:spPr>
          <a:xfrm>
            <a:off x="67690" y="871539"/>
            <a:ext cx="1918363" cy="8580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Лінійний вигляд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7C07EADF-C833-4667-B117-44E63515295E}"/>
              </a:ext>
            </a:extLst>
          </p:cNvPr>
          <p:cNvSpPr/>
          <p:nvPr/>
        </p:nvSpPr>
        <p:spPr>
          <a:xfrm>
            <a:off x="2057564" y="871539"/>
            <a:ext cx="10062428" cy="8580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відбувається насправді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A6624E-C33E-44C7-ACF6-906898C1AC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90" y="1801824"/>
            <a:ext cx="1918363" cy="48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94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695F1E-98B3-4A29-BA16-5FBCF5FAD43E}"/>
              </a:ext>
            </a:extLst>
          </p:cNvPr>
          <p:cNvSpPr txBox="1"/>
          <p:nvPr/>
        </p:nvSpPr>
        <p:spPr>
          <a:xfrm>
            <a:off x="3817447" y="2244911"/>
            <a:ext cx="8300385" cy="452431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Наприклад, алгоритм переходу дороги по пішохідному переходу, регулюється світлофором: </a:t>
            </a:r>
            <a:r>
              <a:rPr lang="uk-UA" sz="2400" b="1" i="1" kern="0" dirty="0">
                <a:solidFill>
                  <a:srgbClr val="FFFF00"/>
                </a:solidFill>
              </a:rPr>
              <a:t>якщо</a:t>
            </a:r>
            <a:r>
              <a:rPr lang="uk-UA" sz="2400" b="1" i="1" kern="0" dirty="0">
                <a:solidFill>
                  <a:srgbClr val="FFFFFF"/>
                </a:solidFill>
              </a:rPr>
              <a:t> горить зелене світло, слід переходити дорогу, в </a:t>
            </a:r>
            <a:r>
              <a:rPr lang="uk-UA" sz="2400" b="1" i="1" kern="0" dirty="0">
                <a:solidFill>
                  <a:srgbClr val="FFFF00"/>
                </a:solidFill>
              </a:rPr>
              <a:t>іншому</a:t>
            </a:r>
            <a:r>
              <a:rPr lang="uk-UA" sz="2400" b="1" i="1" kern="0" dirty="0">
                <a:solidFill>
                  <a:srgbClr val="FFFFFF"/>
                </a:solidFill>
              </a:rPr>
              <a:t> разі — слід зупинитися перед пішохідним переходом.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Алгоритмом із розгалуженням</a:t>
            </a:r>
            <a:r>
              <a:rPr lang="uk-UA" sz="2400" b="1" i="1" kern="0" dirty="0">
                <a:solidFill>
                  <a:srgbClr val="FFFFFF"/>
                </a:solidFill>
              </a:rPr>
              <a:t> можна вважати алгоритм здійснення дзвінка з мобільного телефону: якщо є кошти на рахунку, то ти можеш подзвонити, інакше дзвінок не буде здійснено. При побудові таких алгоритмів використовують </a:t>
            </a:r>
            <a:r>
              <a:rPr lang="uk-UA" sz="2400" b="1" i="1" kern="0" dirty="0">
                <a:solidFill>
                  <a:srgbClr val="FFFF00"/>
                </a:solidFill>
              </a:rPr>
              <a:t>алгоритмічну структуру розгалуження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E5940C68-0C2D-4E70-A113-CE82A4797553}"/>
              </a:ext>
            </a:extLst>
          </p:cNvPr>
          <p:cNvSpPr/>
          <p:nvPr/>
        </p:nvSpPr>
        <p:spPr>
          <a:xfrm>
            <a:off x="67690" y="1196763"/>
            <a:ext cx="3680595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виглядає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9096FD59-A842-496B-84DD-B2827E31BC70}"/>
              </a:ext>
            </a:extLst>
          </p:cNvPr>
          <p:cNvSpPr/>
          <p:nvPr/>
        </p:nvSpPr>
        <p:spPr>
          <a:xfrm>
            <a:off x="3819608" y="1196763"/>
            <a:ext cx="8300384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Де ще використовується алгоритм з умовою?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5DD374C-937A-496F-AD10-85D54DA0DB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8" y="2244911"/>
            <a:ext cx="3680595" cy="39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65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Базові алгоритми для роботи із змінними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4" descr="planning, project plan, scheme, workflow icon">
            <a:extLst>
              <a:ext uri="{FF2B5EF4-FFF2-40B4-BE49-F238E27FC236}">
                <a16:creationId xmlns="" xmlns:a16="http://schemas.microsoft.com/office/drawing/2014/main" id="{D25E9DF8-B6A5-48FE-B373-F6CF33DE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83351"/>
            <a:ext cx="3361490" cy="33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agram, idea, management, plan, project, scheme, workflow icon">
            <a:extLst>
              <a:ext uri="{FF2B5EF4-FFF2-40B4-BE49-F238E27FC236}">
                <a16:creationId xmlns="" xmlns:a16="http://schemas.microsoft.com/office/drawing/2014/main" id="{148B5D68-F50F-403F-88B2-557637776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2643" y="2772746"/>
            <a:ext cx="4085253" cy="408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5D1487-ED3D-470D-B40E-DC3F6CC23244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Алгоритмічна структура, що дає змогу виконавцеві алгоритму вибрати сценарій подальших дій залежно від істинності певного висловлювання,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розгалуженням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Picture 2" descr="alert, attention, danger, error, exclamation, hanger, message, problem, warning icon">
            <a:extLst>
              <a:ext uri="{FF2B5EF4-FFF2-40B4-BE49-F238E27FC236}">
                <a16:creationId xmlns="" xmlns:a16="http://schemas.microsoft.com/office/drawing/2014/main" id="{52A020C0-36EA-4D09-BE75-94B6DC1E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lgorithm, diagram, flowchart, usability, workflow icon">
            <a:extLst>
              <a:ext uri="{FF2B5EF4-FFF2-40B4-BE49-F238E27FC236}">
                <a16:creationId xmlns="" xmlns:a16="http://schemas.microsoft.com/office/drawing/2014/main" id="{3E42DE62-6452-45A6-8C0A-03146389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667" y="2894444"/>
            <a:ext cx="4149041" cy="41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26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1: Давні племена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772071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давнину деякі племена в мові мали всього три числа, а більшу кількість вони називали “багато” або “купа”.  Спробуємо створити програму, яка буде показувати як рахували люди в давнину.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D63AC2-E4B0-41CE-99B0-4DAB52A4EC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2361" y="1196763"/>
            <a:ext cx="4136067" cy="5498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7B98AD-39AA-46C5-ACF9-48005AE77387}"/>
              </a:ext>
            </a:extLst>
          </p:cNvPr>
          <p:cNvSpPr txBox="1"/>
          <p:nvPr/>
        </p:nvSpPr>
        <p:spPr>
          <a:xfrm>
            <a:off x="72008" y="4007085"/>
            <a:ext cx="772071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вводимо одиничку, то котик каже «1», і те саме із двійкою та трійкою. Але якщо число більше за три, то побачимо слово «купа»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58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2: Стан речовини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695F1E-98B3-4A29-BA16-5FBCF5FAD43E}"/>
              </a:ext>
            </a:extLst>
          </p:cNvPr>
          <p:cNvSpPr txBox="1"/>
          <p:nvPr/>
        </p:nvSpPr>
        <p:spPr>
          <a:xfrm>
            <a:off x="72008" y="1196763"/>
            <a:ext cx="8797672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цій програмі ми будемо досліджувати стан речовини на прикладі води з використанням складних умов Існує три стани: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8A8E19-3F00-4053-9E1B-954E9DD86943}"/>
              </a:ext>
            </a:extLst>
          </p:cNvPr>
          <p:cNvSpPr txBox="1"/>
          <p:nvPr/>
        </p:nvSpPr>
        <p:spPr>
          <a:xfrm>
            <a:off x="85556" y="5120506"/>
            <a:ext cx="8797672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Складні умови </a:t>
            </a:r>
            <a:r>
              <a:rPr lang="uk-UA" sz="2600" b="1" i="1" kern="0" dirty="0">
                <a:solidFill>
                  <a:srgbClr val="FFFFFF"/>
                </a:solidFill>
              </a:rPr>
              <a:t>утворюються з простих за допомогою </a:t>
            </a:r>
            <a:r>
              <a:rPr lang="uk-UA" sz="2600" b="1" i="1" kern="0" dirty="0">
                <a:solidFill>
                  <a:srgbClr val="FFFF00"/>
                </a:solidFill>
              </a:rPr>
              <a:t>логічних операцій</a:t>
            </a:r>
            <a:r>
              <a:rPr lang="uk-UA" sz="2600" b="1" i="1" kern="0" dirty="0">
                <a:solidFill>
                  <a:srgbClr val="FFFFFF"/>
                </a:solidFill>
              </a:rPr>
              <a:t>. В </a:t>
            </a:r>
            <a:r>
              <a:rPr lang="en-US" sz="2600" b="1" i="1" kern="0" dirty="0">
                <a:solidFill>
                  <a:srgbClr val="FFFFFF"/>
                </a:solidFill>
              </a:rPr>
              <a:t>Scratch </a:t>
            </a:r>
            <a:r>
              <a:rPr lang="uk-UA" sz="2600" b="1" i="1" kern="0" dirty="0">
                <a:solidFill>
                  <a:srgbClr val="FFFFFF"/>
                </a:solidFill>
              </a:rPr>
              <a:t>це “</a:t>
            </a:r>
            <a:r>
              <a:rPr lang="uk-UA" sz="2600" b="1" i="1" kern="0" dirty="0">
                <a:solidFill>
                  <a:srgbClr val="FFFF00"/>
                </a:solidFill>
              </a:rPr>
              <a:t>або</a:t>
            </a:r>
            <a:r>
              <a:rPr lang="uk-UA" sz="2600" b="1" i="1" kern="0" dirty="0">
                <a:solidFill>
                  <a:srgbClr val="FFFFFF"/>
                </a:solidFill>
              </a:rPr>
              <a:t>”, “</a:t>
            </a:r>
            <a:r>
              <a:rPr lang="uk-UA" sz="2600" b="1" i="1" kern="0" dirty="0">
                <a:solidFill>
                  <a:srgbClr val="FFFF00"/>
                </a:solidFill>
              </a:rPr>
              <a:t>і</a:t>
            </a:r>
            <a:r>
              <a:rPr lang="uk-UA" sz="2600" b="1" i="1" kern="0" dirty="0">
                <a:solidFill>
                  <a:srgbClr val="FFFFFF"/>
                </a:solidFill>
              </a:rPr>
              <a:t>” та “</a:t>
            </a:r>
            <a:r>
              <a:rPr lang="uk-UA" sz="2600" b="1" i="1" kern="0" dirty="0">
                <a:solidFill>
                  <a:srgbClr val="FFFF00"/>
                </a:solidFill>
              </a:rPr>
              <a:t>не</a:t>
            </a:r>
            <a:r>
              <a:rPr lang="uk-UA" sz="2600" b="1" i="1" kern="0" dirty="0">
                <a:solidFill>
                  <a:srgbClr val="FFFFFF"/>
                </a:solidFill>
              </a:rPr>
              <a:t>”.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631A2D-8E69-4145-B5E4-A922D54B6124}"/>
              </a:ext>
            </a:extLst>
          </p:cNvPr>
          <p:cNvSpPr txBox="1"/>
          <p:nvPr/>
        </p:nvSpPr>
        <p:spPr>
          <a:xfrm>
            <a:off x="72008" y="2515143"/>
            <a:ext cx="8797672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Рідкий (температура &gt; більше 0 і менше 100 градусів);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316ED0-1832-44BF-9F33-304EFB221172}"/>
              </a:ext>
            </a:extLst>
          </p:cNvPr>
          <p:cNvSpPr txBox="1"/>
          <p:nvPr/>
        </p:nvSpPr>
        <p:spPr>
          <a:xfrm>
            <a:off x="85556" y="3529648"/>
            <a:ext cx="8797672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Твердий (тобто лід, при температурі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    &lt;= 0 градусів);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D0C9BB-E45F-46A1-B730-7BC12DA0AD6B}"/>
              </a:ext>
            </a:extLst>
          </p:cNvPr>
          <p:cNvSpPr txBox="1"/>
          <p:nvPr/>
        </p:nvSpPr>
        <p:spPr>
          <a:xfrm>
            <a:off x="85556" y="4512795"/>
            <a:ext cx="8797672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Пар (при температурі &gt;= 100 градусів);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D1809CC1-D587-454E-A23A-2A2D293029AB}"/>
              </a:ext>
            </a:extLst>
          </p:cNvPr>
          <p:cNvSpPr/>
          <p:nvPr/>
        </p:nvSpPr>
        <p:spPr>
          <a:xfrm>
            <a:off x="9062720" y="1206540"/>
            <a:ext cx="3043724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дорівнює «0» АБО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менше - лід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A2807EBE-D100-431B-8AFE-A6F407C562AE}"/>
              </a:ext>
            </a:extLst>
          </p:cNvPr>
          <p:cNvSpPr/>
          <p:nvPr/>
        </p:nvSpPr>
        <p:spPr>
          <a:xfrm>
            <a:off x="9062720" y="3010409"/>
            <a:ext cx="3043724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дорівнює «100» АБО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більше - пар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FB660FDA-47AA-405D-8C6C-1BF5EDC7FDC0}"/>
              </a:ext>
            </a:extLst>
          </p:cNvPr>
          <p:cNvSpPr/>
          <p:nvPr/>
        </p:nvSpPr>
        <p:spPr>
          <a:xfrm>
            <a:off x="9062720" y="4834391"/>
            <a:ext cx="3043724" cy="1578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більше «0» 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менше «100» - рідкий стан</a:t>
            </a:r>
          </a:p>
        </p:txBody>
      </p:sp>
    </p:spTree>
    <p:extLst>
      <p:ext uri="{BB962C8B-B14F-4D97-AF65-F5344CB8AC3E}">
        <p14:creationId xmlns:p14="http://schemas.microsoft.com/office/powerpoint/2010/main" xmlns="" val="64284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 2: Стан речовини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88706A5-6F80-4D13-8592-DFA4A35931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04" y="1257895"/>
            <a:ext cx="11209991" cy="511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6181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90976</TotalTime>
  <Words>635</Words>
  <Application>Microsoft Office PowerPoint</Application>
  <PresentationFormat>Произвольный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Базові алгоритми для роботи із змінними з використанням алгоритмічної структури розгалуження</vt:lpstr>
      <vt:lpstr>Базові алгоритми для роботи із змінними</vt:lpstr>
      <vt:lpstr>Базові алгоритми для роботи із змінними</vt:lpstr>
      <vt:lpstr>Алгоритм ранкового збирання до школи</vt:lpstr>
      <vt:lpstr>Алгоритм з розгалуженням</vt:lpstr>
      <vt:lpstr>Базові алгоритми для роботи із змінними</vt:lpstr>
      <vt:lpstr>Приклад 1: Давні племена</vt:lpstr>
      <vt:lpstr>Приклад 2: Стан речовини</vt:lpstr>
      <vt:lpstr>Приклад 2: Стан речовини</vt:lpstr>
      <vt:lpstr>Проект "Чарівник і дракон"</vt:lpstr>
      <vt:lpstr>Проект "Чарівник і дракон"</vt:lpstr>
      <vt:lpstr>Проект "Чарівник і дракон"</vt:lpstr>
      <vt:lpstr>Проект "Чарівник і дракон"</vt:lpstr>
      <vt:lpstr>Проект "Чарівник і дракон"</vt:lpstr>
      <vt:lpstr>Розгадайте ребус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Оксаночка</cp:lastModifiedBy>
  <cp:revision>599</cp:revision>
  <dcterms:created xsi:type="dcterms:W3CDTF">2016-06-06T19:48:43Z</dcterms:created>
  <dcterms:modified xsi:type="dcterms:W3CDTF">2020-04-09T22:12:05Z</dcterms:modified>
</cp:coreProperties>
</file>