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95" r:id="rId3"/>
    <p:sldId id="731" r:id="rId4"/>
    <p:sldId id="732" r:id="rId5"/>
    <p:sldId id="733" r:id="rId6"/>
    <p:sldId id="734" r:id="rId7"/>
    <p:sldId id="735" r:id="rId8"/>
    <p:sldId id="736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5909D4-0079-40B4-AE8C-4C886C231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6166BB9A-C1F7-4B14-87B3-A03805249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Розв’язання задачі методом поділу на </a:t>
            </a:r>
            <a:r>
              <a:rPr lang="uk-UA" dirty="0" err="1"/>
              <a:t>підзадачі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Практична робота 6</a:t>
            </a:r>
          </a:p>
        </p:txBody>
      </p:sp>
      <p:pic>
        <p:nvPicPr>
          <p:cNvPr id="12" name="Picture 2" descr="computer, programmer, scientist icon">
            <a:extLst>
              <a:ext uri="{FF2B5EF4-FFF2-40B4-BE49-F238E27FC236}">
                <a16:creationId xmlns:a16="http://schemas.microsoft.com/office/drawing/2014/main" xmlns="" id="{36927344-630B-44DB-9668-5D22FAE72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8280445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попередніх класах ви вже ознайомилися з розгалуженнями та використовували їх. Нагадаємо, що </a:t>
            </a:r>
            <a:r>
              <a:rPr lang="uk-UA" sz="2800" b="1" i="1" kern="0" dirty="0">
                <a:solidFill>
                  <a:srgbClr val="FFFF00"/>
                </a:solidFill>
              </a:rPr>
              <a:t>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 може бути: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501F8D2F-16AC-4975-90A5-2A3811FAD713}"/>
              </a:ext>
            </a:extLst>
          </p:cNvPr>
          <p:cNvSpPr/>
          <p:nvPr/>
        </p:nvSpPr>
        <p:spPr>
          <a:xfrm>
            <a:off x="72008" y="2705090"/>
            <a:ext cx="5972332" cy="590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Неповним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65479B89-09B4-4D28-AFA7-469A5BDA4ABD}"/>
              </a:ext>
            </a:extLst>
          </p:cNvPr>
          <p:cNvSpPr/>
          <p:nvPr/>
        </p:nvSpPr>
        <p:spPr>
          <a:xfrm>
            <a:off x="6149820" y="2705090"/>
            <a:ext cx="5972332" cy="590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Повним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0D66675-B818-4FD4-A6D2-9799BC347A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8881" y="3429000"/>
            <a:ext cx="4594209" cy="31395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BA9917-C3B2-464A-99B4-9B187D1890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9516" y="3391483"/>
            <a:ext cx="4177315" cy="31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70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  <a:endParaRPr lang="uk-UA" sz="28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659E93-2258-402B-B18A-D8DF1A00B22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реалізації </a:t>
            </a:r>
            <a:r>
              <a:rPr lang="uk-UA" sz="2800" b="1" i="1" kern="0" dirty="0">
                <a:solidFill>
                  <a:srgbClr val="FFFF00"/>
                </a:solidFill>
              </a:rPr>
              <a:t>неповного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 команду: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010EB41-7EB9-42DD-BDE1-CEF244B7D4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1538" y="3169047"/>
            <a:ext cx="3676737" cy="2077356"/>
          </a:xfrm>
          <a:prstGeom prst="rect">
            <a:avLst/>
          </a:prstGeom>
        </p:spPr>
      </p:pic>
      <p:sp>
        <p:nvSpPr>
          <p:cNvPr id="10" name="Округлений прямокутник 6">
            <a:extLst>
              <a:ext uri="{FF2B5EF4-FFF2-40B4-BE49-F238E27FC236}">
                <a16:creationId xmlns:a16="http://schemas.microsoft.com/office/drawing/2014/main" xmlns="" id="{425173F8-023E-45F0-8772-AB15C179A721}"/>
              </a:ext>
            </a:extLst>
          </p:cNvPr>
          <p:cNvSpPr/>
          <p:nvPr/>
        </p:nvSpPr>
        <p:spPr>
          <a:xfrm>
            <a:off x="3303583" y="3210052"/>
            <a:ext cx="1084572" cy="65763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7">
            <a:extLst>
              <a:ext uri="{FF2B5EF4-FFF2-40B4-BE49-F238E27FC236}">
                <a16:creationId xmlns:a16="http://schemas.microsoft.com/office/drawing/2014/main" xmlns="" id="{8F0429C8-E04A-4154-8BAC-053C7C82C29A}"/>
              </a:ext>
            </a:extLst>
          </p:cNvPr>
          <p:cNvSpPr/>
          <p:nvPr/>
        </p:nvSpPr>
        <p:spPr>
          <a:xfrm>
            <a:off x="2252681" y="3867691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A4518D8-67B1-4A43-AAE2-B93937FA2DF6}"/>
              </a:ext>
            </a:extLst>
          </p:cNvPr>
          <p:cNvSpPr txBox="1"/>
          <p:nvPr/>
        </p:nvSpPr>
        <p:spPr>
          <a:xfrm>
            <a:off x="5612291" y="2804576"/>
            <a:ext cx="2016224" cy="578882"/>
          </a:xfrm>
          <a:prstGeom prst="wedgeRoundRectCallout">
            <a:avLst>
              <a:gd name="adj1" fmla="val -132163"/>
              <a:gd name="adj2" fmla="val 661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Умова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3AA35B-5E37-48C6-84A7-039D8BB7069C}"/>
              </a:ext>
            </a:extLst>
          </p:cNvPr>
          <p:cNvSpPr txBox="1"/>
          <p:nvPr/>
        </p:nvSpPr>
        <p:spPr>
          <a:xfrm>
            <a:off x="5612291" y="3455466"/>
            <a:ext cx="4968552" cy="1532334"/>
          </a:xfrm>
          <a:prstGeom prst="wedgeRoundRectCallout">
            <a:avLst>
              <a:gd name="adj1" fmla="val -89200"/>
              <a:gd name="adj2" fmla="val -179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істинна</a:t>
            </a:r>
          </a:p>
        </p:txBody>
      </p:sp>
    </p:spTree>
    <p:extLst>
      <p:ext uri="{BB962C8B-B14F-4D97-AF65-F5344CB8AC3E}">
        <p14:creationId xmlns:p14="http://schemas.microsoft.com/office/powerpoint/2010/main" xmlns="" val="142142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  <a:endParaRPr lang="uk-UA" sz="28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A2E35E-0DB3-4A26-B3DA-C6F7AF83B770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Структуру </a:t>
            </a:r>
            <a:r>
              <a:rPr lang="uk-UA" sz="2800" b="1" i="1" kern="0" dirty="0">
                <a:solidFill>
                  <a:srgbClr val="FFFF00"/>
                </a:solidFill>
              </a:rPr>
              <a:t>повного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подати командою: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7A4137F-2520-4ADB-9B4F-6C9C7FB89A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7831" y="2766944"/>
            <a:ext cx="3960440" cy="3254619"/>
          </a:xfrm>
          <a:prstGeom prst="rect">
            <a:avLst/>
          </a:prstGeom>
        </p:spPr>
      </p:pic>
      <p:sp>
        <p:nvSpPr>
          <p:cNvPr id="10" name="Округлений прямокутник 11">
            <a:extLst>
              <a:ext uri="{FF2B5EF4-FFF2-40B4-BE49-F238E27FC236}">
                <a16:creationId xmlns:a16="http://schemas.microsoft.com/office/drawing/2014/main" xmlns="" id="{4D62D387-A407-4B45-A5F4-46F35B1F705A}"/>
              </a:ext>
            </a:extLst>
          </p:cNvPr>
          <p:cNvSpPr/>
          <p:nvPr/>
        </p:nvSpPr>
        <p:spPr>
          <a:xfrm>
            <a:off x="3489563" y="2881570"/>
            <a:ext cx="1084572" cy="65763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2">
            <a:extLst>
              <a:ext uri="{FF2B5EF4-FFF2-40B4-BE49-F238E27FC236}">
                <a16:creationId xmlns:a16="http://schemas.microsoft.com/office/drawing/2014/main" xmlns="" id="{54F6E49D-3902-4BFC-A664-80DD1628105B}"/>
              </a:ext>
            </a:extLst>
          </p:cNvPr>
          <p:cNvSpPr/>
          <p:nvPr/>
        </p:nvSpPr>
        <p:spPr>
          <a:xfrm>
            <a:off x="2438661" y="3539209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13">
            <a:extLst>
              <a:ext uri="{FF2B5EF4-FFF2-40B4-BE49-F238E27FC236}">
                <a16:creationId xmlns:a16="http://schemas.microsoft.com/office/drawing/2014/main" xmlns="" id="{4AF5B1AE-9545-4B31-AC21-BB30E89882DD}"/>
              </a:ext>
            </a:extLst>
          </p:cNvPr>
          <p:cNvSpPr/>
          <p:nvPr/>
        </p:nvSpPr>
        <p:spPr>
          <a:xfrm>
            <a:off x="2443327" y="4578196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CA77F8D-008E-4998-9E35-D681EADFE14D}"/>
              </a:ext>
            </a:extLst>
          </p:cNvPr>
          <p:cNvSpPr txBox="1"/>
          <p:nvPr/>
        </p:nvSpPr>
        <p:spPr>
          <a:xfrm>
            <a:off x="5798271" y="2476094"/>
            <a:ext cx="2016224" cy="578882"/>
          </a:xfrm>
          <a:prstGeom prst="wedgeRoundRectCallout">
            <a:avLst>
              <a:gd name="adj1" fmla="val -132163"/>
              <a:gd name="adj2" fmla="val 661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Умова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24916C-5209-4925-9E41-3BD01638F289}"/>
              </a:ext>
            </a:extLst>
          </p:cNvPr>
          <p:cNvSpPr txBox="1"/>
          <p:nvPr/>
        </p:nvSpPr>
        <p:spPr>
          <a:xfrm>
            <a:off x="5798271" y="3126984"/>
            <a:ext cx="4968552" cy="1532334"/>
          </a:xfrm>
          <a:prstGeom prst="wedgeRoundRectCallout">
            <a:avLst>
              <a:gd name="adj1" fmla="val -89200"/>
              <a:gd name="adj2" fmla="val -179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істинна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A2EF6B-3103-486E-BAE8-88B8E7A101E3}"/>
              </a:ext>
            </a:extLst>
          </p:cNvPr>
          <p:cNvSpPr txBox="1"/>
          <p:nvPr/>
        </p:nvSpPr>
        <p:spPr>
          <a:xfrm>
            <a:off x="5798271" y="4736081"/>
            <a:ext cx="4968552" cy="1532334"/>
          </a:xfrm>
          <a:prstGeom prst="wedgeRoundRectCallout">
            <a:avLst>
              <a:gd name="adj1" fmla="val -93290"/>
              <a:gd name="adj2" fmla="val -3873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хибна</a:t>
            </a:r>
          </a:p>
        </p:txBody>
      </p:sp>
    </p:spTree>
    <p:extLst>
      <p:ext uri="{BB962C8B-B14F-4D97-AF65-F5344CB8AC3E}">
        <p14:creationId xmlns:p14="http://schemas.microsoft.com/office/powerpoint/2010/main" xmlns="" val="293104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085555-07A4-42A2-B528-725F49374BD8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Вкладені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- це фрагмент алгоритму, у якому одне розгалуження міститься всередині іншого розгалуження.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7DFA4324-42EC-4F30-9867-149F0B0AA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lgorithm, flow diagram, flowchart, usability, workflow icon">
            <a:extLst>
              <a:ext uri="{FF2B5EF4-FFF2-40B4-BE49-F238E27FC236}">
                <a16:creationId xmlns:a16="http://schemas.microsoft.com/office/drawing/2014/main" xmlns="" id="{DD9FBE0A-8758-4B2B-8CDB-172DDCE7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640" y="2692120"/>
            <a:ext cx="3697793" cy="36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gorithm, flowchart, scheme, structure icon">
            <a:extLst>
              <a:ext uri="{FF2B5EF4-FFF2-40B4-BE49-F238E27FC236}">
                <a16:creationId xmlns:a16="http://schemas.microsoft.com/office/drawing/2014/main" xmlns="" id="{FFF7CDF3-F40A-47C5-80C9-9ABBA43E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444" y="2416628"/>
            <a:ext cx="4441372" cy="44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621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Вкладені розгалуження можна використовувати і в </a:t>
            </a:r>
            <a:r>
              <a:rPr lang="uk-UA" sz="28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E0CF10-72CC-4745-96DB-3945E220F4A7}"/>
              </a:ext>
            </a:extLst>
          </p:cNvPr>
          <p:cNvSpPr txBox="1"/>
          <p:nvPr/>
        </p:nvSpPr>
        <p:spPr>
          <a:xfrm>
            <a:off x="72008" y="2247920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Наведемо приклад фрагмента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проекта</a:t>
            </a:r>
            <a:r>
              <a:rPr lang="uk-UA" sz="2800" b="1" i="1" kern="0" dirty="0">
                <a:solidFill>
                  <a:srgbClr val="FFFFFF"/>
                </a:solidFill>
              </a:rPr>
              <a:t> в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 з використанням вкладених розгалужень.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25B484-FA75-45B6-AC24-EE36D59EA9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360" y="3299076"/>
            <a:ext cx="4911974" cy="3234715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79EAE6DD-2F66-4C69-B992-2811CAAFD79E}"/>
              </a:ext>
            </a:extLst>
          </p:cNvPr>
          <p:cNvSpPr/>
          <p:nvPr/>
        </p:nvSpPr>
        <p:spPr>
          <a:xfrm>
            <a:off x="342595" y="3299075"/>
            <a:ext cx="5003127" cy="32347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2C4352-0A91-41E0-BC35-81289A9AED8A}"/>
              </a:ext>
            </a:extLst>
          </p:cNvPr>
          <p:cNvSpPr txBox="1"/>
          <p:nvPr/>
        </p:nvSpPr>
        <p:spPr>
          <a:xfrm>
            <a:off x="6238676" y="3545536"/>
            <a:ext cx="5156155" cy="954107"/>
          </a:xfrm>
          <a:prstGeom prst="wedgeRectCallout">
            <a:avLst>
              <a:gd name="adj1" fmla="val -72464"/>
              <a:gd name="adj2" fmla="val -1565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Зовнішнє розгалуження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5A90BBD1-81D4-4984-8DEE-AB8097FEABBC}"/>
              </a:ext>
            </a:extLst>
          </p:cNvPr>
          <p:cNvSpPr/>
          <p:nvPr/>
        </p:nvSpPr>
        <p:spPr>
          <a:xfrm>
            <a:off x="644067" y="4213476"/>
            <a:ext cx="4500689" cy="186577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A75FB2-F6CC-440F-8800-07F5E85DF75B}"/>
              </a:ext>
            </a:extLst>
          </p:cNvPr>
          <p:cNvSpPr txBox="1"/>
          <p:nvPr/>
        </p:nvSpPr>
        <p:spPr>
          <a:xfrm>
            <a:off x="6238676" y="4843152"/>
            <a:ext cx="5156155" cy="954107"/>
          </a:xfrm>
          <a:prstGeom prst="wedgeRectCallout">
            <a:avLst>
              <a:gd name="adj1" fmla="val -76166"/>
              <a:gd name="adj2" fmla="val -933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Внутрішнє розгалуження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390082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Розгалуження, вкладене в цикл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ознайомилися з вкладеними циклами та вкладеними розгалуженнями і використовували їх для складання різноманітних алгоритмів. В алгоритмах можна також використовувати: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FEC2A627-0C1C-4584-A762-8319FAA23127}"/>
              </a:ext>
            </a:extLst>
          </p:cNvPr>
          <p:cNvSpPr/>
          <p:nvPr/>
        </p:nvSpPr>
        <p:spPr>
          <a:xfrm>
            <a:off x="72008" y="3144368"/>
            <a:ext cx="5972332" cy="8347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у розгалуженні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FF6492EA-5945-4014-B55E-184406293487}"/>
              </a:ext>
            </a:extLst>
          </p:cNvPr>
          <p:cNvSpPr/>
          <p:nvPr/>
        </p:nvSpPr>
        <p:spPr>
          <a:xfrm>
            <a:off x="6149821" y="3144368"/>
            <a:ext cx="5972332" cy="8347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розгалуження в циклі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446586-2445-493F-850E-AD10F9732A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4166" y="4010387"/>
            <a:ext cx="3123641" cy="24501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5B3428F-327B-4C15-823D-521695BCC1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9640" y="4010387"/>
            <a:ext cx="2837068" cy="25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05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виконується фрагмент алгоритму, наведений на малюнку?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FDFCEB-3268-4D08-BE3E-7582968CD7F5}"/>
              </a:ext>
            </a:extLst>
          </p:cNvPr>
          <p:cNvSpPr txBox="1"/>
          <p:nvPr/>
        </p:nvSpPr>
        <p:spPr>
          <a:xfrm>
            <a:off x="66384" y="2228931"/>
            <a:ext cx="5570741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виконується наведений фрагмент алгоритму в </a:t>
            </a:r>
            <a:r>
              <a:rPr lang="uk-UA" sz="2800" b="1" i="1" kern="0" dirty="0" err="1">
                <a:solidFill>
                  <a:srgbClr val="002060"/>
                </a:solidFill>
              </a:rPr>
              <a:t>Scratch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2B9782-59C8-4309-B306-D1255796AA5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5632" y="2229654"/>
            <a:ext cx="5641349" cy="25507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F4FA84-DA62-408F-8B38-1C51131BFF8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816" y="3682751"/>
            <a:ext cx="43338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04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127243</TotalTime>
  <Words>180</Words>
  <Application>Microsoft Office PowerPoint</Application>
  <PresentationFormat>Произвольный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Розв’язання задачі методом поділу на підзадачі. Практична робота 6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 в Scratch</vt:lpstr>
      <vt:lpstr>Розгалуження, вкладене в цикл</vt:lpstr>
      <vt:lpstr>Дайте відповіді на запитання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Оксаночка</cp:lastModifiedBy>
  <cp:revision>359</cp:revision>
  <dcterms:created xsi:type="dcterms:W3CDTF">2016-06-06T19:48:43Z</dcterms:created>
  <dcterms:modified xsi:type="dcterms:W3CDTF">2020-04-16T19:14:56Z</dcterms:modified>
</cp:coreProperties>
</file>