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97" r:id="rId3"/>
    <p:sldId id="1452" r:id="rId4"/>
    <p:sldId id="1453" r:id="rId5"/>
    <p:sldId id="1454" r:id="rId6"/>
    <p:sldId id="1455" r:id="rId7"/>
    <p:sldId id="1456" r:id="rId8"/>
    <p:sldId id="1457" r:id="rId9"/>
    <p:sldId id="1458" r:id="rId10"/>
    <p:sldId id="1459" r:id="rId11"/>
    <p:sldId id="1460" r:id="rId12"/>
    <p:sldId id="1461" r:id="rId13"/>
    <p:sldId id="1462" r:id="rId14"/>
    <p:sldId id="1463" r:id="rId15"/>
    <p:sldId id="1464" r:id="rId16"/>
    <p:sldId id="710" r:id="rId17"/>
    <p:sldId id="339" r:id="rId18"/>
    <p:sldId id="911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FF7D7D"/>
    <a:srgbClr val="13B1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41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5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8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8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8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3200" i="1" noProof="0" dirty="0">
              <a:solidFill>
                <a:schemeClr val="bg1"/>
              </a:solidFill>
            </a:rPr>
            <a:t>Вибрати </a:t>
          </a:r>
          <a:r>
            <a:rPr lang="uk-UA" sz="3200" b="1" i="1" noProof="0" dirty="0">
              <a:solidFill>
                <a:schemeClr val="bg1"/>
              </a:solidFill>
            </a:rPr>
            <a:t>Сцену</a:t>
          </a:r>
          <a:r>
            <a:rPr lang="uk-UA" sz="3200" i="1" noProof="0" dirty="0">
              <a:solidFill>
                <a:schemeClr val="bg1"/>
              </a:solidFill>
            </a:rPr>
            <a:t> в нижній лівій частині вікна середовища.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8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8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8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8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3200" i="1" noProof="0" dirty="0">
              <a:solidFill>
                <a:schemeClr val="bg1"/>
              </a:solidFill>
            </a:rPr>
            <a:t>Вибрати на вкладці </a:t>
          </a:r>
          <a:r>
            <a:rPr lang="uk-UA" sz="3200" b="1" i="1" noProof="0" dirty="0">
              <a:solidFill>
                <a:schemeClr val="bg1"/>
              </a:solidFill>
            </a:rPr>
            <a:t>Тло</a:t>
          </a:r>
          <a:r>
            <a:rPr lang="uk-UA" sz="3200" i="1" noProof="0" dirty="0">
              <a:solidFill>
                <a:schemeClr val="bg1"/>
              </a:solidFill>
            </a:rPr>
            <a:t> кнопку </a:t>
          </a:r>
          <a:r>
            <a:rPr lang="uk-UA" sz="3200" b="1" i="1" noProof="0" dirty="0">
              <a:solidFill>
                <a:schemeClr val="bg1"/>
              </a:solidFill>
            </a:rPr>
            <a:t>Малювати нове тло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8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8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8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8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8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3200" i="1" noProof="0" dirty="0">
              <a:solidFill>
                <a:srgbClr val="002060"/>
              </a:solidFill>
            </a:rPr>
            <a:t>Намалювати у вікні вбудованого графічного редактора червоний прямокутник.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8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8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800" i="1" noProof="0" dirty="0"/>
            <a:t>4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8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8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3200" i="1" noProof="0" dirty="0">
              <a:solidFill>
                <a:schemeClr val="bg1"/>
              </a:solidFill>
            </a:rPr>
            <a:t>Вибрати кнопку </a:t>
          </a:r>
          <a:r>
            <a:rPr lang="uk-UA" sz="3200" b="1" i="1" noProof="0" dirty="0">
              <a:solidFill>
                <a:schemeClr val="bg1"/>
              </a:solidFill>
            </a:rPr>
            <a:t>ОК</a:t>
          </a:r>
          <a:r>
            <a:rPr lang="uk-UA" sz="3200" i="1" noProof="0" dirty="0">
              <a:solidFill>
                <a:schemeClr val="bg1"/>
              </a:solidFill>
            </a:rPr>
            <a:t>.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8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8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244AEF-BD16-4508-9A5A-9640B519654B}" type="pres">
      <dgm:prSet presAssocID="{D7D30CB0-42E3-4872-8223-5BD4079EBA38}" presName="descendantText" presStyleLbl="alignAcc1" presStyleIdx="0" presStyleCnt="4" custScaleY="1197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5CB376A-E1F5-4E26-86CA-E248F361C893}" type="pres">
      <dgm:prSet presAssocID="{505724CF-73FE-4F1F-810B-DEF145202D2D}" presName="descendantText" presStyleLbl="alignAcc1" presStyleIdx="1" presStyleCnt="4" custScaleY="1230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04A936-A0BD-4697-B593-D6F4E69814DB}" type="pres">
      <dgm:prSet presAssocID="{D304DA83-E892-49A6-BA60-69FB1CA5F3EB}" presName="descendantText" presStyleLbl="alignAcc1" presStyleIdx="2" presStyleCnt="4" custScaleY="1230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DAD2266-D1F5-4340-BFC3-C47B398908AF}" type="pres">
      <dgm:prSet presAssocID="{BD2FBB3C-F6C2-44FB-ADE3-293FFDDC2A2E}" presName="descendantText" presStyleLbl="alignAcc1" presStyleIdx="3" presStyleCnt="4" custScaleY="1230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64680" y="241007"/>
          <a:ext cx="1097871" cy="76850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1</a:t>
          </a:r>
        </a:p>
      </dsp:txBody>
      <dsp:txXfrm rot="5400000">
        <a:off x="-164680" y="241007"/>
        <a:ext cx="1097871" cy="768509"/>
      </dsp:txXfrm>
    </dsp:sp>
    <dsp:sp modelId="{3F244AEF-BD16-4508-9A5A-9640B519654B}">
      <dsp:nvSpPr>
        <dsp:cNvPr id="0" name=""/>
        <dsp:cNvSpPr/>
      </dsp:nvSpPr>
      <dsp:spPr>
        <a:xfrm rot="5400000">
          <a:off x="5981934" y="-5207493"/>
          <a:ext cx="854783" cy="11281632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lvl="1" indent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3200" i="1" kern="1200" noProof="0" dirty="0">
              <a:solidFill>
                <a:schemeClr val="bg1"/>
              </a:solidFill>
            </a:rPr>
            <a:t>Вибрати </a:t>
          </a:r>
          <a:r>
            <a:rPr lang="uk-UA" sz="3200" b="1" i="1" kern="1200" noProof="0" dirty="0">
              <a:solidFill>
                <a:schemeClr val="bg1"/>
              </a:solidFill>
            </a:rPr>
            <a:t>Сцену</a:t>
          </a:r>
          <a:r>
            <a:rPr lang="uk-UA" sz="3200" i="1" kern="1200" noProof="0" dirty="0">
              <a:solidFill>
                <a:schemeClr val="bg1"/>
              </a:solidFill>
            </a:rPr>
            <a:t> в нижній лівій частині вікна середовища.</a:t>
          </a:r>
        </a:p>
      </dsp:txBody>
      <dsp:txXfrm rot="5400000">
        <a:off x="5981934" y="-5207493"/>
        <a:ext cx="854783" cy="11281632"/>
      </dsp:txXfrm>
    </dsp:sp>
    <dsp:sp modelId="{CA699784-EE11-48B7-BD5B-E6C7811778B0}">
      <dsp:nvSpPr>
        <dsp:cNvPr id="0" name=""/>
        <dsp:cNvSpPr/>
      </dsp:nvSpPr>
      <dsp:spPr>
        <a:xfrm rot="5400000">
          <a:off x="-164680" y="1284820"/>
          <a:ext cx="1097871" cy="768509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2</a:t>
          </a:r>
        </a:p>
      </dsp:txBody>
      <dsp:txXfrm rot="5400000">
        <a:off x="-164680" y="1284820"/>
        <a:ext cx="1097871" cy="768509"/>
      </dsp:txXfrm>
    </dsp:sp>
    <dsp:sp modelId="{E5CB376A-E1F5-4E26-86CA-E248F361C893}">
      <dsp:nvSpPr>
        <dsp:cNvPr id="0" name=""/>
        <dsp:cNvSpPr/>
      </dsp:nvSpPr>
      <dsp:spPr>
        <a:xfrm rot="5400000">
          <a:off x="5970173" y="-4163868"/>
          <a:ext cx="878304" cy="11281632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lvl="1" indent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3200" i="1" kern="1200" noProof="0" dirty="0">
              <a:solidFill>
                <a:schemeClr val="bg1"/>
              </a:solidFill>
            </a:rPr>
            <a:t>Вибрати на вкладці </a:t>
          </a:r>
          <a:r>
            <a:rPr lang="uk-UA" sz="3200" b="1" i="1" kern="1200" noProof="0" dirty="0">
              <a:solidFill>
                <a:schemeClr val="bg1"/>
              </a:solidFill>
            </a:rPr>
            <a:t>Тло</a:t>
          </a:r>
          <a:r>
            <a:rPr lang="uk-UA" sz="3200" i="1" kern="1200" noProof="0" dirty="0">
              <a:solidFill>
                <a:schemeClr val="bg1"/>
              </a:solidFill>
            </a:rPr>
            <a:t> кнопку </a:t>
          </a:r>
          <a:r>
            <a:rPr lang="uk-UA" sz="3200" b="1" i="1" kern="1200" noProof="0" dirty="0">
              <a:solidFill>
                <a:schemeClr val="bg1"/>
              </a:solidFill>
            </a:rPr>
            <a:t>Малювати нове тло</a:t>
          </a:r>
        </a:p>
      </dsp:txBody>
      <dsp:txXfrm rot="5400000">
        <a:off x="5970173" y="-4163868"/>
        <a:ext cx="878304" cy="11281632"/>
      </dsp:txXfrm>
    </dsp:sp>
    <dsp:sp modelId="{D547829D-0660-4ECE-8B9B-4DD150AEB617}">
      <dsp:nvSpPr>
        <dsp:cNvPr id="0" name=""/>
        <dsp:cNvSpPr/>
      </dsp:nvSpPr>
      <dsp:spPr>
        <a:xfrm rot="5400000">
          <a:off x="-164680" y="2328633"/>
          <a:ext cx="1097871" cy="76850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>
              <a:solidFill>
                <a:srgbClr val="002060"/>
              </a:solidFill>
            </a:rPr>
            <a:t>3</a:t>
          </a:r>
        </a:p>
      </dsp:txBody>
      <dsp:txXfrm rot="5400000">
        <a:off x="-164680" y="2328633"/>
        <a:ext cx="1097871" cy="768509"/>
      </dsp:txXfrm>
    </dsp:sp>
    <dsp:sp modelId="{9E04A936-A0BD-4697-B593-D6F4E69814DB}">
      <dsp:nvSpPr>
        <dsp:cNvPr id="0" name=""/>
        <dsp:cNvSpPr/>
      </dsp:nvSpPr>
      <dsp:spPr>
        <a:xfrm rot="5400000">
          <a:off x="5970173" y="-3120054"/>
          <a:ext cx="878304" cy="11281632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lvl="1" indent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i="1" kern="1200" noProof="0" dirty="0">
              <a:solidFill>
                <a:srgbClr val="002060"/>
              </a:solidFill>
            </a:rPr>
            <a:t>Намалювати у вікні вбудованого графічного редактора червоний прямокутник.</a:t>
          </a:r>
        </a:p>
      </dsp:txBody>
      <dsp:txXfrm rot="5400000">
        <a:off x="5970173" y="-3120054"/>
        <a:ext cx="878304" cy="11281632"/>
      </dsp:txXfrm>
    </dsp:sp>
    <dsp:sp modelId="{52803C1C-157C-4C4C-B9E1-A477114FB6F8}">
      <dsp:nvSpPr>
        <dsp:cNvPr id="0" name=""/>
        <dsp:cNvSpPr/>
      </dsp:nvSpPr>
      <dsp:spPr>
        <a:xfrm rot="5400000">
          <a:off x="-164680" y="3372446"/>
          <a:ext cx="1097871" cy="76850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4</a:t>
          </a:r>
        </a:p>
      </dsp:txBody>
      <dsp:txXfrm rot="5400000">
        <a:off x="-164680" y="3372446"/>
        <a:ext cx="1097871" cy="768509"/>
      </dsp:txXfrm>
    </dsp:sp>
    <dsp:sp modelId="{2DAD2266-D1F5-4340-BFC3-C47B398908AF}">
      <dsp:nvSpPr>
        <dsp:cNvPr id="0" name=""/>
        <dsp:cNvSpPr/>
      </dsp:nvSpPr>
      <dsp:spPr>
        <a:xfrm rot="5400000">
          <a:off x="5970173" y="-2076241"/>
          <a:ext cx="878304" cy="11281632"/>
        </a:xfrm>
        <a:prstGeom prst="round2SameRect">
          <a:avLst/>
        </a:prstGeom>
        <a:solidFill>
          <a:srgbClr val="3A6CC6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lvl="1" indent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3200" i="1" kern="1200" noProof="0" dirty="0">
              <a:solidFill>
                <a:schemeClr val="bg1"/>
              </a:solidFill>
            </a:rPr>
            <a:t>Вибрати кнопку </a:t>
          </a:r>
          <a:r>
            <a:rPr lang="uk-UA" sz="3200" b="1" i="1" kern="1200" noProof="0" dirty="0">
              <a:solidFill>
                <a:schemeClr val="bg1"/>
              </a:solidFill>
            </a:rPr>
            <a:t>ОК</a:t>
          </a:r>
          <a:r>
            <a:rPr lang="uk-UA" sz="3200" i="1" kern="1200" noProof="0" dirty="0">
              <a:solidFill>
                <a:schemeClr val="bg1"/>
              </a:solidFill>
            </a:rPr>
            <a:t>.</a:t>
          </a:r>
        </a:p>
      </dsp:txBody>
      <dsp:txXfrm rot="5400000">
        <a:off x="5970173" y="-2076241"/>
        <a:ext cx="878304" cy="11281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2755AB4D-AA86-458E-8276-2A0A28469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67"/>
          <a:stretch/>
        </p:blipFill>
        <p:spPr>
          <a:xfrm>
            <a:off x="0" y="0"/>
            <a:ext cx="4747751" cy="645015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1" dirty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20.04.2020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20.04.2020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uk-UA" sz="4400" b="1" i="1" kern="1200" dirty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20.04.2020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20.04.2020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20.04.2020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20.04.2020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20.04.2020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20.04.2020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20.04.2020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20.04.2020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B35F2CB-143C-4AF2-A5F4-CFFB0F806D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C453234E-0B7B-48ED-92C2-4FF48E488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43526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Алгоритми з розгалуженнями</a:t>
            </a:r>
          </a:p>
        </p:txBody>
      </p:sp>
      <p:pic>
        <p:nvPicPr>
          <p:cNvPr id="7" name="Picture 2" descr="algorithm, diagram, flowchart, usability, workflow icon">
            <a:extLst>
              <a:ext uri="{FF2B5EF4-FFF2-40B4-BE49-F238E27FC236}">
                <a16:creationId xmlns:a16="http://schemas.microsoft.com/office/drawing/2014/main" xmlns="" id="{10C4A734-7476-46B8-BC26-C024F5486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2250" y="3557045"/>
            <a:ext cx="2649486" cy="264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</a:t>
            </a:r>
            <a:r>
              <a:rPr lang="en-US" dirty="0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5E8A96-4489-4170-B644-10CF5460DE4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</a:t>
            </a:r>
            <a:r>
              <a:rPr lang="uk-UA" sz="2800" b="1" i="1" kern="0" dirty="0" err="1">
                <a:solidFill>
                  <a:srgbClr val="FFFF00"/>
                </a:solidFill>
              </a:rPr>
              <a:t>Scratch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використати команди для організації: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941509CD-A7A0-417E-B0D1-2A6BF9C59851}"/>
              </a:ext>
            </a:extLst>
          </p:cNvPr>
          <p:cNvSpPr/>
          <p:nvPr/>
        </p:nvSpPr>
        <p:spPr>
          <a:xfrm>
            <a:off x="72008" y="1801824"/>
            <a:ext cx="5972332" cy="7647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повного розгалуження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C8F3B8E8-00AB-49B7-9797-D1BC1B229B68}"/>
              </a:ext>
            </a:extLst>
          </p:cNvPr>
          <p:cNvSpPr/>
          <p:nvPr/>
        </p:nvSpPr>
        <p:spPr>
          <a:xfrm>
            <a:off x="6149820" y="1801824"/>
            <a:ext cx="5972332" cy="7647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неповного розгалуження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C88A8E5-13DA-4841-821E-9E1A575D5DD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8201" y="2648396"/>
            <a:ext cx="3719946" cy="38881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65B654B-7C27-4EB3-8D1F-5746FFA263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8475" y="2648396"/>
            <a:ext cx="3695021" cy="260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2156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</a:t>
            </a:r>
            <a:r>
              <a:rPr lang="en-US" dirty="0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5E8A96-4489-4170-B644-10CF5460DE4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Приклади таких команд: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526F518-03CC-44D3-9AF5-424EEF9A29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46001"/>
          <a:stretch/>
        </p:blipFill>
        <p:spPr>
          <a:xfrm>
            <a:off x="72008" y="2740090"/>
            <a:ext cx="5972332" cy="3393218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5F611B9A-89D8-4B87-8CDD-AD69658FD982}"/>
              </a:ext>
            </a:extLst>
          </p:cNvPr>
          <p:cNvSpPr/>
          <p:nvPr/>
        </p:nvSpPr>
        <p:spPr>
          <a:xfrm>
            <a:off x="72008" y="1801824"/>
            <a:ext cx="5972332" cy="7647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повного розгалуження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5ECFE92B-90C4-4FDD-B97B-91CC4BE78B01}"/>
              </a:ext>
            </a:extLst>
          </p:cNvPr>
          <p:cNvSpPr/>
          <p:nvPr/>
        </p:nvSpPr>
        <p:spPr>
          <a:xfrm>
            <a:off x="6149820" y="1801824"/>
            <a:ext cx="5972332" cy="7647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неповного розгалуження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EDB39E6-E892-449E-A3C7-8301E9D93B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65486"/>
          <a:stretch/>
        </p:blipFill>
        <p:spPr>
          <a:xfrm>
            <a:off x="6147660" y="2740090"/>
            <a:ext cx="5972332" cy="216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2774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</a:t>
            </a:r>
            <a:r>
              <a:rPr lang="en-US" dirty="0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5E8A96-4489-4170-B644-10CF5460DE4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цих розгалуженнях використано команду перевірки умови: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333E081-4981-4011-ABD5-10E4B76645AF}"/>
              </a:ext>
            </a:extLst>
          </p:cNvPr>
          <p:cNvSpPr txBox="1"/>
          <p:nvPr/>
        </p:nvSpPr>
        <p:spPr>
          <a:xfrm>
            <a:off x="72008" y="4667329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групи </a:t>
            </a:r>
            <a:r>
              <a:rPr lang="uk-UA" sz="2800" b="1" i="1" kern="0" dirty="0">
                <a:solidFill>
                  <a:srgbClr val="FFFF00"/>
                </a:solidFill>
              </a:rPr>
              <a:t>Датчики</a:t>
            </a:r>
            <a:r>
              <a:rPr lang="uk-UA" sz="2800" b="1" i="1" kern="0" dirty="0">
                <a:solidFill>
                  <a:srgbClr val="FFFFFF"/>
                </a:solidFill>
              </a:rPr>
              <a:t>, у якій можна відкрити список і вибрати в ньому певну клавішу для натискання.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74912B5-433C-4B9A-87E5-CAD7F7247C0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6157" y="2540299"/>
            <a:ext cx="9583016" cy="1510217"/>
          </a:xfrm>
          <a:prstGeom prst="rect">
            <a:avLst/>
          </a:prstGeom>
        </p:spPr>
      </p:pic>
      <p:cxnSp>
        <p:nvCxnSpPr>
          <p:cNvPr id="9" name="Пряма зі стрілкою 8">
            <a:extLst>
              <a:ext uri="{FF2B5EF4-FFF2-40B4-BE49-F238E27FC236}">
                <a16:creationId xmlns:a16="http://schemas.microsoft.com/office/drawing/2014/main" xmlns="" id="{1DDCCE49-0DB9-48CB-B24D-677AE663EA8B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6097079" y="3429000"/>
            <a:ext cx="220594" cy="1238329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961497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</a:t>
            </a:r>
            <a:r>
              <a:rPr lang="en-US" dirty="0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5E8A96-4489-4170-B644-10CF5460DE4F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малюнку наведено приклад проекту з використанням розгалуження. У цьому проекті використано команду перевірки умови з групи </a:t>
            </a:r>
            <a:r>
              <a:rPr lang="uk-UA" sz="2800" b="1" i="1" kern="0" dirty="0">
                <a:solidFill>
                  <a:srgbClr val="FFFF00"/>
                </a:solidFill>
              </a:rPr>
              <a:t>Датчики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393F27E-773A-4E0F-B6A2-50F9419D0BD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22" y="2658375"/>
            <a:ext cx="11628156" cy="3896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21962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</a:t>
            </a:r>
            <a:r>
              <a:rPr lang="en-US" dirty="0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5E8A96-4489-4170-B644-10CF5460DE4F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виконання наведених команд, якщо тримати натиснутою клавішу </a:t>
            </a:r>
            <a:r>
              <a:rPr lang="uk-UA" sz="2800" b="1" i="1" kern="0" dirty="0">
                <a:solidFill>
                  <a:srgbClr val="FFFF00"/>
                </a:solidFill>
              </a:rPr>
              <a:t>Пропуск</a:t>
            </a:r>
            <a:r>
              <a:rPr lang="uk-UA" sz="2800" b="1" i="1" kern="0" dirty="0">
                <a:solidFill>
                  <a:srgbClr val="FFFFFF"/>
                </a:solidFill>
              </a:rPr>
              <a:t>, виконуватиметься команда перевірки умови: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C8E4FA-24A2-47EB-9412-0A335E9BC644}"/>
              </a:ext>
            </a:extLst>
          </p:cNvPr>
          <p:cNvSpPr txBox="1"/>
          <p:nvPr/>
        </p:nvSpPr>
        <p:spPr>
          <a:xfrm>
            <a:off x="72008" y="3794488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результат виконання цієї команди буде: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16E9FD2-FB2C-4B29-BE67-93E7B33D096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1122" y="2632503"/>
            <a:ext cx="5553075" cy="1028700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14E7A9E5-489C-4ECF-82E6-04C4B37E123F}"/>
              </a:ext>
            </a:extLst>
          </p:cNvPr>
          <p:cNvSpPr/>
          <p:nvPr/>
        </p:nvSpPr>
        <p:spPr>
          <a:xfrm>
            <a:off x="69848" y="4498147"/>
            <a:ext cx="5972332" cy="6463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00"/>
                </a:solidFill>
              </a:rPr>
              <a:t>Так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5F14F0F8-7BE5-476B-BCC2-50A389373EFE}"/>
              </a:ext>
            </a:extLst>
          </p:cNvPr>
          <p:cNvSpPr/>
          <p:nvPr/>
        </p:nvSpPr>
        <p:spPr>
          <a:xfrm>
            <a:off x="6147660" y="4498147"/>
            <a:ext cx="5972332" cy="6463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00"/>
                </a:solidFill>
              </a:rPr>
              <a:t>Ні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DC1A44AA-7FA2-4C39-8D8C-1E7C14D3F429}"/>
              </a:ext>
            </a:extLst>
          </p:cNvPr>
          <p:cNvSpPr/>
          <p:nvPr/>
        </p:nvSpPr>
        <p:spPr>
          <a:xfrm>
            <a:off x="69848" y="5298863"/>
            <a:ext cx="5972332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виконавець повернеться вгору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C8D1E8AB-3424-4CE9-B108-FB1E9E3E85AB}"/>
              </a:ext>
            </a:extLst>
          </p:cNvPr>
          <p:cNvSpPr/>
          <p:nvPr/>
        </p:nvSpPr>
        <p:spPr>
          <a:xfrm>
            <a:off x="6147660" y="5298863"/>
            <a:ext cx="5972332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виконавець  переміститься на 10 кроків уперед</a:t>
            </a:r>
          </a:p>
        </p:txBody>
      </p:sp>
    </p:spTree>
    <p:extLst>
      <p:ext uri="{BB962C8B-B14F-4D97-AF65-F5344CB8AC3E}">
        <p14:creationId xmlns:p14="http://schemas.microsoft.com/office/powerpoint/2010/main" xmlns="" val="4156348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</a:t>
            </a:r>
            <a:r>
              <a:rPr lang="en-US" dirty="0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5E8A96-4489-4170-B644-10CF5460DE4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намалювати червоний прямокутник на </a:t>
            </a:r>
            <a:r>
              <a:rPr lang="uk-UA" sz="2800" b="1" i="1" kern="0" dirty="0">
                <a:solidFill>
                  <a:srgbClr val="FFFF00"/>
                </a:solidFill>
              </a:rPr>
              <a:t>Сцені</a:t>
            </a:r>
            <a:r>
              <a:rPr lang="uk-UA" sz="2800" b="1" i="1" kern="0" dirty="0">
                <a:solidFill>
                  <a:srgbClr val="FFFFFF"/>
                </a:solidFill>
              </a:rPr>
              <a:t>, слід:	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8655B5CC-2413-4835-872E-02B4687167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747398523"/>
              </p:ext>
            </p:extLst>
          </p:nvPr>
        </p:nvGraphicFramePr>
        <p:xfrm>
          <a:off x="72008" y="2379519"/>
          <a:ext cx="12050142" cy="4311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915700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Graphic spid="6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51396"/>
            <a:ext cx="12192000" cy="27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4455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Розгадайте кросворд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" name="Таблиця 28"/>
          <p:cNvGraphicFramePr>
            <a:graphicFrameLocks noGrp="1"/>
          </p:cNvGraphicFramePr>
          <p:nvPr>
            <p:extLst/>
          </p:nvPr>
        </p:nvGraphicFramePr>
        <p:xfrm>
          <a:off x="539554" y="1556796"/>
          <a:ext cx="4248470" cy="4680516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:a16="http://schemas.microsoft.com/office/drawing/2014/main" xmlns="" val="3770138140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xmlns="" val="4028462331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xmlns="" val="2836915399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xmlns="" val="389881993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xmlns="" val="3268273196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xmlns="" val="1580790036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xmlns="" val="2971405223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xmlns="" val="3948816418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xmlns="" val="2641844369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xmlns="" val="2092224754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07838035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22866303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9562395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31027822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6141731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2267169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9726360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8571813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53265252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86138566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97424422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44199193"/>
                  </a:ext>
                </a:extLst>
              </a:tr>
            </a:tbl>
          </a:graphicData>
        </a:graphic>
      </p:graphicFrame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1556796"/>
            <a:ext cx="473273" cy="473273"/>
          </a:xfrm>
          <a:prstGeom prst="rect">
            <a:avLst/>
          </a:prstGeom>
        </p:spPr>
      </p:pic>
      <p:sp>
        <p:nvSpPr>
          <p:cNvPr id="31" name="Прямокутна виноска 12"/>
          <p:cNvSpPr/>
          <p:nvPr/>
        </p:nvSpPr>
        <p:spPr>
          <a:xfrm>
            <a:off x="917128" y="1556796"/>
            <a:ext cx="417296" cy="370482"/>
          </a:xfrm>
          <a:prstGeom prst="wedgeRectCallout">
            <a:avLst>
              <a:gd name="adj1" fmla="val 67219"/>
              <a:gd name="adj2" fmla="val -1605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94862" y="2030069"/>
            <a:ext cx="6238397" cy="954107"/>
          </a:xfrm>
          <a:prstGeom prst="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Алгоритм, створений у програмі </a:t>
            </a:r>
            <a:r>
              <a:rPr kumimoji="0" lang="uk-UA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Скретч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87601" y="2030069"/>
            <a:ext cx="539334" cy="38113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7591" y="4442432"/>
            <a:ext cx="2096247" cy="226304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3573016"/>
            <a:ext cx="1276813" cy="1045234"/>
          </a:xfrm>
          <a:prstGeom prst="rect">
            <a:avLst/>
          </a:prstGeom>
        </p:spPr>
      </p:pic>
      <p:graphicFrame>
        <p:nvGraphicFramePr>
          <p:cNvPr id="36" name="Таблиця 35"/>
          <p:cNvGraphicFramePr>
            <a:graphicFrameLocks noGrp="1"/>
          </p:cNvGraphicFramePr>
          <p:nvPr>
            <p:extLst/>
          </p:nvPr>
        </p:nvGraphicFramePr>
        <p:xfrm>
          <a:off x="1390639" y="1547015"/>
          <a:ext cx="2549082" cy="390043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:a16="http://schemas.microsoft.com/office/drawing/2014/main" xmlns="" val="2172823955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xmlns="" val="1046079628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xmlns="" val="2425224118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xmlns="" val="943368072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xmlns="" val="4246039909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xmlns="" val="1332208464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С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п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19802211"/>
                  </a:ext>
                </a:extLst>
              </a:tr>
            </a:tbl>
          </a:graphicData>
        </a:graphic>
      </p:graphicFrame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8504" y="6232202"/>
            <a:ext cx="473273" cy="473273"/>
          </a:xfrm>
          <a:prstGeom prst="rect">
            <a:avLst/>
          </a:prstGeom>
        </p:spPr>
      </p:pic>
      <p:sp>
        <p:nvSpPr>
          <p:cNvPr id="38" name="Прямокутна виноска 17"/>
          <p:cNvSpPr/>
          <p:nvPr/>
        </p:nvSpPr>
        <p:spPr>
          <a:xfrm>
            <a:off x="2246493" y="1124744"/>
            <a:ext cx="417296" cy="370482"/>
          </a:xfrm>
          <a:prstGeom prst="wedgeRectCallout">
            <a:avLst>
              <a:gd name="adj1" fmla="val -4301"/>
              <a:gd name="adj2" fmla="val 72096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94862" y="2030069"/>
            <a:ext cx="6238397" cy="1815882"/>
          </a:xfrm>
          <a:prstGeom prst="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Команда, коли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дії виконавця можуть бути різними залежно від того, виконується умова чи ні.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87601" y="2030069"/>
            <a:ext cx="539334" cy="381130"/>
          </a:xfrm>
          <a:prstGeom prst="rect">
            <a:avLst/>
          </a:prstGeom>
        </p:spPr>
      </p:pic>
      <p:graphicFrame>
        <p:nvGraphicFramePr>
          <p:cNvPr id="41" name="Таблиця 40"/>
          <p:cNvGraphicFramePr>
            <a:graphicFrameLocks noGrp="1"/>
          </p:cNvGraphicFramePr>
          <p:nvPr>
            <p:extLst/>
          </p:nvPr>
        </p:nvGraphicFramePr>
        <p:xfrm>
          <a:off x="2238942" y="1556796"/>
          <a:ext cx="424847" cy="4680516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:a16="http://schemas.microsoft.com/office/drawing/2014/main" xmlns="" val="1741442049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82372402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42401741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з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74335044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г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83404260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3073502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67422550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у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00865458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ж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46410854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01561890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44885601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33497491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я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18110507"/>
                  </a:ext>
                </a:extLst>
              </a:tr>
            </a:tbl>
          </a:graphicData>
        </a:graphic>
      </p:graphicFrame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708920"/>
            <a:ext cx="473273" cy="473273"/>
          </a:xfrm>
          <a:prstGeom prst="rect">
            <a:avLst/>
          </a:prstGeom>
        </p:spPr>
      </p:pic>
      <p:sp>
        <p:nvSpPr>
          <p:cNvPr id="43" name="Прямокутна виноска 22"/>
          <p:cNvSpPr/>
          <p:nvPr/>
        </p:nvSpPr>
        <p:spPr>
          <a:xfrm>
            <a:off x="907088" y="2708920"/>
            <a:ext cx="417296" cy="370482"/>
          </a:xfrm>
          <a:prstGeom prst="wedgeRectCallout">
            <a:avLst>
              <a:gd name="adj1" fmla="val 67599"/>
              <a:gd name="adj2" fmla="val -6319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94862" y="2030069"/>
            <a:ext cx="6238397" cy="1815882"/>
          </a:xfrm>
          <a:prstGeom prst="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Послідовність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команд, виконуючи які отримаємо необхідний результат.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87601" y="2030069"/>
            <a:ext cx="539334" cy="381130"/>
          </a:xfrm>
          <a:prstGeom prst="rect">
            <a:avLst/>
          </a:prstGeom>
        </p:spPr>
      </p:pic>
      <p:graphicFrame>
        <p:nvGraphicFramePr>
          <p:cNvPr id="46" name="Таблиця 45"/>
          <p:cNvGraphicFramePr>
            <a:graphicFrameLocks noGrp="1"/>
          </p:cNvGraphicFramePr>
          <p:nvPr>
            <p:extLst/>
          </p:nvPr>
        </p:nvGraphicFramePr>
        <p:xfrm>
          <a:off x="1389248" y="2713757"/>
          <a:ext cx="3398776" cy="390043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:a16="http://schemas.microsoft.com/office/drawing/2014/main" xmlns="" val="1325712197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xmlns="" val="2156763360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xmlns="" val="3413811927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xmlns="" val="2117640069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xmlns="" val="2532112771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xmlns="" val="143508026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xmlns="" val="1203462457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xmlns="" val="2662996242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г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м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84397"/>
                  </a:ext>
                </a:extLst>
              </a:tr>
            </a:tbl>
          </a:graphicData>
        </a:graphic>
      </p:graphicFrame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4711" y="3099743"/>
            <a:ext cx="473273" cy="473273"/>
          </a:xfrm>
          <a:prstGeom prst="rect">
            <a:avLst/>
          </a:prstGeom>
        </p:spPr>
      </p:pic>
      <p:sp>
        <p:nvSpPr>
          <p:cNvPr id="48" name="Прямокутна виноска 27"/>
          <p:cNvSpPr/>
          <p:nvPr/>
        </p:nvSpPr>
        <p:spPr>
          <a:xfrm>
            <a:off x="908428" y="3130526"/>
            <a:ext cx="417296" cy="370482"/>
          </a:xfrm>
          <a:prstGeom prst="wedgeRectCallout">
            <a:avLst>
              <a:gd name="adj1" fmla="val 67599"/>
              <a:gd name="adj2" fmla="val -6319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594862" y="2030069"/>
            <a:ext cx="6238397" cy="954107"/>
          </a:xfrm>
          <a:prstGeom prst="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Частина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команди у розгалуженні.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87601" y="2030069"/>
            <a:ext cx="539334" cy="381130"/>
          </a:xfrm>
          <a:prstGeom prst="rect">
            <a:avLst/>
          </a:prstGeom>
        </p:spPr>
      </p:pic>
      <p:graphicFrame>
        <p:nvGraphicFramePr>
          <p:cNvPr id="51" name="Таблиця 50"/>
          <p:cNvGraphicFramePr>
            <a:graphicFrameLocks noGrp="1"/>
          </p:cNvGraphicFramePr>
          <p:nvPr>
            <p:extLst/>
          </p:nvPr>
        </p:nvGraphicFramePr>
        <p:xfrm>
          <a:off x="1389042" y="3110965"/>
          <a:ext cx="2549082" cy="390043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:a16="http://schemas.microsoft.com/office/drawing/2014/main" xmlns="" val="4043359909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xmlns="" val="3888924346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xmlns="" val="2109935648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xmlns="" val="4476132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xmlns="" val="1813718032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xmlns="" val="3040899552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І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ш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86862555"/>
                  </a:ext>
                </a:extLst>
              </a:tr>
            </a:tbl>
          </a:graphicData>
        </a:graphic>
      </p:graphicFrame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3115" y="4611911"/>
            <a:ext cx="473273" cy="473273"/>
          </a:xfrm>
          <a:prstGeom prst="rect">
            <a:avLst/>
          </a:prstGeom>
        </p:spPr>
      </p:pic>
      <p:sp>
        <p:nvSpPr>
          <p:cNvPr id="53" name="Прямокутна виноска 32"/>
          <p:cNvSpPr/>
          <p:nvPr/>
        </p:nvSpPr>
        <p:spPr>
          <a:xfrm>
            <a:off x="1346392" y="4642965"/>
            <a:ext cx="417296" cy="370482"/>
          </a:xfrm>
          <a:prstGeom prst="wedgeRectCallout">
            <a:avLst>
              <a:gd name="adj1" fmla="val 67599"/>
              <a:gd name="adj2" fmla="val -6319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594862" y="2030069"/>
            <a:ext cx="6238397" cy="2246769"/>
          </a:xfrm>
          <a:prstGeom prst="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Команда в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програмі  </a:t>
            </a:r>
            <a:r>
              <a:rPr kumimoji="0" lang="uk-UA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Скретч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яка </a:t>
            </a:r>
            <a:r>
              <a:rPr kumimoji="0" lang="uk-UA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вкаже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виконавцеві на те, що дію потрібно виконувати не одразу.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87601" y="2030069"/>
            <a:ext cx="539334" cy="381130"/>
          </a:xfrm>
          <a:prstGeom prst="rect">
            <a:avLst/>
          </a:prstGeom>
        </p:spPr>
      </p:pic>
      <p:graphicFrame>
        <p:nvGraphicFramePr>
          <p:cNvPr id="56" name="Таблиця 55"/>
          <p:cNvGraphicFramePr>
            <a:graphicFrameLocks noGrp="1"/>
          </p:cNvGraphicFramePr>
          <p:nvPr>
            <p:extLst/>
          </p:nvPr>
        </p:nvGraphicFramePr>
        <p:xfrm>
          <a:off x="1806894" y="4674138"/>
          <a:ext cx="2549082" cy="390043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:a16="http://schemas.microsoft.com/office/drawing/2014/main" xmlns="" val="915019709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xmlns="" val="1397595513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xmlns="" val="20719494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xmlns="" val="3608274848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xmlns="" val="3229384937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xmlns="" val="2273237067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Ч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65285962"/>
                  </a:ext>
                </a:extLst>
              </a:tr>
            </a:tbl>
          </a:graphicData>
        </a:graphic>
      </p:graphicFrame>
      <p:pic>
        <p:nvPicPr>
          <p:cNvPr id="57" name="Рисунок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8807" y="5040592"/>
            <a:ext cx="473273" cy="473273"/>
          </a:xfrm>
          <a:prstGeom prst="rect">
            <a:avLst/>
          </a:prstGeom>
        </p:spPr>
      </p:pic>
      <p:sp>
        <p:nvSpPr>
          <p:cNvPr id="58" name="Прямокутна виноска 37"/>
          <p:cNvSpPr/>
          <p:nvPr/>
        </p:nvSpPr>
        <p:spPr>
          <a:xfrm>
            <a:off x="59312" y="5040592"/>
            <a:ext cx="417296" cy="370482"/>
          </a:xfrm>
          <a:prstGeom prst="wedgeRectCallout">
            <a:avLst>
              <a:gd name="adj1" fmla="val 67599"/>
              <a:gd name="adj2" fmla="val -6319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594862" y="2030069"/>
            <a:ext cx="6238397" cy="954107"/>
          </a:xfrm>
          <a:prstGeom prst="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Об’єкт, що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виконує команди.</a:t>
            </a: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87601" y="2030069"/>
            <a:ext cx="539334" cy="381130"/>
          </a:xfrm>
          <a:prstGeom prst="rect">
            <a:avLst/>
          </a:prstGeom>
        </p:spPr>
      </p:pic>
      <p:graphicFrame>
        <p:nvGraphicFramePr>
          <p:cNvPr id="61" name="Таблиця 60"/>
          <p:cNvGraphicFramePr>
            <a:graphicFrameLocks noGrp="1"/>
          </p:cNvGraphicFramePr>
          <p:nvPr>
            <p:extLst/>
          </p:nvPr>
        </p:nvGraphicFramePr>
        <p:xfrm>
          <a:off x="539554" y="5063536"/>
          <a:ext cx="4248470" cy="390043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:a16="http://schemas.microsoft.com/office/drawing/2014/main" xmlns="" val="608269119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xmlns="" val="2984488330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xmlns="" val="3948218662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xmlns="" val="3151144991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xmlns="" val="3478929245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xmlns="" val="3592229084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xmlns="" val="1061883182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xmlns="" val="988840036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xmlns="" val="1953501775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xmlns="" val="2316349789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ц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ь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73706987"/>
                  </a:ext>
                </a:extLst>
              </a:tr>
            </a:tbl>
          </a:graphicData>
        </a:graphic>
      </p:graphicFrame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2663" y="5445224"/>
            <a:ext cx="473273" cy="473273"/>
          </a:xfrm>
          <a:prstGeom prst="rect">
            <a:avLst/>
          </a:prstGeom>
        </p:spPr>
      </p:pic>
      <p:sp>
        <p:nvSpPr>
          <p:cNvPr id="63" name="Прямокутна виноска 42"/>
          <p:cNvSpPr/>
          <p:nvPr/>
        </p:nvSpPr>
        <p:spPr>
          <a:xfrm>
            <a:off x="59312" y="5473145"/>
            <a:ext cx="417296" cy="370482"/>
          </a:xfrm>
          <a:prstGeom prst="wedgeRectCallout">
            <a:avLst>
              <a:gd name="adj1" fmla="val 67599"/>
              <a:gd name="adj2" fmla="val -6319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594862" y="2030069"/>
            <a:ext cx="6238397" cy="954107"/>
          </a:xfrm>
          <a:prstGeom prst="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Наказ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виконати певні дії. </a:t>
            </a: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87601" y="2030069"/>
            <a:ext cx="539334" cy="381130"/>
          </a:xfrm>
          <a:prstGeom prst="rect">
            <a:avLst/>
          </a:prstGeom>
        </p:spPr>
      </p:pic>
      <p:graphicFrame>
        <p:nvGraphicFramePr>
          <p:cNvPr id="66" name="Таблиця 65"/>
          <p:cNvGraphicFramePr>
            <a:graphicFrameLocks noGrp="1"/>
          </p:cNvGraphicFramePr>
          <p:nvPr>
            <p:extLst/>
          </p:nvPr>
        </p:nvGraphicFramePr>
        <p:xfrm>
          <a:off x="539554" y="5445224"/>
          <a:ext cx="2973929" cy="390043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:a16="http://schemas.microsoft.com/office/drawing/2014/main" xmlns="" val="25549221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xmlns="" val="226870175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xmlns="" val="1141465002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xmlns="" val="537264062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xmlns="" val="580372523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xmlns="" val="4105414461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xmlns="" val="1934496744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м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д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21237403"/>
                  </a:ext>
                </a:extLst>
              </a:tr>
            </a:tbl>
          </a:graphicData>
        </a:graphic>
      </p:graphicFrame>
      <p:sp>
        <p:nvSpPr>
          <p:cNvPr id="67" name="Штрихова стрілка вправо 46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10730051" y="5843627"/>
            <a:ext cx="1461949" cy="948446"/>
          </a:xfrm>
          <a:prstGeom prst="stripedRigh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Далі</a:t>
            </a:r>
          </a:p>
        </p:txBody>
      </p:sp>
      <p:sp>
        <p:nvSpPr>
          <p:cNvPr id="6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</p:spTree>
    <p:extLst>
      <p:ext uri="{BB962C8B-B14F-4D97-AF65-F5344CB8AC3E}">
        <p14:creationId xmlns:p14="http://schemas.microsoft.com/office/powerpoint/2010/main" xmlns="" val="228988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9" grpId="0" animBg="1"/>
      <p:bldP spid="39" grpId="1" animBg="1"/>
      <p:bldP spid="44" grpId="0" animBg="1"/>
      <p:bldP spid="44" grpId="1" animBg="1"/>
      <p:bldP spid="49" grpId="0" animBg="1"/>
      <p:bldP spid="49" grpId="1" animBg="1"/>
      <p:bldP spid="54" grpId="0" animBg="1"/>
      <p:bldP spid="54" grpId="1" animBg="1"/>
      <p:bldP spid="59" grpId="0" animBg="1"/>
      <p:bldP spid="59" grpId="1" animBg="1"/>
      <p:bldP spid="64" grpId="0" animBg="1"/>
      <p:bldP spid="64" grpId="1" animBg="1"/>
      <p:bldP spid="6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Який фрагмент алгоритму називають розгалуженням?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0929" y="2245106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два види розгалуження використовують в алгоритмах?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930" y="3293449"/>
            <a:ext cx="12050141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Який вигляд має блок-схема повного розгалуження? Як виконується таке розгалуження?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930" y="4341792"/>
            <a:ext cx="10452848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Який вигляд має блок-схема неповного розгалуження? Як виконується таке розгалуження?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A43096C-8827-45DC-BA3E-D03EACC7BC32}"/>
              </a:ext>
            </a:extLst>
          </p:cNvPr>
          <p:cNvSpPr txBox="1"/>
          <p:nvPr/>
        </p:nvSpPr>
        <p:spPr>
          <a:xfrm>
            <a:off x="69198" y="5803450"/>
            <a:ext cx="10454580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Чим відрізняється лінійний фрагмент алгоритму від розгалуження?</a:t>
            </a:r>
          </a:p>
        </p:txBody>
      </p:sp>
    </p:spTree>
    <p:extLst>
      <p:ext uri="{BB962C8B-B14F-4D97-AF65-F5344CB8AC3E}">
        <p14:creationId xmlns:p14="http://schemas.microsoft.com/office/powerpoint/2010/main" xmlns="" val="2381411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pic>
        <p:nvPicPr>
          <p:cNvPr id="8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xmlns="" id="{54AA49A6-CDC4-45AF-81E1-81124BCA0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EB003A4-3517-47AA-9500-8F52A1FFE6F2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Який алгоритм називають лінійним?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8DC01EF-7B9C-42AE-9A27-CAEC19599060}"/>
              </a:ext>
            </a:extLst>
          </p:cNvPr>
          <p:cNvSpPr txBox="1"/>
          <p:nvPr/>
        </p:nvSpPr>
        <p:spPr>
          <a:xfrm>
            <a:off x="72008" y="1874361"/>
            <a:ext cx="6096000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Який фрагмент алгоритму називають циклом?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C7A79C9-A7C5-4FEB-903C-D6464E9C698D}"/>
              </a:ext>
            </a:extLst>
          </p:cNvPr>
          <p:cNvSpPr txBox="1"/>
          <p:nvPr/>
        </p:nvSpPr>
        <p:spPr>
          <a:xfrm>
            <a:off x="72008" y="3433324"/>
            <a:ext cx="6096000" cy="1338828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Який фрагмент алгоритму називають розгалуженням?</a:t>
            </a:r>
          </a:p>
        </p:txBody>
      </p:sp>
      <p:pic>
        <p:nvPicPr>
          <p:cNvPr id="1030" name="Picture 6" descr="algorithm, flowchart, scheme, structure icon">
            <a:extLst>
              <a:ext uri="{FF2B5EF4-FFF2-40B4-BE49-F238E27FC236}">
                <a16:creationId xmlns:a16="http://schemas.microsoft.com/office/drawing/2014/main" xmlns="" id="{CECF853B-7715-4A08-BC27-439535440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8172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589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алгоритмі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5E8A96-4489-4170-B644-10CF5460DE4F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вже знаєте, що в алгоритмі може бути фрагмент, який містить команду перевірки умови, і залежно від результату виконання цієї команди (</a:t>
            </a:r>
            <a:r>
              <a:rPr lang="uk-UA" sz="2800" b="1" i="1" kern="0" dirty="0">
                <a:solidFill>
                  <a:srgbClr val="FFFF00"/>
                </a:solidFill>
              </a:rPr>
              <a:t>Так</a:t>
            </a:r>
            <a:r>
              <a:rPr lang="uk-UA" sz="2800" b="1" i="1" kern="0" dirty="0">
                <a:solidFill>
                  <a:srgbClr val="FFFFFF"/>
                </a:solidFill>
              </a:rPr>
              <a:t> чи </a:t>
            </a:r>
            <a:r>
              <a:rPr lang="uk-UA" sz="2800" b="1" i="1" kern="0" dirty="0">
                <a:solidFill>
                  <a:srgbClr val="FFFF00"/>
                </a:solidFill>
              </a:rPr>
              <a:t>Ні</a:t>
            </a:r>
            <a:r>
              <a:rPr lang="uk-UA" sz="2800" b="1" i="1" kern="0" dirty="0">
                <a:solidFill>
                  <a:srgbClr val="FFFFFF"/>
                </a:solidFill>
              </a:rPr>
              <a:t>) буде виконуватися або одна послідовність команд, або інша.</a:t>
            </a:r>
          </a:p>
        </p:txBody>
      </p:sp>
      <p:pic>
        <p:nvPicPr>
          <p:cNvPr id="8" name="Picture 2" descr="http://comps.canstockphoto.com/can-stock-photo_csp12775688.jpg">
            <a:extLst>
              <a:ext uri="{FF2B5EF4-FFF2-40B4-BE49-F238E27FC236}">
                <a16:creationId xmlns:a16="http://schemas.microsoft.com/office/drawing/2014/main" xmlns="" id="{0584A93A-F744-4D36-B78C-72154D873B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65" b="14377"/>
          <a:stretch/>
        </p:blipFill>
        <p:spPr bwMode="auto">
          <a:xfrm>
            <a:off x="3403449" y="3165765"/>
            <a:ext cx="5387260" cy="343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0030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алгоритмі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5E8A96-4489-4170-B644-10CF5460DE4F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Такий фрагмент в алгоритмі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повним розгалуженням</a:t>
            </a:r>
            <a:r>
              <a:rPr lang="uk-UA" sz="2800" b="1" i="1" kern="0" dirty="0">
                <a:solidFill>
                  <a:srgbClr val="FFFFFF"/>
                </a:solidFill>
              </a:rPr>
              <a:t>. Блок-схема повного розгалуження виглядає так: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E9E2A11-F22E-4F9F-8242-4896F56F72D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8217" y="2711721"/>
            <a:ext cx="8155565" cy="389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3440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алгоритмі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5E8A96-4489-4170-B644-10CF5460DE4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Виконання повного розгалуження відбувається так: виконавець виконує </a:t>
            </a:r>
            <a:r>
              <a:rPr lang="uk-UA" sz="2800" b="1" i="1" kern="0" dirty="0">
                <a:solidFill>
                  <a:srgbClr val="FFFF00"/>
                </a:solidFill>
              </a:rPr>
              <a:t>команду перевірки умови</a:t>
            </a:r>
            <a:r>
              <a:rPr lang="uk-UA" sz="2800" b="1" i="1" kern="0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B24688E3-9F44-47F6-90C7-CAA8CC6247CC}"/>
              </a:ext>
            </a:extLst>
          </p:cNvPr>
          <p:cNvSpPr/>
          <p:nvPr/>
        </p:nvSpPr>
        <p:spPr>
          <a:xfrm>
            <a:off x="72006" y="2257282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результат виконання цієї команди </a:t>
            </a:r>
            <a:r>
              <a:rPr lang="uk-UA" sz="2800" b="1" i="1" kern="0" dirty="0">
                <a:solidFill>
                  <a:srgbClr val="FFFF00"/>
                </a:solidFill>
              </a:rPr>
              <a:t>Так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3D25E150-AEF5-486D-BDD9-5EF96A817E93}"/>
              </a:ext>
            </a:extLst>
          </p:cNvPr>
          <p:cNvSpPr/>
          <p:nvPr/>
        </p:nvSpPr>
        <p:spPr>
          <a:xfrm>
            <a:off x="6149818" y="2257282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результат виконання цієї команди </a:t>
            </a:r>
            <a:r>
              <a:rPr lang="uk-UA" sz="2800" b="1" i="1" kern="0" dirty="0">
                <a:solidFill>
                  <a:srgbClr val="FFFF00"/>
                </a:solidFill>
              </a:rPr>
              <a:t>Ні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469AE2D4-4DBA-4742-982D-B207B1FEF2BB}"/>
              </a:ext>
            </a:extLst>
          </p:cNvPr>
          <p:cNvSpPr/>
          <p:nvPr/>
        </p:nvSpPr>
        <p:spPr>
          <a:xfrm>
            <a:off x="72006" y="3656355"/>
            <a:ext cx="5972332" cy="303913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виконавець виконує </a:t>
            </a:r>
            <a:r>
              <a:rPr lang="uk-UA" sz="2800" b="1" i="1" kern="0" dirty="0">
                <a:solidFill>
                  <a:srgbClr val="FFFF00"/>
                </a:solidFill>
              </a:rPr>
              <a:t>послідовність команд 1</a:t>
            </a:r>
            <a:r>
              <a:rPr lang="uk-UA" sz="2800" b="1" i="1" kern="0" dirty="0">
                <a:solidFill>
                  <a:srgbClr val="FFFFFF"/>
                </a:solidFill>
              </a:rPr>
              <a:t>, після чого переходить до виконання першої команди наступного фрагмента алгоритму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578ECA2B-5A65-44CA-ACE8-AC38B623E750}"/>
              </a:ext>
            </a:extLst>
          </p:cNvPr>
          <p:cNvSpPr/>
          <p:nvPr/>
        </p:nvSpPr>
        <p:spPr>
          <a:xfrm>
            <a:off x="6149818" y="3656355"/>
            <a:ext cx="5972332" cy="303913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виконавець виконує </a:t>
            </a:r>
            <a:r>
              <a:rPr lang="uk-UA" sz="2800" b="1" i="1" kern="0" dirty="0">
                <a:solidFill>
                  <a:srgbClr val="FFFF00"/>
                </a:solidFill>
              </a:rPr>
              <a:t>послідовність команд 2</a:t>
            </a:r>
            <a:r>
              <a:rPr lang="uk-UA" sz="2800" b="1" i="1" kern="0" dirty="0">
                <a:solidFill>
                  <a:srgbClr val="FFFFFF"/>
                </a:solidFill>
              </a:rPr>
              <a:t>, після чого також переходить до виконання першої команди наступного фрагмента алгоритму</a:t>
            </a:r>
          </a:p>
        </p:txBody>
      </p:sp>
    </p:spTree>
    <p:extLst>
      <p:ext uri="{BB962C8B-B14F-4D97-AF65-F5344CB8AC3E}">
        <p14:creationId xmlns:p14="http://schemas.microsoft.com/office/powerpoint/2010/main" xmlns="" val="1154598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алгоритмі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5E8A96-4489-4170-B644-10CF5460DE4F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малюнку наведемо приклад повного розгалуження в алгоритмі для визначення закінчення дієслова у 3-й особі однини.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396A6FA-DE1E-4C4D-BAE2-363E50C754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8869" y="2671494"/>
            <a:ext cx="9494261" cy="384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9060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алгоритмі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5E8A96-4489-4170-B644-10CF5460DE4F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алгоритмах використовують також і </a:t>
            </a:r>
            <a:r>
              <a:rPr lang="uk-UA" sz="2800" b="1" i="1" kern="0" dirty="0">
                <a:solidFill>
                  <a:srgbClr val="FFFF00"/>
                </a:solidFill>
              </a:rPr>
              <a:t>неповне розгалуження</a:t>
            </a:r>
            <a:r>
              <a:rPr lang="uk-UA" sz="2800" b="1" i="1" kern="0" dirty="0">
                <a:solidFill>
                  <a:srgbClr val="FFFFFF"/>
                </a:solidFill>
              </a:rPr>
              <a:t>. Блок-схема неповного розгалуження виглядає так: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A7B0F91-C753-40CA-B8BE-1D2E7ACB5D5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0343" y="2700398"/>
            <a:ext cx="6691313" cy="391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7953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алгоритмі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679F89-E040-4334-9A73-0A6AE592E8D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3161" y="1196764"/>
            <a:ext cx="5776831" cy="4788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A5A2D57-B079-4E39-9C28-BCE626219B80}"/>
              </a:ext>
            </a:extLst>
          </p:cNvPr>
          <p:cNvSpPr txBox="1"/>
          <p:nvPr/>
        </p:nvSpPr>
        <p:spPr>
          <a:xfrm>
            <a:off x="72008" y="2248126"/>
            <a:ext cx="6110583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Виконання неповного розгалуження відрізняється від виконання повного розгалуження тим, що за результату виконання команди перевірки умови </a:t>
            </a:r>
            <a:r>
              <a:rPr lang="uk-UA" sz="2800" b="1" i="1" kern="0" dirty="0">
                <a:solidFill>
                  <a:srgbClr val="FFFF00"/>
                </a:solidFill>
              </a:rPr>
              <a:t>Ні</a:t>
            </a:r>
            <a:r>
              <a:rPr lang="uk-UA" sz="2800" b="1" i="1" kern="0" dirty="0">
                <a:solidFill>
                  <a:srgbClr val="FFFFFF"/>
                </a:solidFill>
              </a:rPr>
              <a:t> виконавець одразу переходить до виконання першої команди наступного фрагмента алгоритму.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5E8A96-4489-4170-B644-10CF5460DE4F}"/>
              </a:ext>
            </a:extLst>
          </p:cNvPr>
          <p:cNvSpPr txBox="1"/>
          <p:nvPr/>
        </p:nvSpPr>
        <p:spPr>
          <a:xfrm>
            <a:off x="72008" y="1196763"/>
            <a:ext cx="6110583" cy="954107"/>
          </a:xfrm>
          <a:prstGeom prst="wedgeRectCallout">
            <a:avLst>
              <a:gd name="adj1" fmla="val 64701"/>
              <a:gd name="adj2" fmla="val 5923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Алгоритм з неповним галуженням.</a:t>
            </a:r>
          </a:p>
        </p:txBody>
      </p:sp>
    </p:spTree>
    <p:extLst>
      <p:ext uri="{BB962C8B-B14F-4D97-AF65-F5344CB8AC3E}">
        <p14:creationId xmlns:p14="http://schemas.microsoft.com/office/powerpoint/2010/main" xmlns="" val="1278831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алгоритмі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4E212-33BA-49F2-A273-7909EE1E7A38}"/>
              </a:ext>
            </a:extLst>
          </p:cNvPr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Алгоритм, що містить розгалуження,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алгоритмом з розгалуженням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9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xmlns="" id="{1C085042-58A2-488B-B7E1-5A574F1E3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 ÐµÐ·ÑÐ»ÑÑÐ°Ñ Ð¿Ð¾ÑÑÐºÑ Ð·Ð¾Ð±ÑÐ°Ð¶ÐµÐ½Ñ Ð·Ð° Ð·Ð°Ð¿Ð¸ÑÐ¾Ð¼ &quot;ÑÐ¾Ð·Ð³Ð°Ð»ÑÐ¶ÐµÐ½Ð½Ñ&quot;">
            <a:extLst>
              <a:ext uri="{FF2B5EF4-FFF2-40B4-BE49-F238E27FC236}">
                <a16:creationId xmlns:a16="http://schemas.microsoft.com/office/drawing/2014/main" xmlns="" id="{4AF0AD46-7EFB-42C4-81D9-ECC890967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410" y="2478059"/>
            <a:ext cx="10911179" cy="395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9088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151647</TotalTime>
  <Words>645</Words>
  <Application>Microsoft Office PowerPoint</Application>
  <PresentationFormat>Произвольный</PresentationFormat>
  <Paragraphs>156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Алгоритми з розгалуженнями</vt:lpstr>
      <vt:lpstr>Запитання</vt:lpstr>
      <vt:lpstr>Розгалуження в алгоритмі</vt:lpstr>
      <vt:lpstr>Розгалуження в алгоритмі</vt:lpstr>
      <vt:lpstr>Розгалуження в алгоритмі</vt:lpstr>
      <vt:lpstr>Розгалуження в алгоритмі</vt:lpstr>
      <vt:lpstr>Розгалуження в алгоритмі</vt:lpstr>
      <vt:lpstr>Розгалуження в алгоритмі</vt:lpstr>
      <vt:lpstr>Розгалуження в алгоритмі</vt:lpstr>
      <vt:lpstr>Розгалуження в Scratch</vt:lpstr>
      <vt:lpstr>Розгалуження в Scratch</vt:lpstr>
      <vt:lpstr>Розгалуження в Scratch</vt:lpstr>
      <vt:lpstr>Розгалуження в Scratch</vt:lpstr>
      <vt:lpstr>Розгалуження в Scratch</vt:lpstr>
      <vt:lpstr>Розгалуження в Scratch</vt:lpstr>
      <vt:lpstr>Розгадайте ребус</vt:lpstr>
      <vt:lpstr>Розгадайте кросворд</vt:lpstr>
      <vt:lpstr>Дайте відповіді на запитання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Оксаночка</cp:lastModifiedBy>
  <cp:revision>1012</cp:revision>
  <dcterms:created xsi:type="dcterms:W3CDTF">2016-06-06T19:48:43Z</dcterms:created>
  <dcterms:modified xsi:type="dcterms:W3CDTF">2020-04-20T18:08:46Z</dcterms:modified>
</cp:coreProperties>
</file>