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95" r:id="rId3"/>
    <p:sldId id="709" r:id="rId4"/>
    <p:sldId id="710" r:id="rId5"/>
    <p:sldId id="696" r:id="rId6"/>
    <p:sldId id="697" r:id="rId7"/>
    <p:sldId id="701" r:id="rId8"/>
    <p:sldId id="702" r:id="rId9"/>
    <p:sldId id="703" r:id="rId10"/>
    <p:sldId id="704" r:id="rId11"/>
    <p:sldId id="705" r:id="rId12"/>
    <p:sldId id="699" r:id="rId13"/>
    <p:sldId id="707" r:id="rId14"/>
    <p:sldId id="708" r:id="rId15"/>
    <p:sldId id="665" r:id="rId16"/>
    <p:sldId id="259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>
        <p:scale>
          <a:sx n="122" d="100"/>
          <a:sy n="122" d="100"/>
        </p:scale>
        <p:origin x="-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4827141" cy="350682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5909D4-0079-40B4-AE8C-4C886C231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9B83B6EE-4698-40BB-AF69-3B447095E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Вкладені алгоритмічні структури розгалуження</a:t>
            </a:r>
          </a:p>
        </p:txBody>
      </p:sp>
      <p:pic>
        <p:nvPicPr>
          <p:cNvPr id="12" name="Picture 2" descr="algorithm, diagram, flowchart, usability, workflow icon">
            <a:extLst>
              <a:ext uri="{FF2B5EF4-FFF2-40B4-BE49-F238E27FC236}">
                <a16:creationId xmlns:a16="http://schemas.microsoft.com/office/drawing/2014/main" xmlns="" id="{10FB2CEA-2793-4EB8-8D78-1DC64F03F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Перевірка умови </a:t>
            </a:r>
            <a:r>
              <a:rPr lang="uk-UA" sz="2800" b="1" i="1" kern="0" dirty="0">
                <a:solidFill>
                  <a:srgbClr val="FFFF00"/>
                </a:solidFill>
              </a:rPr>
              <a:t>Завтра субота?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33AB7290-AA67-4481-819F-3D16ABD788DD}"/>
              </a:ext>
            </a:extLst>
          </p:cNvPr>
          <p:cNvSpPr/>
          <p:nvPr/>
        </p:nvSpPr>
        <p:spPr>
          <a:xfrm>
            <a:off x="72005" y="1831968"/>
            <a:ext cx="5972332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результат перевірки цієї умови </a:t>
            </a:r>
            <a:r>
              <a:rPr lang="uk-UA" sz="2800" b="1" i="1" kern="0" dirty="0">
                <a:solidFill>
                  <a:srgbClr val="FFFF00"/>
                </a:solidFill>
              </a:rPr>
              <a:t>Так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DE203A17-19B6-4989-89D2-FE7AC7BCBAAE}"/>
              </a:ext>
            </a:extLst>
          </p:cNvPr>
          <p:cNvSpPr/>
          <p:nvPr/>
        </p:nvSpPr>
        <p:spPr>
          <a:xfrm>
            <a:off x="6149818" y="1831968"/>
            <a:ext cx="5972332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результат перевірки цієї умови </a:t>
            </a:r>
            <a:r>
              <a:rPr lang="uk-UA" sz="2800" b="1" i="1" kern="0" dirty="0">
                <a:solidFill>
                  <a:srgbClr val="FFFF00"/>
                </a:solidFill>
              </a:rPr>
              <a:t>Ні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E336141-43B5-4947-A295-C62AE3C325D2}"/>
              </a:ext>
            </a:extLst>
          </p:cNvPr>
          <p:cNvSpPr/>
          <p:nvPr/>
        </p:nvSpPr>
        <p:spPr>
          <a:xfrm>
            <a:off x="72005" y="3178931"/>
            <a:ext cx="5972332" cy="24782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то виконується команда </a:t>
            </a:r>
            <a:r>
              <a:rPr lang="ru-RU" sz="2600" b="1" i="1" kern="0" dirty="0" err="1">
                <a:solidFill>
                  <a:srgbClr val="FFFF00"/>
                </a:solidFill>
              </a:rPr>
              <a:t>Установити</a:t>
            </a:r>
            <a:r>
              <a:rPr lang="ru-RU" sz="2600" b="1" i="1" kern="0" dirty="0">
                <a:solidFill>
                  <a:srgbClr val="FFFF00"/>
                </a:solidFill>
              </a:rPr>
              <a:t> будильник на 8-му годину ранку </a:t>
            </a:r>
            <a:r>
              <a:rPr lang="ru-RU" sz="2600" b="1" i="1" kern="0" dirty="0">
                <a:solidFill>
                  <a:srgbClr val="FFFFFF"/>
                </a:solidFill>
              </a:rPr>
              <a:t>і на </a:t>
            </a:r>
            <a:r>
              <a:rPr lang="uk-UA" sz="2600" b="1" i="1" kern="0" dirty="0">
                <a:solidFill>
                  <a:srgbClr val="FFFFFF"/>
                </a:solidFill>
              </a:rPr>
              <a:t>цьому виконання всього цього фрагмента алгоритму закінчується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D8D0550A-DE81-4CB2-842D-61FEDCEA0BE9}"/>
              </a:ext>
            </a:extLst>
          </p:cNvPr>
          <p:cNvSpPr/>
          <p:nvPr/>
        </p:nvSpPr>
        <p:spPr>
          <a:xfrm>
            <a:off x="6149818" y="3178931"/>
            <a:ext cx="5972332" cy="24782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виконується команда </a:t>
            </a:r>
            <a:r>
              <a:rPr lang="uk-UA" sz="2600" b="1" i="1" kern="0" dirty="0">
                <a:solidFill>
                  <a:srgbClr val="FFFF00"/>
                </a:solidFill>
              </a:rPr>
              <a:t>Установити будильник на 9-ту годину ранку </a:t>
            </a:r>
            <a:r>
              <a:rPr lang="uk-UA" sz="2600" b="1" i="1" kern="0" dirty="0">
                <a:solidFill>
                  <a:srgbClr val="FFFFFF"/>
                </a:solidFill>
              </a:rPr>
              <a:t>і виконання всього цього фрагмента алгоритму закінчується.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3FCF90-A2E1-4EB6-B53F-D3E4434BB837}"/>
              </a:ext>
            </a:extLst>
          </p:cNvPr>
          <p:cNvSpPr txBox="1"/>
          <p:nvPr/>
        </p:nvSpPr>
        <p:spPr>
          <a:xfrm>
            <a:off x="72008" y="573862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Внутрішнє розгалуження </a:t>
            </a:r>
            <a:r>
              <a:rPr lang="uk-UA" sz="2800" b="1" i="1" kern="0" dirty="0">
                <a:solidFill>
                  <a:srgbClr val="FFFFFF"/>
                </a:solidFill>
              </a:rPr>
              <a:t>виконується, якщо результат перевірки умови зовнішнього розгалуження </a:t>
            </a:r>
            <a:r>
              <a:rPr lang="uk-UA" sz="2800" b="1" i="1" kern="0" dirty="0">
                <a:solidFill>
                  <a:srgbClr val="FFFF00"/>
                </a:solidFill>
              </a:rPr>
              <a:t>Ні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639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9" y="1196763"/>
            <a:ext cx="4731104" cy="489364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Аналогічно можливі такі вкладені розгалуження, у яких </a:t>
            </a:r>
            <a:r>
              <a:rPr lang="uk-UA" sz="2600" b="1" i="1" kern="0" dirty="0">
                <a:solidFill>
                  <a:srgbClr val="FFFF00"/>
                </a:solidFill>
              </a:rPr>
              <a:t>внутрішнє розгалуження </a:t>
            </a:r>
            <a:r>
              <a:rPr lang="uk-UA" sz="2600" b="1" i="1" kern="0" dirty="0">
                <a:solidFill>
                  <a:srgbClr val="FFFFFF"/>
                </a:solidFill>
              </a:rPr>
              <a:t>виконується, якщо результат перевірки умови зовнішнього розгалуження </a:t>
            </a:r>
            <a:r>
              <a:rPr lang="uk-UA" sz="2600" b="1" i="1" kern="0" dirty="0">
                <a:solidFill>
                  <a:srgbClr val="FFFF00"/>
                </a:solidFill>
              </a:rPr>
              <a:t>Так</a:t>
            </a:r>
            <a:r>
              <a:rPr lang="uk-UA" sz="2600" b="1" i="1" kern="0" dirty="0">
                <a:solidFill>
                  <a:srgbClr val="FFFFFF"/>
                </a:solidFill>
              </a:rPr>
              <a:t>. Приклад такого фрагмента алгоритму наведено на малюнку.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5D1DAC8-210F-410D-888E-D089E4918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4751" y="1196763"/>
            <a:ext cx="7056244" cy="54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виконання наведеного на попередньому малюнку фрагмента алгоритму.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830FAB-CDB9-4619-8ABF-985E1F64DE9C}"/>
              </a:ext>
            </a:extLst>
          </p:cNvPr>
          <p:cNvSpPr txBox="1"/>
          <p:nvPr/>
        </p:nvSpPr>
        <p:spPr>
          <a:xfrm>
            <a:off x="72008" y="223787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Спочатку перевіряється </a:t>
            </a:r>
            <a:r>
              <a:rPr lang="uk-UA" sz="2800" b="1" i="1" kern="0" dirty="0">
                <a:solidFill>
                  <a:srgbClr val="FFFF00"/>
                </a:solidFill>
              </a:rPr>
              <a:t>умова 1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BFCFCC5E-C26C-49E5-843E-5CB5B4D7AB6B}"/>
              </a:ext>
            </a:extLst>
          </p:cNvPr>
          <p:cNvSpPr/>
          <p:nvPr/>
        </p:nvSpPr>
        <p:spPr>
          <a:xfrm>
            <a:off x="72005" y="2878242"/>
            <a:ext cx="5972332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результат перевірки цієї умови </a:t>
            </a:r>
            <a:r>
              <a:rPr lang="uk-UA" sz="2800" b="1" i="1" kern="0" dirty="0">
                <a:solidFill>
                  <a:srgbClr val="FFFF00"/>
                </a:solidFill>
              </a:rPr>
              <a:t>Ні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D3040754-D70B-4E2F-8359-C17FDC40C40C}"/>
              </a:ext>
            </a:extLst>
          </p:cNvPr>
          <p:cNvSpPr/>
          <p:nvPr/>
        </p:nvSpPr>
        <p:spPr>
          <a:xfrm>
            <a:off x="6149818" y="2878242"/>
            <a:ext cx="5972332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результат перевірки умови 1 - </a:t>
            </a:r>
            <a:r>
              <a:rPr lang="uk-UA" sz="2800" b="1" i="1" kern="0" dirty="0">
                <a:solidFill>
                  <a:srgbClr val="FFFF00"/>
                </a:solidFill>
              </a:rPr>
              <a:t>Так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9E4BF4D8-C062-4EAD-9824-13A5D8A2AFBE}"/>
              </a:ext>
            </a:extLst>
          </p:cNvPr>
          <p:cNvSpPr/>
          <p:nvPr/>
        </p:nvSpPr>
        <p:spPr>
          <a:xfrm>
            <a:off x="72005" y="4200221"/>
            <a:ext cx="5972332" cy="2301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виконується </a:t>
            </a:r>
            <a:r>
              <a:rPr lang="uk-UA" sz="2800" b="1" i="1" kern="0" dirty="0">
                <a:solidFill>
                  <a:srgbClr val="FFFF00"/>
                </a:solidFill>
              </a:rPr>
              <a:t>Послідовність команд 2</a:t>
            </a:r>
            <a:endParaRPr lang="uk-UA" sz="28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виконання всього цього фрагмента алгоритму закінчується.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EFD33A2B-821A-476F-A661-5160846F9E08}"/>
              </a:ext>
            </a:extLst>
          </p:cNvPr>
          <p:cNvSpPr/>
          <p:nvPr/>
        </p:nvSpPr>
        <p:spPr>
          <a:xfrm>
            <a:off x="6149818" y="4200221"/>
            <a:ext cx="5972332" cy="2301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виконується </a:t>
            </a:r>
            <a:r>
              <a:rPr lang="uk-UA" sz="2800" b="1" i="1" kern="0" dirty="0">
                <a:solidFill>
                  <a:srgbClr val="FFFF00"/>
                </a:solidFill>
              </a:rPr>
              <a:t>Послідовність команд 1</a:t>
            </a:r>
            <a:endParaRPr lang="uk-UA" sz="28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потім перевіряється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умова 2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54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29A016-0EDB-42E0-BF35-56E57EA27CC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Перевірка </a:t>
            </a:r>
            <a:r>
              <a:rPr lang="uk-UA" sz="2800" b="1" i="1" kern="0" dirty="0">
                <a:solidFill>
                  <a:srgbClr val="FFFF00"/>
                </a:solidFill>
              </a:rPr>
              <a:t>умови 2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0DC78F6-05E5-432B-A815-3BFAE46508F9}"/>
              </a:ext>
            </a:extLst>
          </p:cNvPr>
          <p:cNvSpPr/>
          <p:nvPr/>
        </p:nvSpPr>
        <p:spPr>
          <a:xfrm>
            <a:off x="72005" y="1831968"/>
            <a:ext cx="5972332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результат перевірки умови 2 </a:t>
            </a:r>
            <a:r>
              <a:rPr lang="uk-UA" sz="2800" b="1" i="1" kern="0" dirty="0">
                <a:solidFill>
                  <a:srgbClr val="FFFF00"/>
                </a:solidFill>
              </a:rPr>
              <a:t>Так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AD3C522A-DCA1-4847-BD8F-009968920F7C}"/>
              </a:ext>
            </a:extLst>
          </p:cNvPr>
          <p:cNvSpPr/>
          <p:nvPr/>
        </p:nvSpPr>
        <p:spPr>
          <a:xfrm>
            <a:off x="6149818" y="1831968"/>
            <a:ext cx="5972332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результат перевірки цієї умови </a:t>
            </a:r>
            <a:r>
              <a:rPr lang="uk-UA" sz="2800" b="1" i="1" kern="0" dirty="0">
                <a:solidFill>
                  <a:srgbClr val="FFFF00"/>
                </a:solidFill>
              </a:rPr>
              <a:t>Ні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B3BE98D8-AB20-441C-BB3A-977264BF88B1}"/>
              </a:ext>
            </a:extLst>
          </p:cNvPr>
          <p:cNvSpPr/>
          <p:nvPr/>
        </p:nvSpPr>
        <p:spPr>
          <a:xfrm>
            <a:off x="72005" y="3178930"/>
            <a:ext cx="5972332" cy="27287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виконується </a:t>
            </a:r>
            <a:r>
              <a:rPr lang="uk-UA" sz="2800" b="1" i="1" kern="0" dirty="0">
                <a:solidFill>
                  <a:srgbClr val="FFFF00"/>
                </a:solidFill>
              </a:rPr>
              <a:t>Послідовність команд 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виконання всього цього фрагмента алгоритму закінчується.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7BA9EF34-178D-4130-8922-0529AA51B90C}"/>
              </a:ext>
            </a:extLst>
          </p:cNvPr>
          <p:cNvSpPr/>
          <p:nvPr/>
        </p:nvSpPr>
        <p:spPr>
          <a:xfrm>
            <a:off x="6149818" y="3178930"/>
            <a:ext cx="5972332" cy="27287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виконується </a:t>
            </a:r>
            <a:r>
              <a:rPr lang="uk-UA" sz="2800" b="1" i="1" kern="0" dirty="0">
                <a:solidFill>
                  <a:srgbClr val="FFFF00"/>
                </a:solidFill>
              </a:rPr>
              <a:t>Послідовність команд 4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виконання всього цього фрагмента алгоритму закінчується.</a:t>
            </a:r>
          </a:p>
        </p:txBody>
      </p:sp>
    </p:spTree>
    <p:extLst>
      <p:ext uri="{BB962C8B-B14F-4D97-AF65-F5344CB8AC3E}">
        <p14:creationId xmlns:p14="http://schemas.microsoft.com/office/powerpoint/2010/main" val="17723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Розгалуження</a:t>
            </a:r>
          </a:p>
        </p:txBody>
      </p:sp>
      <p:pic>
        <p:nvPicPr>
          <p:cNvPr id="10" name="Picture 6" descr="http://img.cliparto.com/pic/xl/183539/3078613-jeans-pock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r="10682"/>
          <a:stretch/>
        </p:blipFill>
        <p:spPr bwMode="auto">
          <a:xfrm>
            <a:off x="9059316" y="1324316"/>
            <a:ext cx="2438775" cy="320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006115" y="4337399"/>
            <a:ext cx="2555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6600" b="1" dirty="0">
                <a:solidFill>
                  <a:srgbClr val="19426B"/>
                </a:solidFill>
                <a:latin typeface="Arial" panose="020B0604020202020204" pitchFamily="34" charset="0"/>
              </a:rPr>
              <a:t>Н=НН</a:t>
            </a:r>
          </a:p>
        </p:txBody>
      </p:sp>
      <p:pic>
        <p:nvPicPr>
          <p:cNvPr id="13" name="Picture 8" descr="http://sostavproduktov.ru/sites/default/files/styles/article_body/public/pictures/hleb/makaronnie/vermishel/vermishel.jpg?itok=ANFV0nS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r="14878"/>
          <a:stretch/>
        </p:blipFill>
        <p:spPr bwMode="auto">
          <a:xfrm>
            <a:off x="4430733" y="1366730"/>
            <a:ext cx="3419582" cy="30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15510" y="4347993"/>
            <a:ext cx="2555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6600" b="1" dirty="0">
                <a:solidFill>
                  <a:srgbClr val="19426B"/>
                </a:solidFill>
                <a:latin typeface="Arial" panose="020B0604020202020204" pitchFamily="34" charset="0"/>
              </a:rPr>
              <a:t>Ш=Ж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191" y="1307272"/>
            <a:ext cx="432048" cy="6891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4143" y="1296140"/>
            <a:ext cx="432048" cy="689116"/>
          </a:xfrm>
          <a:prstGeom prst="rect">
            <a:avLst/>
          </a:prstGeom>
        </p:spPr>
      </p:pic>
      <p:pic>
        <p:nvPicPr>
          <p:cNvPr id="20" name="Picture 10" descr="https://c2.staticflickr.com/8/7149/6811727869_b0fbdc8344_b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8" r="33375"/>
          <a:stretch/>
        </p:blipFill>
        <p:spPr bwMode="auto">
          <a:xfrm>
            <a:off x="721692" y="1366730"/>
            <a:ext cx="2731402" cy="41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58" y="1366730"/>
            <a:ext cx="432048" cy="6891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608" y="1372935"/>
            <a:ext cx="432048" cy="689116"/>
          </a:xfrm>
          <a:prstGeom prst="rect">
            <a:avLst/>
          </a:prstGeom>
        </p:spPr>
      </p:pic>
      <p:sp>
        <p:nvSpPr>
          <p:cNvPr id="2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ED91EF-7973-4E25-A220-BF281DE60DC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розгалуження називають вкладеними?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xmlns="" id="{7650B343-8FBA-4A1B-84D3-F962F1E6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FDFCEB-3268-4D08-BE3E-7582968CD7F5}"/>
              </a:ext>
            </a:extLst>
          </p:cNvPr>
          <p:cNvSpPr txBox="1"/>
          <p:nvPr/>
        </p:nvSpPr>
        <p:spPr>
          <a:xfrm>
            <a:off x="66384" y="1819055"/>
            <a:ext cx="12055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Поясніть, як виконується таке вкладене розгалуження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1E83457-6129-4D80-922E-7630FE1AD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7" y="2872234"/>
            <a:ext cx="3360711" cy="34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3.3,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100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-102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попередніх класах ви вже ознайомилися з розгалуженнями та використовували їх. Нагадаємо, що </a:t>
            </a:r>
            <a:r>
              <a:rPr lang="uk-UA" sz="2800" b="1" i="1" kern="0" dirty="0">
                <a:solidFill>
                  <a:srgbClr val="FFFF00"/>
                </a:solidFill>
              </a:rPr>
              <a:t>розгалуження</a:t>
            </a:r>
            <a:r>
              <a:rPr lang="uk-UA" sz="2800" b="1" i="1" kern="0" dirty="0">
                <a:solidFill>
                  <a:srgbClr val="FFFFFF"/>
                </a:solidFill>
              </a:rPr>
              <a:t> може бути: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1F8D2F-16AC-4975-90A5-2A3811FAD713}"/>
              </a:ext>
            </a:extLst>
          </p:cNvPr>
          <p:cNvSpPr/>
          <p:nvPr/>
        </p:nvSpPr>
        <p:spPr>
          <a:xfrm>
            <a:off x="72008" y="2705090"/>
            <a:ext cx="5972332" cy="590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Неповним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65479B89-09B4-4D28-AFA7-469A5BDA4ABD}"/>
              </a:ext>
            </a:extLst>
          </p:cNvPr>
          <p:cNvSpPr/>
          <p:nvPr/>
        </p:nvSpPr>
        <p:spPr>
          <a:xfrm>
            <a:off x="6149820" y="2705090"/>
            <a:ext cx="5972332" cy="590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Повним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0D66675-B818-4FD4-A6D2-9799BC347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881" y="3429000"/>
            <a:ext cx="4594209" cy="31395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BA9917-C3B2-464A-99B4-9B187D189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516" y="3391483"/>
            <a:ext cx="4177315" cy="317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0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  <a:endParaRPr lang="uk-UA" sz="28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659E93-2258-402B-B18A-D8DF1A00B22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реалізації </a:t>
            </a:r>
            <a:r>
              <a:rPr lang="uk-UA" sz="2800" b="1" i="1" kern="0" dirty="0">
                <a:solidFill>
                  <a:srgbClr val="FFFF00"/>
                </a:solidFill>
              </a:rPr>
              <a:t>неповного розгалуження </a:t>
            </a:r>
            <a:r>
              <a:rPr lang="uk-UA" sz="2800" b="1" i="1" kern="0" dirty="0">
                <a:solidFill>
                  <a:srgbClr val="FFFFFF"/>
                </a:solidFill>
              </a:rPr>
              <a:t>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використовують команду: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010EB41-7EB9-42DD-BDE1-CEF244B7D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538" y="3169047"/>
            <a:ext cx="3676737" cy="2077356"/>
          </a:xfrm>
          <a:prstGeom prst="rect">
            <a:avLst/>
          </a:prstGeom>
        </p:spPr>
      </p:pic>
      <p:sp>
        <p:nvSpPr>
          <p:cNvPr id="10" name="Округлений прямокутник 6">
            <a:extLst>
              <a:ext uri="{FF2B5EF4-FFF2-40B4-BE49-F238E27FC236}">
                <a16:creationId xmlns:a16="http://schemas.microsoft.com/office/drawing/2014/main" xmlns="" id="{425173F8-023E-45F0-8772-AB15C179A721}"/>
              </a:ext>
            </a:extLst>
          </p:cNvPr>
          <p:cNvSpPr/>
          <p:nvPr/>
        </p:nvSpPr>
        <p:spPr>
          <a:xfrm>
            <a:off x="3303583" y="3210052"/>
            <a:ext cx="1084572" cy="65763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7">
            <a:extLst>
              <a:ext uri="{FF2B5EF4-FFF2-40B4-BE49-F238E27FC236}">
                <a16:creationId xmlns:a16="http://schemas.microsoft.com/office/drawing/2014/main" xmlns="" id="{8F0429C8-E04A-4154-8BAC-053C7C82C29A}"/>
              </a:ext>
            </a:extLst>
          </p:cNvPr>
          <p:cNvSpPr/>
          <p:nvPr/>
        </p:nvSpPr>
        <p:spPr>
          <a:xfrm>
            <a:off x="2252681" y="3867691"/>
            <a:ext cx="3071577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A4518D8-67B1-4A43-AAE2-B93937FA2DF6}"/>
              </a:ext>
            </a:extLst>
          </p:cNvPr>
          <p:cNvSpPr txBox="1"/>
          <p:nvPr/>
        </p:nvSpPr>
        <p:spPr>
          <a:xfrm>
            <a:off x="5612291" y="2804576"/>
            <a:ext cx="2016224" cy="578882"/>
          </a:xfrm>
          <a:prstGeom prst="wedgeRoundRectCallout">
            <a:avLst>
              <a:gd name="adj1" fmla="val -132163"/>
              <a:gd name="adj2" fmla="val 6617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Умова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3AA35B-5E37-48C6-84A7-039D8BB7069C}"/>
              </a:ext>
            </a:extLst>
          </p:cNvPr>
          <p:cNvSpPr txBox="1"/>
          <p:nvPr/>
        </p:nvSpPr>
        <p:spPr>
          <a:xfrm>
            <a:off x="5612291" y="3455466"/>
            <a:ext cx="4968552" cy="1532334"/>
          </a:xfrm>
          <a:prstGeom prst="wedgeRoundRectCallout">
            <a:avLst>
              <a:gd name="adj1" fmla="val -89200"/>
              <a:gd name="adj2" fmla="val -179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істинна</a:t>
            </a:r>
          </a:p>
        </p:txBody>
      </p:sp>
    </p:spTree>
    <p:extLst>
      <p:ext uri="{BB962C8B-B14F-4D97-AF65-F5344CB8AC3E}">
        <p14:creationId xmlns:p14="http://schemas.microsoft.com/office/powerpoint/2010/main" val="14214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  <a:endParaRPr lang="uk-UA" sz="28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A2E35E-0DB3-4A26-B3DA-C6F7AF83B770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Структуру </a:t>
            </a:r>
            <a:r>
              <a:rPr lang="uk-UA" sz="2800" b="1" i="1" kern="0" dirty="0">
                <a:solidFill>
                  <a:srgbClr val="FFFF00"/>
                </a:solidFill>
              </a:rPr>
              <a:t>повного розгалуження </a:t>
            </a:r>
            <a:r>
              <a:rPr lang="uk-UA" sz="2800" b="1" i="1" kern="0" dirty="0">
                <a:solidFill>
                  <a:srgbClr val="FFFFFF"/>
                </a:solidFill>
              </a:rPr>
              <a:t>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подати командою: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7A4137F-2520-4ADB-9B4F-6C9C7FB89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831" y="2766944"/>
            <a:ext cx="3960440" cy="3254619"/>
          </a:xfrm>
          <a:prstGeom prst="rect">
            <a:avLst/>
          </a:prstGeom>
        </p:spPr>
      </p:pic>
      <p:sp>
        <p:nvSpPr>
          <p:cNvPr id="10" name="Округлений прямокутник 11">
            <a:extLst>
              <a:ext uri="{FF2B5EF4-FFF2-40B4-BE49-F238E27FC236}">
                <a16:creationId xmlns:a16="http://schemas.microsoft.com/office/drawing/2014/main" xmlns="" id="{4D62D387-A407-4B45-A5F4-46F35B1F705A}"/>
              </a:ext>
            </a:extLst>
          </p:cNvPr>
          <p:cNvSpPr/>
          <p:nvPr/>
        </p:nvSpPr>
        <p:spPr>
          <a:xfrm>
            <a:off x="3489563" y="2881570"/>
            <a:ext cx="1084572" cy="65763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12">
            <a:extLst>
              <a:ext uri="{FF2B5EF4-FFF2-40B4-BE49-F238E27FC236}">
                <a16:creationId xmlns:a16="http://schemas.microsoft.com/office/drawing/2014/main" xmlns="" id="{54F6E49D-3902-4BFC-A664-80DD1628105B}"/>
              </a:ext>
            </a:extLst>
          </p:cNvPr>
          <p:cNvSpPr/>
          <p:nvPr/>
        </p:nvSpPr>
        <p:spPr>
          <a:xfrm>
            <a:off x="2438661" y="3539209"/>
            <a:ext cx="3071577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ий прямокутник 13">
            <a:extLst>
              <a:ext uri="{FF2B5EF4-FFF2-40B4-BE49-F238E27FC236}">
                <a16:creationId xmlns:a16="http://schemas.microsoft.com/office/drawing/2014/main" xmlns="" id="{4AF5B1AE-9545-4B31-AC21-BB30E89882DD}"/>
              </a:ext>
            </a:extLst>
          </p:cNvPr>
          <p:cNvSpPr/>
          <p:nvPr/>
        </p:nvSpPr>
        <p:spPr>
          <a:xfrm>
            <a:off x="2443327" y="4578196"/>
            <a:ext cx="3071577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CA77F8D-008E-4998-9E35-D681EADFE14D}"/>
              </a:ext>
            </a:extLst>
          </p:cNvPr>
          <p:cNvSpPr txBox="1"/>
          <p:nvPr/>
        </p:nvSpPr>
        <p:spPr>
          <a:xfrm>
            <a:off x="5798271" y="2476094"/>
            <a:ext cx="2016224" cy="578882"/>
          </a:xfrm>
          <a:prstGeom prst="wedgeRoundRectCallout">
            <a:avLst>
              <a:gd name="adj1" fmla="val -132163"/>
              <a:gd name="adj2" fmla="val 6617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Умова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24916C-5209-4925-9E41-3BD01638F289}"/>
              </a:ext>
            </a:extLst>
          </p:cNvPr>
          <p:cNvSpPr txBox="1"/>
          <p:nvPr/>
        </p:nvSpPr>
        <p:spPr>
          <a:xfrm>
            <a:off x="5798271" y="3126984"/>
            <a:ext cx="4968552" cy="1532334"/>
          </a:xfrm>
          <a:prstGeom prst="wedgeRoundRectCallout">
            <a:avLst>
              <a:gd name="adj1" fmla="val -89200"/>
              <a:gd name="adj2" fmla="val -179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істинна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A2EF6B-3103-486E-BAE8-88B8E7A101E3}"/>
              </a:ext>
            </a:extLst>
          </p:cNvPr>
          <p:cNvSpPr txBox="1"/>
          <p:nvPr/>
        </p:nvSpPr>
        <p:spPr>
          <a:xfrm>
            <a:off x="5798271" y="4736081"/>
            <a:ext cx="4968552" cy="1532334"/>
          </a:xfrm>
          <a:prstGeom prst="wedgeRoundRectCallout">
            <a:avLst>
              <a:gd name="adj1" fmla="val -93290"/>
              <a:gd name="adj2" fmla="val -3873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хибна</a:t>
            </a:r>
          </a:p>
        </p:txBody>
      </p:sp>
    </p:spTree>
    <p:extLst>
      <p:ext uri="{BB962C8B-B14F-4D97-AF65-F5344CB8AC3E}">
        <p14:creationId xmlns:p14="http://schemas.microsoft.com/office/powerpoint/2010/main" val="29310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7604933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розглядали алгоритми, у яких було кілька розгалужень, що виконувалися по черзі, одне за одним.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5C136B-C2C3-4B41-BAC2-3B2684699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610" y="1196762"/>
            <a:ext cx="4339698" cy="54954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25605A-542D-4C52-A7C3-9E908CC193D5}"/>
              </a:ext>
            </a:extLst>
          </p:cNvPr>
          <p:cNvSpPr txBox="1"/>
          <p:nvPr/>
        </p:nvSpPr>
        <p:spPr>
          <a:xfrm>
            <a:off x="72007" y="3176288"/>
            <a:ext cx="760493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них кожне наступне розгалуження виконувалося тоді, коли виконання попереднього розгалуження вже закінчилося.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B9EE70D-4E9B-47D9-9084-C577197396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0" b="36525"/>
          <a:stretch/>
        </p:blipFill>
        <p:spPr>
          <a:xfrm>
            <a:off x="1126380" y="5095525"/>
            <a:ext cx="5496187" cy="14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5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Але бувають й інші випадки, інші життєві ситуації. У них наступне розгалуження виконується, коли виконання попереднього розгалуження ще не закінчено.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035B44-7D79-42BD-BE41-04A77A0509BB}"/>
              </a:ext>
            </a:extLst>
          </p:cNvPr>
          <p:cNvSpPr txBox="1"/>
          <p:nvPr/>
        </p:nvSpPr>
        <p:spPr>
          <a:xfrm>
            <a:off x="72008" y="3095902"/>
            <a:ext cx="12050142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вам потрібно встановити будильник на завтра.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64E6842-FBFB-46CE-A669-9BF036ED5E0A}"/>
              </a:ext>
            </a:extLst>
          </p:cNvPr>
          <p:cNvSpPr/>
          <p:nvPr/>
        </p:nvSpPr>
        <p:spPr>
          <a:xfrm>
            <a:off x="72008" y="4149109"/>
            <a:ext cx="3973050" cy="21110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Якщо</a:t>
            </a:r>
            <a:r>
              <a:rPr lang="uk-UA" sz="2400" b="1" i="1" kern="0" dirty="0">
                <a:solidFill>
                  <a:srgbClr val="FFFFFF"/>
                </a:solidFill>
              </a:rPr>
              <a:t> завтра робочий день, </a:t>
            </a:r>
            <a:r>
              <a:rPr lang="uk-UA" sz="2400" b="1" i="1" kern="0" dirty="0">
                <a:solidFill>
                  <a:srgbClr val="FFFF00"/>
                </a:solidFill>
              </a:rPr>
              <a:t>то</a:t>
            </a:r>
            <a:r>
              <a:rPr lang="uk-UA" sz="2400" b="1" i="1" kern="0" dirty="0">
                <a:solidFill>
                  <a:srgbClr val="FFFFFF"/>
                </a:solidFill>
              </a:rPr>
              <a:t> ви повинні встати о 7-й годині ранку, щоб іти до школи.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2D99A5FB-324F-4EC4-A683-2ED3D19677BF}"/>
              </a:ext>
            </a:extLst>
          </p:cNvPr>
          <p:cNvSpPr/>
          <p:nvPr/>
        </p:nvSpPr>
        <p:spPr>
          <a:xfrm>
            <a:off x="4110553" y="4149109"/>
            <a:ext cx="3973050" cy="21110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Якщо</a:t>
            </a:r>
            <a:r>
              <a:rPr lang="uk-UA" sz="2400" b="1" i="1" kern="0" dirty="0">
                <a:solidFill>
                  <a:srgbClr val="FFFFFF"/>
                </a:solidFill>
              </a:rPr>
              <a:t> завтра субота, </a:t>
            </a:r>
            <a:r>
              <a:rPr lang="uk-UA" sz="2400" b="1" i="1" kern="0" dirty="0">
                <a:solidFill>
                  <a:srgbClr val="FFFF00"/>
                </a:solidFill>
              </a:rPr>
              <a:t>то</a:t>
            </a:r>
            <a:r>
              <a:rPr lang="uk-UA" sz="2400" b="1" i="1" kern="0" dirty="0">
                <a:solidFill>
                  <a:srgbClr val="FFFFFF"/>
                </a:solidFill>
              </a:rPr>
              <a:t> ви повинні встати о 8-й годині ранку, щоб їхати на заняття гуртка.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4FC79E3A-6B49-4700-B724-8E7E6A491DF3}"/>
              </a:ext>
            </a:extLst>
          </p:cNvPr>
          <p:cNvSpPr/>
          <p:nvPr/>
        </p:nvSpPr>
        <p:spPr>
          <a:xfrm>
            <a:off x="8149101" y="4149109"/>
            <a:ext cx="3973050" cy="21110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Якщо</a:t>
            </a:r>
            <a:r>
              <a:rPr lang="uk-UA" sz="2400" b="1" i="1" kern="0" dirty="0">
                <a:solidFill>
                  <a:srgbClr val="FFFFFF"/>
                </a:solidFill>
              </a:rPr>
              <a:t> завтра неділя, </a:t>
            </a:r>
            <a:r>
              <a:rPr lang="uk-UA" sz="2400" b="1" i="1" kern="0" dirty="0">
                <a:solidFill>
                  <a:srgbClr val="FFFF00"/>
                </a:solidFill>
              </a:rPr>
              <a:t>то</a:t>
            </a:r>
            <a:r>
              <a:rPr lang="uk-UA" sz="2400" b="1" i="1" kern="0" dirty="0">
                <a:solidFill>
                  <a:srgbClr val="FFFFFF"/>
                </a:solidFill>
              </a:rPr>
              <a:t> ви встаєте о 9-й годині ранку.</a:t>
            </a:r>
          </a:p>
        </p:txBody>
      </p:sp>
    </p:spTree>
    <p:extLst>
      <p:ext uri="{BB962C8B-B14F-4D97-AF65-F5344CB8AC3E}">
        <p14:creationId xmlns:p14="http://schemas.microsoft.com/office/powerpoint/2010/main" val="7316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Блок-схема алгоритму встановлення будильника має такий вигляд: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32AC3F3-07D6-482D-BAED-56275D4F1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2942" y="2244028"/>
            <a:ext cx="7529067" cy="4369433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20CBD85E-6FAE-4A72-9940-9D219CBC7A5F}"/>
              </a:ext>
            </a:extLst>
          </p:cNvPr>
          <p:cNvSpPr/>
          <p:nvPr/>
        </p:nvSpPr>
        <p:spPr>
          <a:xfrm>
            <a:off x="4449453" y="3528421"/>
            <a:ext cx="5237157" cy="273170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91515D-D5FF-4EA9-BC13-5057D9D477A1}"/>
              </a:ext>
            </a:extLst>
          </p:cNvPr>
          <p:cNvSpPr txBox="1"/>
          <p:nvPr/>
        </p:nvSpPr>
        <p:spPr>
          <a:xfrm>
            <a:off x="72008" y="2242967"/>
            <a:ext cx="6660388" cy="1200329"/>
          </a:xfrm>
          <a:prstGeom prst="wedgeRectCallout">
            <a:avLst>
              <a:gd name="adj1" fmla="val 64594"/>
              <a:gd name="adj2" fmla="val 748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Міститься всередині першого розгалуження з умовою </a:t>
            </a:r>
            <a:r>
              <a:rPr lang="uk-UA" sz="2400" b="1" i="1" kern="0" dirty="0">
                <a:solidFill>
                  <a:srgbClr val="FFFF00"/>
                </a:solidFill>
              </a:rPr>
              <a:t>Завтра робочий день?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BF63B6-9F54-42D4-A1E4-CEF41CAC893D}"/>
              </a:ext>
            </a:extLst>
          </p:cNvPr>
          <p:cNvSpPr txBox="1"/>
          <p:nvPr/>
        </p:nvSpPr>
        <p:spPr>
          <a:xfrm>
            <a:off x="72008" y="4883148"/>
            <a:ext cx="4268880" cy="163121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Такий фрагмент алгоритму називають </a:t>
            </a:r>
            <a:r>
              <a:rPr lang="uk-UA" sz="2500" b="1" i="1" kern="0" dirty="0">
                <a:solidFill>
                  <a:srgbClr val="FFFF00"/>
                </a:solidFill>
              </a:rPr>
              <a:t>вкладеним розгалуженням</a:t>
            </a:r>
            <a:r>
              <a:rPr lang="uk-UA" sz="25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169CD5-3DDF-4F30-B95E-8D2FFDE60B85}"/>
              </a:ext>
            </a:extLst>
          </p:cNvPr>
          <p:cNvSpPr txBox="1"/>
          <p:nvPr/>
        </p:nvSpPr>
        <p:spPr>
          <a:xfrm>
            <a:off x="72009" y="3568186"/>
            <a:ext cx="4268879" cy="1200329"/>
          </a:xfrm>
          <a:prstGeom prst="wedgeRectCallout">
            <a:avLst>
              <a:gd name="adj1" fmla="val 63902"/>
              <a:gd name="adj2" fmla="val -95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Розгалуження з умовою </a:t>
            </a:r>
            <a:r>
              <a:rPr lang="uk-UA" sz="2400" b="1" i="1" kern="0" dirty="0">
                <a:solidFill>
                  <a:srgbClr val="FFFF00"/>
                </a:solidFill>
              </a:rPr>
              <a:t>Завтра субота?</a:t>
            </a:r>
          </a:p>
        </p:txBody>
      </p:sp>
    </p:spTree>
    <p:extLst>
      <p:ext uri="{BB962C8B-B14F-4D97-AF65-F5344CB8AC3E}">
        <p14:creationId xmlns:p14="http://schemas.microsoft.com/office/powerpoint/2010/main" val="33105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085555-07A4-42A2-B528-725F49374BD8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Вкладені розгалуження </a:t>
            </a:r>
            <a:r>
              <a:rPr lang="uk-UA" sz="2800" b="1" i="1" kern="0" dirty="0">
                <a:solidFill>
                  <a:srgbClr val="FFFFFF"/>
                </a:solidFill>
              </a:rPr>
              <a:t>- це фрагмент алгоритму, у якому одне розгалуження міститься всередині іншого розгалуження.</a:t>
            </a: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7DFA4324-42EC-4F30-9867-149F0B0AA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lgorithm, flow diagram, flowchart, usability, workflow icon">
            <a:extLst>
              <a:ext uri="{FF2B5EF4-FFF2-40B4-BE49-F238E27FC236}">
                <a16:creationId xmlns:a16="http://schemas.microsoft.com/office/drawing/2014/main" xmlns="" id="{DD9FBE0A-8758-4B2B-8CDB-172DDCE7F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40" y="2692120"/>
            <a:ext cx="3697793" cy="36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gorithm, flowchart, scheme, structure icon">
            <a:extLst>
              <a:ext uri="{FF2B5EF4-FFF2-40B4-BE49-F238E27FC236}">
                <a16:creationId xmlns:a16="http://schemas.microsoft.com/office/drawing/2014/main" xmlns="" id="{FFF7CDF3-F40A-47C5-80C9-9ABBA43E9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44" y="2416628"/>
            <a:ext cx="4441372" cy="44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21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виконання наведеного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попредньому</a:t>
            </a:r>
            <a:r>
              <a:rPr lang="uk-UA" sz="2800" b="1" i="1" kern="0" dirty="0">
                <a:solidFill>
                  <a:srgbClr val="FFFFFF"/>
                </a:solidFill>
              </a:rPr>
              <a:t> малюнку фрагмента алгоритму.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9C8E9F-25E2-4785-B758-3A5233010411}"/>
              </a:ext>
            </a:extLst>
          </p:cNvPr>
          <p:cNvSpPr txBox="1"/>
          <p:nvPr/>
        </p:nvSpPr>
        <p:spPr>
          <a:xfrm>
            <a:off x="72008" y="223787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Спочатку перевіряється умова </a:t>
            </a:r>
            <a:r>
              <a:rPr lang="uk-UA" sz="2800" b="1" i="1" kern="0" dirty="0">
                <a:solidFill>
                  <a:srgbClr val="FFFF00"/>
                </a:solidFill>
              </a:rPr>
              <a:t>Завтра робочий день?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AF6089B9-E55C-4D49-865C-D2F52897E512}"/>
              </a:ext>
            </a:extLst>
          </p:cNvPr>
          <p:cNvSpPr/>
          <p:nvPr/>
        </p:nvSpPr>
        <p:spPr>
          <a:xfrm>
            <a:off x="72005" y="2848094"/>
            <a:ext cx="5972332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результат перевірки цієї умови </a:t>
            </a:r>
            <a:r>
              <a:rPr lang="uk-UA" sz="2800" b="1" i="1" kern="0" dirty="0">
                <a:solidFill>
                  <a:srgbClr val="FFFF00"/>
                </a:solidFill>
              </a:rPr>
              <a:t>Так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12BEF5AE-D10B-42D4-9940-EAA1CB031DA6}"/>
              </a:ext>
            </a:extLst>
          </p:cNvPr>
          <p:cNvSpPr/>
          <p:nvPr/>
        </p:nvSpPr>
        <p:spPr>
          <a:xfrm>
            <a:off x="6149818" y="2848094"/>
            <a:ext cx="5972332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результат перевірки умови - </a:t>
            </a:r>
            <a:r>
              <a:rPr lang="uk-UA" sz="2800" b="1" i="1" kern="0" dirty="0">
                <a:solidFill>
                  <a:srgbClr val="FFFF00"/>
                </a:solidFill>
              </a:rPr>
              <a:t>Ні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85528F6C-5F44-415F-BCD3-C3EB4F2B19D1}"/>
              </a:ext>
            </a:extLst>
          </p:cNvPr>
          <p:cNvSpPr/>
          <p:nvPr/>
        </p:nvSpPr>
        <p:spPr>
          <a:xfrm>
            <a:off x="72005" y="4170073"/>
            <a:ext cx="5972332" cy="2301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то виконується команда </a:t>
            </a:r>
            <a:r>
              <a:rPr lang="uk-UA" sz="2400" b="1" i="1" kern="0" dirty="0">
                <a:solidFill>
                  <a:srgbClr val="FFFF00"/>
                </a:solidFill>
              </a:rPr>
              <a:t>Установити будильник на 7-му годину ранку</a:t>
            </a:r>
            <a:r>
              <a:rPr lang="uk-UA" sz="2400" b="1" i="1" kern="0" dirty="0">
                <a:solidFill>
                  <a:srgbClr val="FFFFFF"/>
                </a:solidFill>
              </a:rPr>
              <a:t> і на цьому виконання всього цього фрагмента алгоритму закінчується.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1633009A-6D06-4BC9-BC06-4EAF8E8FE5B6}"/>
              </a:ext>
            </a:extLst>
          </p:cNvPr>
          <p:cNvSpPr/>
          <p:nvPr/>
        </p:nvSpPr>
        <p:spPr>
          <a:xfrm>
            <a:off x="6149818" y="4170073"/>
            <a:ext cx="5972332" cy="2301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то перевіряється умова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Завтра субота?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127179</TotalTime>
  <Words>590</Words>
  <Application>Microsoft Office PowerPoint</Application>
  <PresentationFormat>Произвольный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Вкладені алгоритмічні структури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Розгадайте ребус</vt:lpstr>
      <vt:lpstr>Дайте відповіді на запитання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комп_15_учитель</cp:lastModifiedBy>
  <cp:revision>349</cp:revision>
  <dcterms:created xsi:type="dcterms:W3CDTF">2016-06-06T19:48:43Z</dcterms:created>
  <dcterms:modified xsi:type="dcterms:W3CDTF">2020-03-13T10:57:14Z</dcterms:modified>
</cp:coreProperties>
</file>