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2"/>
            <a:ext cx="3161104" cy="3920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2" y="1196752"/>
            <a:ext cx="57806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solidFill>
                  <a:srgbClr val="FFFF00"/>
                </a:solidFill>
                <a:latin typeface="Mangal" pitchFamily="18" charset="0"/>
              </a:rPr>
              <a:t>Презентація досвіду роботи </a:t>
            </a:r>
            <a:endParaRPr lang="uk-UA" sz="3200" b="1" i="1" dirty="0" smtClean="0">
              <a:solidFill>
                <a:srgbClr val="FFFF00"/>
              </a:solidFill>
              <a:latin typeface="Mangal" pitchFamily="18" charset="0"/>
            </a:endParaRPr>
          </a:p>
          <a:p>
            <a:r>
              <a:rPr lang="uk-UA" sz="3200" b="1" i="1" dirty="0" smtClean="0">
                <a:solidFill>
                  <a:srgbClr val="FFFF00"/>
                </a:solidFill>
                <a:latin typeface="Mangal" pitchFamily="18" charset="0"/>
              </a:rPr>
              <a:t>вчителя біології, екології </a:t>
            </a:r>
          </a:p>
          <a:p>
            <a:r>
              <a:rPr lang="uk-UA" sz="3200" b="1" i="1" dirty="0" smtClean="0">
                <a:solidFill>
                  <a:srgbClr val="FFFF00"/>
                </a:solidFill>
                <a:latin typeface="Mangal" pitchFamily="18" charset="0"/>
              </a:rPr>
              <a:t>та основ здоров'я</a:t>
            </a:r>
            <a:r>
              <a:rPr lang="uk-UA" sz="3200" b="1" i="1" dirty="0">
                <a:solidFill>
                  <a:srgbClr val="FFFF00"/>
                </a:solidFill>
                <a:latin typeface="Mangal" pitchFamily="18" charset="0"/>
              </a:rPr>
              <a:t/>
            </a:r>
            <a:br>
              <a:rPr lang="uk-UA" sz="3200" b="1" i="1" dirty="0">
                <a:solidFill>
                  <a:srgbClr val="FFFF00"/>
                </a:solidFill>
                <a:latin typeface="Mangal" pitchFamily="18" charset="0"/>
              </a:rPr>
            </a:br>
            <a:r>
              <a:rPr lang="uk-UA" sz="3200" b="1" i="1" dirty="0">
                <a:solidFill>
                  <a:srgbClr val="FFFF00"/>
                </a:solidFill>
                <a:latin typeface="Mangal" pitchFamily="18" charset="0"/>
              </a:rPr>
              <a:t>Пісківського НВО </a:t>
            </a:r>
            <a:br>
              <a:rPr lang="uk-UA" sz="3200" b="1" i="1" dirty="0">
                <a:solidFill>
                  <a:srgbClr val="FFFF00"/>
                </a:solidFill>
                <a:latin typeface="Mangal" pitchFamily="18" charset="0"/>
              </a:rPr>
            </a:br>
            <a:r>
              <a:rPr lang="uk-UA" sz="3200" b="1" i="1" dirty="0" smtClean="0">
                <a:solidFill>
                  <a:srgbClr val="FFFF00"/>
                </a:solidFill>
                <a:latin typeface="Mangal" pitchFamily="18" charset="0"/>
              </a:rPr>
              <a:t>Мельниченко </a:t>
            </a:r>
          </a:p>
          <a:p>
            <a:r>
              <a:rPr lang="uk-UA" sz="3200" b="1" i="1" dirty="0" smtClean="0">
                <a:solidFill>
                  <a:srgbClr val="FFFF00"/>
                </a:solidFill>
                <a:latin typeface="Mangal" pitchFamily="18" charset="0"/>
              </a:rPr>
              <a:t>Оксани Анатоліївни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15572" y="188640"/>
            <a:ext cx="83128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«Якщо людина щодня робитиме свою справу, </a:t>
            </a:r>
          </a:p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попри все, життя зміниться на краще. </a:t>
            </a:r>
          </a:p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сухе дерево, якщо його поливати щодня, зацвіте»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664"/>
            <a:ext cx="4571998" cy="3356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53" y="1604020"/>
            <a:ext cx="407707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283968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0218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" y="3140968"/>
            <a:ext cx="2931790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11434"/>
            <a:ext cx="3507854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52" y="2492896"/>
            <a:ext cx="4788024" cy="3140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0"/>
            <a:ext cx="4139952" cy="3212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2"/>
          <a:stretch/>
        </p:blipFill>
        <p:spPr>
          <a:xfrm>
            <a:off x="2000250" y="2852936"/>
            <a:ext cx="5143500" cy="40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79766" y="260648"/>
            <a:ext cx="7184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Досягнення мого класу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30" y="1052736"/>
            <a:ext cx="5143500" cy="5616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5" y="1052736"/>
            <a:ext cx="3291830" cy="386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291830" cy="4149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4" y="2664296"/>
            <a:ext cx="3507854" cy="4005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357986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67852" y="188640"/>
            <a:ext cx="56203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Просвітницька робота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412776"/>
            <a:ext cx="78477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2F1311"/>
                </a:solidFill>
              </a:rPr>
              <a:t>Відкритий </a:t>
            </a:r>
            <a:r>
              <a:rPr lang="uk-UA" dirty="0" smtClean="0">
                <a:solidFill>
                  <a:srgbClr val="2F1311"/>
                </a:solidFill>
              </a:rPr>
              <a:t>виховний захід на </a:t>
            </a:r>
            <a:r>
              <a:rPr lang="uk-UA" dirty="0">
                <a:solidFill>
                  <a:srgbClr val="2F1311"/>
                </a:solidFill>
              </a:rPr>
              <a:t>тему </a:t>
            </a:r>
            <a:r>
              <a:rPr lang="uk-UA" dirty="0" smtClean="0">
                <a:solidFill>
                  <a:srgbClr val="2F1311"/>
                </a:solidFill>
              </a:rPr>
              <a:t>“СНІД – чума ХХІ століття”</a:t>
            </a:r>
            <a:endParaRPr lang="uk-UA" dirty="0">
              <a:solidFill>
                <a:srgbClr val="2F131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2F1311"/>
                </a:solidFill>
              </a:rPr>
              <a:t>Відкритий </a:t>
            </a:r>
            <a:r>
              <a:rPr lang="uk-UA" dirty="0" smtClean="0">
                <a:solidFill>
                  <a:srgbClr val="2F1311"/>
                </a:solidFill>
              </a:rPr>
              <a:t>урок - дослідження на </a:t>
            </a:r>
            <a:r>
              <a:rPr lang="uk-UA" dirty="0">
                <a:solidFill>
                  <a:srgbClr val="2F1311"/>
                </a:solidFill>
              </a:rPr>
              <a:t>тему </a:t>
            </a:r>
            <a:r>
              <a:rPr lang="uk-UA" dirty="0" smtClean="0">
                <a:solidFill>
                  <a:srgbClr val="2F1311"/>
                </a:solidFill>
              </a:rPr>
              <a:t>“Форми поведінки тварин”</a:t>
            </a:r>
            <a:endParaRPr lang="uk-UA" dirty="0">
              <a:solidFill>
                <a:srgbClr val="2F131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rgbClr val="2F1311"/>
                </a:solidFill>
              </a:rPr>
              <a:t>Відкритий урок на </a:t>
            </a:r>
            <a:r>
              <a:rPr lang="uk-UA" dirty="0">
                <a:solidFill>
                  <a:srgbClr val="2F1311"/>
                </a:solidFill>
              </a:rPr>
              <a:t>тему </a:t>
            </a:r>
            <a:r>
              <a:rPr lang="uk-UA" dirty="0" smtClean="0">
                <a:solidFill>
                  <a:srgbClr val="2F1311"/>
                </a:solidFill>
              </a:rPr>
              <a:t>“Унікальність людини”</a:t>
            </a:r>
            <a:endParaRPr lang="uk-UA" dirty="0">
              <a:solidFill>
                <a:srgbClr val="2F131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2F1311"/>
                </a:solidFill>
              </a:rPr>
              <a:t>Відкритий урок – </a:t>
            </a:r>
            <a:r>
              <a:rPr lang="uk-UA" dirty="0" err="1" smtClean="0">
                <a:solidFill>
                  <a:srgbClr val="2F1311"/>
                </a:solidFill>
              </a:rPr>
              <a:t>кест</a:t>
            </a:r>
            <a:r>
              <a:rPr lang="uk-UA" dirty="0" smtClean="0">
                <a:solidFill>
                  <a:srgbClr val="2F1311"/>
                </a:solidFill>
              </a:rPr>
              <a:t> «Здоровим бути модно!»</a:t>
            </a:r>
            <a:endParaRPr lang="uk-UA" dirty="0">
              <a:solidFill>
                <a:srgbClr val="2F131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2F1311"/>
                </a:solidFill>
              </a:rPr>
              <a:t>Відкритий урок – </a:t>
            </a:r>
            <a:r>
              <a:rPr lang="uk-UA" dirty="0" smtClean="0">
                <a:solidFill>
                  <a:srgbClr val="2F1311"/>
                </a:solidFill>
              </a:rPr>
              <a:t>дослідження на тему «Дихати – значить горіти»</a:t>
            </a:r>
            <a:endParaRPr lang="uk-UA" dirty="0">
              <a:solidFill>
                <a:srgbClr val="2F131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2F1311"/>
                </a:solidFill>
              </a:rPr>
              <a:t>Виступ на засідання педагогічної ради  на тему «Дотримання принципу </a:t>
            </a:r>
            <a:endParaRPr lang="uk-UA" dirty="0" smtClean="0">
              <a:solidFill>
                <a:srgbClr val="2F1311"/>
              </a:solidFill>
            </a:endParaRPr>
          </a:p>
          <a:p>
            <a:r>
              <a:rPr lang="uk-UA" dirty="0" smtClean="0">
                <a:solidFill>
                  <a:srgbClr val="2F1311"/>
                </a:solidFill>
              </a:rPr>
              <a:t>об'єктивності </a:t>
            </a:r>
            <a:r>
              <a:rPr lang="uk-UA" dirty="0">
                <a:solidFill>
                  <a:srgbClr val="2F1311"/>
                </a:solidFill>
              </a:rPr>
              <a:t>оцінювання, здійснення індивідуального підходу до школярів у </a:t>
            </a:r>
            <a:endParaRPr lang="uk-UA" dirty="0" smtClean="0">
              <a:solidFill>
                <a:srgbClr val="2F1311"/>
              </a:solidFill>
            </a:endParaRPr>
          </a:p>
          <a:p>
            <a:r>
              <a:rPr lang="uk-UA" dirty="0" smtClean="0">
                <a:solidFill>
                  <a:srgbClr val="2F1311"/>
                </a:solidFill>
              </a:rPr>
              <a:t>процесі </a:t>
            </a:r>
            <a:r>
              <a:rPr lang="uk-UA" dirty="0">
                <a:solidFill>
                  <a:srgbClr val="2F1311"/>
                </a:solidFill>
              </a:rPr>
              <a:t>контролю і стимулювання навчальної діяльності учнів»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2F1311"/>
                </a:solidFill>
              </a:rPr>
              <a:t>Член  журі районного етапу Всеукраїнських учнівських </a:t>
            </a:r>
            <a:r>
              <a:rPr lang="uk-UA" dirty="0" smtClean="0">
                <a:solidFill>
                  <a:srgbClr val="2F1311"/>
                </a:solidFill>
              </a:rPr>
              <a:t>олімпіад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rgbClr val="2F1311"/>
                </a:solidFill>
              </a:rPr>
              <a:t>Учасник конкурсу педагогічної майстерності «Вчитель року 2019»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rgbClr val="2F1311"/>
                </a:solidFill>
              </a:rPr>
              <a:t>Координатор природознавчої гри «</a:t>
            </a:r>
            <a:r>
              <a:rPr lang="uk-UA" dirty="0" err="1" smtClean="0">
                <a:solidFill>
                  <a:srgbClr val="2F1311"/>
                </a:solidFill>
              </a:rPr>
              <a:t>Геліантус</a:t>
            </a:r>
            <a:r>
              <a:rPr lang="uk-UA" dirty="0" smtClean="0">
                <a:solidFill>
                  <a:srgbClr val="2F1311"/>
                </a:solidFill>
              </a:rPr>
              <a:t>»</a:t>
            </a:r>
            <a:endParaRPr lang="ru-RU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175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5906" r="5302" b="3429"/>
          <a:stretch/>
        </p:blipFill>
        <p:spPr>
          <a:xfrm>
            <a:off x="6516216" y="1"/>
            <a:ext cx="2608352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211960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" y="3339243"/>
            <a:ext cx="4425510" cy="351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5714"/>
          <a:stretch/>
        </p:blipFill>
        <p:spPr>
          <a:xfrm>
            <a:off x="4517740" y="3339242"/>
            <a:ext cx="4626259" cy="3518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191" r="2143" b="6095"/>
          <a:stretch/>
        </p:blipFill>
        <p:spPr>
          <a:xfrm rot="10800000">
            <a:off x="539552" y="1968385"/>
            <a:ext cx="4321799" cy="2921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952" r="4286" b="5906"/>
          <a:stretch/>
        </p:blipFill>
        <p:spPr>
          <a:xfrm rot="10800000">
            <a:off x="3779912" y="1943395"/>
            <a:ext cx="4278085" cy="28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1354967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На своїх уроках я намагаюся домогтися того, </a:t>
            </a:r>
            <a:endParaRPr lang="uk-UA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щоб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діти не були байдужими до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природи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і не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цуралися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її,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вивчали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предмет з бажанням і інтересом.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259632" y="2636912"/>
            <a:ext cx="682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Щиро вдячна за увагу!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3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7" y="507706"/>
            <a:ext cx="299021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36932" y="1844824"/>
            <a:ext cx="5527556" cy="372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</a:rPr>
              <a:t>Мельниченко 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</a:rPr>
              <a:t>Оксана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</a:rPr>
              <a:t>Анатоліївна,</a:t>
            </a:r>
            <a:endParaRPr lang="uk-UA" sz="28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dirty="0">
                <a:solidFill>
                  <a:srgbClr val="C00000"/>
                </a:solidFill>
                <a:latin typeface="Times New Roman" pitchFamily="18" charset="0"/>
              </a:rPr>
              <a:t>вчитель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</a:rPr>
              <a:t>біології, екології та основ здоров'я </a:t>
            </a:r>
          </a:p>
          <a:p>
            <a:pPr>
              <a:lnSpc>
                <a:spcPct val="80000"/>
              </a:lnSpc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</a:rPr>
              <a:t>Пісківського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</a:rPr>
              <a:t>НВО;</a:t>
            </a:r>
          </a:p>
          <a:p>
            <a:pPr>
              <a:lnSpc>
                <a:spcPct val="80000"/>
              </a:lnSpc>
            </a:pPr>
            <a:endParaRPr lang="uk-UA" sz="20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дата народження: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</a:rPr>
              <a:t>2 грудня 1984р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uk-UA" sz="20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освіта: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</a:rPr>
              <a:t> вища; Національний педагогічний університет </a:t>
            </a:r>
            <a:r>
              <a:rPr lang="uk-UA" sz="2000" dirty="0" err="1">
                <a:solidFill>
                  <a:srgbClr val="C00000"/>
                </a:solidFill>
                <a:latin typeface="Times New Roman" pitchFamily="18" charset="0"/>
              </a:rPr>
              <a:t>ім.М.П.Драгоманова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</a:rPr>
              <a:t>;                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dirty="0" err="1" smtClean="0">
                <a:solidFill>
                  <a:srgbClr val="C00000"/>
                </a:solidFill>
                <a:latin typeface="Times New Roman" pitchFamily="18" charset="0"/>
              </a:rPr>
              <a:t>природничо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</a:rPr>
              <a:t>–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</a:rPr>
              <a:t>географічний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</a:rPr>
              <a:t>факультет;</a:t>
            </a:r>
          </a:p>
          <a:p>
            <a:pPr>
              <a:lnSpc>
                <a:spcPct val="80000"/>
              </a:lnSpc>
            </a:pPr>
            <a:endParaRPr lang="uk-UA" sz="20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кваліфікаційна категорія: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</a:rPr>
              <a:t>спеціаліст;</a:t>
            </a:r>
            <a:endParaRPr lang="uk-UA" sz="20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sz="20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</a:rPr>
              <a:t>стаж педагогічної роботи: 14 років</a:t>
            </a:r>
            <a:endParaRPr lang="uk-UA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07706"/>
            <a:ext cx="2880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Візитівка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5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4739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Педагогічне кредо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30" y="1102097"/>
            <a:ext cx="891750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«Якщо запастися терпінням і виявити старання, </a:t>
            </a:r>
          </a:p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 посіяні насіння знання неодмінно </a:t>
            </a:r>
          </a:p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дадуть добрі сходи»</a:t>
            </a:r>
          </a:p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Леонардо </a:t>
            </a:r>
            <a:r>
              <a:rPr lang="uk-UA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Вінчі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9335" y="3501008"/>
            <a:ext cx="38255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Життєве кредо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365104"/>
            <a:ext cx="59964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«Мети досягає той, хто її прагне»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3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05560" y="404664"/>
            <a:ext cx="513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самоосвіти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314" y="2132856"/>
            <a:ext cx="84709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 проектної діяльності</a:t>
            </a:r>
          </a:p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уроках біології, екології </a:t>
            </a:r>
          </a:p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основ здоров'я </a:t>
            </a:r>
          </a:p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контексті нової української школи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9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86671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      </a:t>
            </a:r>
            <a:r>
              <a:rPr lang="ru-RU" sz="2000" b="1" dirty="0" err="1" smtClean="0"/>
              <a:t>Проектна</a:t>
            </a:r>
            <a:r>
              <a:rPr lang="ru-RU" sz="2000" b="1" dirty="0" smtClean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– </a:t>
            </a:r>
            <a:r>
              <a:rPr lang="ru-RU" sz="2000" b="1" dirty="0" err="1"/>
              <a:t>нині</a:t>
            </a:r>
            <a:r>
              <a:rPr lang="ru-RU" sz="2000" b="1" dirty="0"/>
              <a:t> одна з </a:t>
            </a:r>
            <a:r>
              <a:rPr lang="ru-RU" sz="2000" b="1" dirty="0" err="1" smtClean="0"/>
              <a:t>найперспективніших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dirty="0" err="1"/>
              <a:t>складових</a:t>
            </a:r>
            <a:r>
              <a:rPr lang="ru-RU" sz="2000" b="1" dirty="0"/>
              <a:t> </a:t>
            </a:r>
            <a:r>
              <a:rPr lang="ru-RU" sz="2000" b="1" dirty="0" err="1"/>
              <a:t>освітнього</a:t>
            </a:r>
            <a:r>
              <a:rPr lang="ru-RU" sz="2000" b="1" dirty="0"/>
              <a:t> </a:t>
            </a:r>
            <a:r>
              <a:rPr lang="ru-RU" sz="2000" b="1" dirty="0" err="1"/>
              <a:t>процесу</a:t>
            </a:r>
            <a:r>
              <a:rPr lang="ru-RU" sz="2000" b="1" dirty="0"/>
              <a:t>, тому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створює</a:t>
            </a:r>
            <a:r>
              <a:rPr lang="ru-RU" sz="2000" b="1" dirty="0"/>
              <a:t> </a:t>
            </a:r>
            <a:r>
              <a:rPr lang="ru-RU" sz="2000" b="1" dirty="0" err="1"/>
              <a:t>умови</a:t>
            </a:r>
            <a:r>
              <a:rPr lang="ru-RU" sz="2000" b="1" dirty="0"/>
              <a:t> </a:t>
            </a:r>
            <a:r>
              <a:rPr lang="ru-RU" sz="2000" b="1" dirty="0" err="1"/>
              <a:t>творчого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саморозвиткута</a:t>
            </a:r>
            <a:r>
              <a:rPr lang="ru-RU" sz="2000" b="1" dirty="0" smtClean="0"/>
              <a:t> </a:t>
            </a:r>
            <a:r>
              <a:rPr lang="ru-RU" sz="2000" b="1" dirty="0" err="1"/>
              <a:t>самореалізації</a:t>
            </a:r>
            <a:r>
              <a:rPr lang="ru-RU" sz="2000" b="1" dirty="0"/>
              <a:t> </a:t>
            </a:r>
            <a:r>
              <a:rPr lang="ru-RU" sz="2000" b="1" dirty="0" err="1"/>
              <a:t>учнів</a:t>
            </a:r>
            <a:r>
              <a:rPr lang="ru-RU" sz="2000" b="1" dirty="0"/>
              <a:t>, </a:t>
            </a:r>
            <a:r>
              <a:rPr lang="ru-RU" sz="2000" b="1" dirty="0" err="1"/>
              <a:t>формує</a:t>
            </a:r>
            <a:r>
              <a:rPr lang="ru-RU" sz="2000" b="1" dirty="0"/>
              <a:t> </a:t>
            </a: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необхідні</a:t>
            </a:r>
            <a:r>
              <a:rPr lang="ru-RU" sz="2000" b="1" dirty="0"/>
              <a:t> </a:t>
            </a:r>
            <a:r>
              <a:rPr lang="ru-RU" sz="2000" b="1" dirty="0" err="1"/>
              <a:t>життєві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компетенції</a:t>
            </a:r>
            <a:r>
              <a:rPr lang="ru-RU" sz="2000" b="1" dirty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/>
              <a:t>на </a:t>
            </a:r>
            <a:r>
              <a:rPr lang="ru-RU" sz="2000" b="1" dirty="0" err="1"/>
              <a:t>Раді</a:t>
            </a:r>
            <a:r>
              <a:rPr lang="ru-RU" sz="2000" b="1" dirty="0"/>
              <a:t> Європи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визначені</a:t>
            </a:r>
            <a:r>
              <a:rPr lang="ru-RU" sz="2000" b="1" dirty="0"/>
              <a:t> як </a:t>
            </a:r>
            <a:r>
              <a:rPr lang="ru-RU" sz="2000" b="1" dirty="0" err="1"/>
              <a:t>основні</a:t>
            </a:r>
            <a:r>
              <a:rPr lang="ru-RU" sz="2000" b="1" dirty="0"/>
              <a:t> в ХХІ </a:t>
            </a:r>
            <a:r>
              <a:rPr lang="ru-RU" sz="2000" b="1" dirty="0" err="1"/>
              <a:t>столітті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r>
              <a:rPr lang="ru-RU" sz="2000" b="1" dirty="0" err="1" smtClean="0"/>
              <a:t>полікультурні</a:t>
            </a:r>
            <a:r>
              <a:rPr lang="ru-RU" sz="2000" b="1" dirty="0"/>
              <a:t>, </a:t>
            </a:r>
            <a:r>
              <a:rPr lang="ru-RU" sz="2000" b="1" dirty="0" err="1" smtClean="0"/>
              <a:t>мовленнєві</a:t>
            </a:r>
            <a:r>
              <a:rPr lang="ru-RU" sz="2000" b="1" dirty="0"/>
              <a:t>, </a:t>
            </a:r>
            <a:r>
              <a:rPr lang="ru-RU" sz="2000" b="1" dirty="0" err="1"/>
              <a:t>інформаційні</a:t>
            </a:r>
            <a:r>
              <a:rPr lang="ru-RU" sz="2000" b="1" dirty="0"/>
              <a:t>, </a:t>
            </a:r>
            <a:r>
              <a:rPr lang="ru-RU" sz="2000" b="1" dirty="0" err="1"/>
              <a:t>політичні</a:t>
            </a:r>
            <a:r>
              <a:rPr lang="ru-RU" sz="2000" b="1" dirty="0"/>
              <a:t> та </a:t>
            </a:r>
            <a:r>
              <a:rPr lang="ru-RU" sz="2000" b="1" dirty="0" err="1"/>
              <a:t>соціальні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err="1" smtClean="0"/>
              <a:t>Самостійне</a:t>
            </a:r>
            <a:r>
              <a:rPr lang="ru-RU" sz="2000" b="1" dirty="0" smtClean="0"/>
              <a:t> </a:t>
            </a:r>
            <a:r>
              <a:rPr lang="ru-RU" sz="2000" b="1" dirty="0" err="1"/>
              <a:t>здобування</a:t>
            </a:r>
            <a:r>
              <a:rPr lang="ru-RU" sz="2000" b="1" dirty="0"/>
              <a:t> </a:t>
            </a:r>
            <a:r>
              <a:rPr lang="ru-RU" sz="2000" b="1" dirty="0" err="1" smtClean="0"/>
              <a:t>знань</a:t>
            </a:r>
            <a:r>
              <a:rPr lang="ru-RU" sz="2000" b="1" dirty="0"/>
              <a:t>, </a:t>
            </a:r>
            <a:r>
              <a:rPr lang="ru-RU" sz="2000" b="1" dirty="0" err="1"/>
              <a:t>систематизація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, </a:t>
            </a:r>
            <a:r>
              <a:rPr lang="ru-RU" sz="2000" b="1" dirty="0" err="1"/>
              <a:t>можливість</a:t>
            </a:r>
            <a:r>
              <a:rPr lang="ru-RU" sz="2000" b="1" dirty="0"/>
              <a:t> </a:t>
            </a:r>
            <a:r>
              <a:rPr lang="ru-RU" sz="2000" b="1" dirty="0" err="1"/>
              <a:t>орієнтуватися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в </a:t>
            </a:r>
            <a:r>
              <a:rPr lang="ru-RU" sz="2000" b="1" dirty="0" err="1"/>
              <a:t>інформаційному</a:t>
            </a:r>
            <a:r>
              <a:rPr lang="ru-RU" sz="2000" b="1" dirty="0"/>
              <a:t> </a:t>
            </a:r>
            <a:r>
              <a:rPr lang="ru-RU" sz="2000" b="1" dirty="0" err="1" smtClean="0"/>
              <a:t>просторі,бачити</a:t>
            </a:r>
            <a:r>
              <a:rPr lang="ru-RU" sz="2000" b="1" dirty="0" smtClean="0"/>
              <a:t> </a:t>
            </a:r>
            <a:r>
              <a:rPr lang="ru-RU" sz="2000" b="1" dirty="0"/>
              <a:t>проблему і </a:t>
            </a:r>
            <a:r>
              <a:rPr lang="ru-RU" sz="2000" b="1" dirty="0" err="1"/>
              <a:t>приймати</a:t>
            </a:r>
            <a:r>
              <a:rPr lang="ru-RU" sz="2000" b="1" dirty="0"/>
              <a:t> </a:t>
            </a:r>
            <a:r>
              <a:rPr lang="ru-RU" sz="2000" b="1" dirty="0" err="1"/>
              <a:t>рішення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відбувається</a:t>
            </a:r>
            <a:r>
              <a:rPr lang="ru-RU" sz="2000" b="1" dirty="0" smtClean="0"/>
              <a:t> </a:t>
            </a:r>
            <a:r>
              <a:rPr lang="ru-RU" sz="2000" b="1" dirty="0" err="1"/>
              <a:t>саме</a:t>
            </a:r>
            <a:r>
              <a:rPr lang="ru-RU" sz="2000" b="1" dirty="0"/>
              <a:t> через метод проекту.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7479" y="332656"/>
            <a:ext cx="6276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Актуальність  теми самоосвіти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518176"/>
            <a:ext cx="86233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b="1" dirty="0" smtClean="0"/>
              <a:t>У </a:t>
            </a:r>
            <a:r>
              <a:rPr lang="ru-RU" sz="2000" b="1" dirty="0" err="1"/>
              <a:t>сучасній</a:t>
            </a:r>
            <a:r>
              <a:rPr lang="ru-RU" sz="2000" b="1" dirty="0"/>
              <a:t> </a:t>
            </a:r>
            <a:r>
              <a:rPr lang="ru-RU" sz="2000" b="1" dirty="0" err="1"/>
              <a:t>школі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виділити</a:t>
            </a:r>
            <a:r>
              <a:rPr lang="ru-RU" sz="2000" b="1" dirty="0"/>
              <a:t> </a:t>
            </a:r>
            <a:r>
              <a:rPr lang="ru-RU" sz="2000" b="1" dirty="0" err="1"/>
              <a:t>чотири</a:t>
            </a:r>
            <a:r>
              <a:rPr lang="ru-RU" sz="2000" b="1" dirty="0"/>
              <a:t> </a:t>
            </a:r>
            <a:r>
              <a:rPr lang="ru-RU" sz="2000" b="1" dirty="0" err="1"/>
              <a:t>основні</a:t>
            </a:r>
            <a:r>
              <a:rPr lang="ru-RU" sz="2000" b="1" dirty="0"/>
              <a:t> </a:t>
            </a:r>
            <a:r>
              <a:rPr lang="ru-RU" sz="2000" b="1" dirty="0" err="1"/>
              <a:t>напрями</a:t>
            </a:r>
            <a:r>
              <a:rPr lang="ru-RU" sz="2000" b="1" dirty="0"/>
              <a:t> </a:t>
            </a:r>
            <a:r>
              <a:rPr lang="ru-RU" sz="2000" b="1" dirty="0" err="1"/>
              <a:t>ефективного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/>
              <a:t>проектної</a:t>
            </a:r>
            <a:r>
              <a:rPr lang="ru-RU" sz="2000" b="1" dirty="0"/>
              <a:t> </a:t>
            </a:r>
            <a:r>
              <a:rPr lang="ru-RU" sz="2000" b="1" dirty="0" err="1"/>
              <a:t>технології</a:t>
            </a:r>
            <a:r>
              <a:rPr lang="ru-RU" sz="2000" b="1" dirty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/>
              <a:t>проект як метод </a:t>
            </a:r>
            <a:r>
              <a:rPr lang="ru-RU" sz="2000" b="1" dirty="0" err="1"/>
              <a:t>навчання</a:t>
            </a:r>
            <a:r>
              <a:rPr lang="ru-RU" sz="2000" b="1" dirty="0"/>
              <a:t> на </a:t>
            </a:r>
            <a:r>
              <a:rPr lang="ru-RU" sz="2000" b="1" dirty="0" err="1"/>
              <a:t>уроці</a:t>
            </a:r>
            <a:r>
              <a:rPr lang="ru-RU" sz="2000" b="1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err="1"/>
              <a:t>проектні</a:t>
            </a:r>
            <a:r>
              <a:rPr lang="ru-RU" sz="2000" b="1" dirty="0"/>
              <a:t> </a:t>
            </a:r>
            <a:r>
              <a:rPr lang="ru-RU" sz="2000" b="1" dirty="0" err="1"/>
              <a:t>технології</a:t>
            </a:r>
            <a:r>
              <a:rPr lang="ru-RU" sz="2000" b="1" dirty="0"/>
              <a:t> </a:t>
            </a:r>
            <a:r>
              <a:rPr lang="ru-RU" sz="2000" b="1" dirty="0" err="1"/>
              <a:t>дистанційного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/>
              <a:t>для </a:t>
            </a:r>
            <a:r>
              <a:rPr lang="ru-RU" sz="2000" b="1" dirty="0" err="1"/>
              <a:t>формування</a:t>
            </a:r>
            <a:r>
              <a:rPr lang="ru-RU" sz="2000" b="1" dirty="0"/>
              <a:t> </a:t>
            </a:r>
            <a:r>
              <a:rPr lang="ru-RU" sz="2000" b="1" dirty="0" err="1"/>
              <a:t>дослідницьких</a:t>
            </a:r>
            <a:r>
              <a:rPr lang="ru-RU" sz="2000" b="1" dirty="0"/>
              <a:t> </a:t>
            </a:r>
            <a:r>
              <a:rPr lang="ru-RU" sz="2000" b="1" dirty="0" err="1"/>
              <a:t>навичок</a:t>
            </a:r>
            <a:r>
              <a:rPr lang="ru-RU" sz="2000" b="1" dirty="0"/>
              <a:t> </a:t>
            </a:r>
            <a:r>
              <a:rPr lang="ru-RU" sz="2000" b="1" dirty="0" err="1"/>
              <a:t>школярів</a:t>
            </a:r>
            <a:r>
              <a:rPr lang="ru-RU" sz="2000" b="1" dirty="0"/>
              <a:t> у </a:t>
            </a:r>
            <a:r>
              <a:rPr lang="ru-RU" sz="2000" b="1" dirty="0" err="1"/>
              <a:t>позаурочній</a:t>
            </a:r>
            <a:r>
              <a:rPr lang="ru-RU" sz="2000" b="1" dirty="0"/>
              <a:t> </a:t>
            </a:r>
            <a:r>
              <a:rPr lang="ru-RU" sz="2000" b="1" dirty="0" err="1"/>
              <a:t>роботі</a:t>
            </a:r>
            <a:r>
              <a:rPr lang="ru-RU" sz="2000" b="1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/>
              <a:t>як метод </a:t>
            </a:r>
            <a:r>
              <a:rPr lang="ru-RU" sz="2000" b="1" dirty="0" err="1"/>
              <a:t>організації</a:t>
            </a:r>
            <a:r>
              <a:rPr lang="ru-RU" sz="2000" b="1" dirty="0"/>
              <a:t> </a:t>
            </a:r>
            <a:r>
              <a:rPr lang="ru-RU" sz="2000" b="1" dirty="0" err="1"/>
              <a:t>дослідницької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 </a:t>
            </a:r>
            <a:r>
              <a:rPr lang="ru-RU" sz="2000" b="1" dirty="0" err="1" smtClean="0"/>
              <a:t>вчителя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6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05273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400" b="1" dirty="0" err="1" smtClean="0"/>
              <a:t>Отже</a:t>
            </a:r>
            <a:r>
              <a:rPr lang="ru-RU" sz="2400" b="1" dirty="0"/>
              <a:t>,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зазначити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системне</a:t>
            </a:r>
            <a:r>
              <a:rPr lang="ru-RU" sz="2400" b="1" dirty="0"/>
              <a:t> </a:t>
            </a:r>
            <a:r>
              <a:rPr lang="ru-RU" sz="2400" b="1" dirty="0" err="1"/>
              <a:t>запровадження</a:t>
            </a:r>
            <a:r>
              <a:rPr lang="ru-RU" sz="2400" b="1" dirty="0"/>
              <a:t> </a:t>
            </a:r>
            <a:r>
              <a:rPr lang="ru-RU" sz="2400" b="1" dirty="0" err="1"/>
              <a:t>проектної</a:t>
            </a:r>
            <a:r>
              <a:rPr lang="ru-RU" sz="2400" b="1" dirty="0"/>
              <a:t> </a:t>
            </a:r>
            <a:r>
              <a:rPr lang="ru-RU" sz="2400" b="1" dirty="0" err="1"/>
              <a:t>технології</a:t>
            </a:r>
            <a:r>
              <a:rPr lang="ru-RU" sz="2400" b="1" dirty="0"/>
              <a:t> в </a:t>
            </a:r>
            <a:r>
              <a:rPr lang="ru-RU" sz="2400" b="1" dirty="0" err="1"/>
              <a:t>школі</a:t>
            </a:r>
            <a:r>
              <a:rPr lang="ru-RU" sz="2400" b="1" dirty="0"/>
              <a:t> (</a:t>
            </a:r>
            <a:r>
              <a:rPr lang="ru-RU" sz="2400" b="1" dirty="0" err="1"/>
              <a:t>починаючи</a:t>
            </a:r>
            <a:r>
              <a:rPr lang="ru-RU" sz="2400" b="1" dirty="0"/>
              <a:t> з </a:t>
            </a:r>
            <a:r>
              <a:rPr lang="ru-RU" sz="2400" b="1" dirty="0" err="1"/>
              <a:t>початкової</a:t>
            </a:r>
            <a:r>
              <a:rPr lang="ru-RU" sz="2400" b="1" dirty="0"/>
              <a:t> ланки) </a:t>
            </a:r>
            <a:r>
              <a:rPr lang="ru-RU" sz="2400" b="1" dirty="0" err="1"/>
              <a:t>призводить</a:t>
            </a:r>
            <a:r>
              <a:rPr lang="ru-RU" sz="2400" b="1" dirty="0"/>
              <a:t> до того,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учні</a:t>
            </a:r>
            <a:r>
              <a:rPr lang="ru-RU" sz="2400" b="1" dirty="0"/>
              <a:t> </a:t>
            </a:r>
            <a:r>
              <a:rPr lang="ru-RU" sz="2400" b="1" dirty="0" err="1"/>
              <a:t>поступово</a:t>
            </a:r>
            <a:r>
              <a:rPr lang="ru-RU" sz="2400" b="1" dirty="0"/>
              <a:t> </a:t>
            </a:r>
            <a:r>
              <a:rPr lang="ru-RU" sz="2400" b="1" dirty="0" err="1"/>
              <a:t>опановують</a:t>
            </a:r>
            <a:r>
              <a:rPr lang="ru-RU" sz="2400" b="1" dirty="0"/>
              <a:t> її не </a:t>
            </a:r>
            <a:r>
              <a:rPr lang="ru-RU" sz="2400" b="1" dirty="0" err="1"/>
              <a:t>тільки</a:t>
            </a:r>
            <a:r>
              <a:rPr lang="ru-RU" sz="2400" b="1" dirty="0"/>
              <a:t> як </a:t>
            </a:r>
            <a:r>
              <a:rPr lang="ru-RU" sz="2400" b="1" dirty="0" err="1"/>
              <a:t>навчальну</a:t>
            </a:r>
            <a:r>
              <a:rPr lang="ru-RU" sz="2400" b="1" dirty="0"/>
              <a:t> </a:t>
            </a:r>
            <a:r>
              <a:rPr lang="ru-RU" sz="2400" b="1" dirty="0" err="1"/>
              <a:t>технологію</a:t>
            </a:r>
            <a:r>
              <a:rPr lang="ru-RU" sz="2400" b="1" dirty="0"/>
              <a:t>,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самостійно</a:t>
            </a:r>
            <a:r>
              <a:rPr lang="ru-RU" sz="2400" b="1" dirty="0"/>
              <a:t> </a:t>
            </a:r>
            <a:r>
              <a:rPr lang="ru-RU" sz="2400" b="1" dirty="0" err="1"/>
              <a:t>вчитися</a:t>
            </a:r>
            <a:r>
              <a:rPr lang="ru-RU" sz="2400" b="1" dirty="0"/>
              <a:t>, критично </a:t>
            </a:r>
            <a:r>
              <a:rPr lang="ru-RU" sz="2400" b="1" dirty="0" err="1"/>
              <a:t>мислити</a:t>
            </a:r>
            <a:r>
              <a:rPr lang="ru-RU" sz="2400" b="1" dirty="0"/>
              <a:t>, але </a:t>
            </a:r>
            <a:r>
              <a:rPr lang="ru-RU" sz="2400" b="1" dirty="0" err="1"/>
              <a:t>також</a:t>
            </a:r>
            <a:r>
              <a:rPr lang="ru-RU" sz="2400" b="1" dirty="0"/>
              <a:t> як метод </a:t>
            </a:r>
            <a:r>
              <a:rPr lang="ru-RU" sz="2400" b="1" dirty="0" err="1"/>
              <a:t>організації</a:t>
            </a:r>
            <a:r>
              <a:rPr lang="ru-RU" sz="2400" b="1" dirty="0"/>
              <a:t> та </a:t>
            </a:r>
            <a:r>
              <a:rPr lang="ru-RU" sz="2400" b="1" dirty="0" err="1"/>
              <a:t>планування</a:t>
            </a:r>
            <a:r>
              <a:rPr lang="ru-RU" sz="2400" b="1" dirty="0"/>
              <a:t> </a:t>
            </a:r>
            <a:r>
              <a:rPr lang="ru-RU" sz="2400" b="1" dirty="0" err="1"/>
              <a:t>своєї</a:t>
            </a:r>
            <a:r>
              <a:rPr lang="ru-RU" sz="2400" b="1" dirty="0"/>
              <a:t> </a:t>
            </a:r>
            <a:r>
              <a:rPr lang="ru-RU" sz="2400" b="1" dirty="0" err="1"/>
              <a:t>подальшої</a:t>
            </a:r>
            <a:r>
              <a:rPr lang="ru-RU" sz="2400" b="1" dirty="0"/>
              <a:t> </a:t>
            </a:r>
            <a:r>
              <a:rPr lang="ru-RU" sz="2400" b="1" dirty="0" err="1"/>
              <a:t>життєдіяльності</a:t>
            </a:r>
            <a:r>
              <a:rPr lang="ru-RU" sz="2400" b="1" dirty="0"/>
              <a:t>. </a:t>
            </a:r>
            <a:r>
              <a:rPr lang="ru-RU" sz="2400" b="1" dirty="0" err="1"/>
              <a:t>Врешті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сприяє</a:t>
            </a:r>
            <a:r>
              <a:rPr lang="ru-RU" sz="2400" b="1" dirty="0"/>
              <a:t> </a:t>
            </a:r>
            <a:r>
              <a:rPr lang="ru-RU" sz="2400" b="1" dirty="0" err="1"/>
              <a:t>підготовці</a:t>
            </a:r>
            <a:r>
              <a:rPr lang="ru-RU" sz="2400" b="1" dirty="0"/>
              <a:t> </a:t>
            </a:r>
            <a:r>
              <a:rPr lang="ru-RU" sz="2400" b="1" dirty="0" err="1"/>
              <a:t>молоді</a:t>
            </a:r>
            <a:r>
              <a:rPr lang="ru-RU" sz="2400" b="1" dirty="0"/>
              <a:t>, яка </a:t>
            </a:r>
            <a:r>
              <a:rPr lang="ru-RU" sz="2400" b="1" dirty="0" err="1"/>
              <a:t>ґрунтує</a:t>
            </a:r>
            <a:r>
              <a:rPr lang="ru-RU" sz="2400" b="1" dirty="0"/>
              <a:t> свою </a:t>
            </a:r>
            <a:r>
              <a:rPr lang="ru-RU" sz="2400" b="1" dirty="0" err="1"/>
              <a:t>діяльність</a:t>
            </a:r>
            <a:r>
              <a:rPr lang="ru-RU" sz="2400" b="1" dirty="0"/>
              <a:t> на </a:t>
            </a:r>
            <a:r>
              <a:rPr lang="ru-RU" sz="2400" b="1" dirty="0" err="1"/>
              <a:t>основі</a:t>
            </a:r>
            <a:r>
              <a:rPr lang="ru-RU" sz="2400" b="1" dirty="0"/>
              <a:t> </a:t>
            </a:r>
            <a:r>
              <a:rPr lang="ru-RU" sz="2400" b="1" dirty="0" err="1"/>
              <a:t>демократичних</a:t>
            </a:r>
            <a:r>
              <a:rPr lang="ru-RU" sz="2400" b="1" dirty="0"/>
              <a:t> </a:t>
            </a:r>
            <a:r>
              <a:rPr lang="ru-RU" sz="2400" b="1" dirty="0" err="1"/>
              <a:t>цінностей</a:t>
            </a:r>
            <a:r>
              <a:rPr lang="ru-RU" sz="2400" b="1" dirty="0"/>
              <a:t>, </a:t>
            </a:r>
            <a:r>
              <a:rPr lang="ru-RU" sz="2400" b="1" dirty="0" err="1"/>
              <a:t>схильна</a:t>
            </a:r>
            <a:r>
              <a:rPr lang="ru-RU" sz="2400" b="1" dirty="0"/>
              <a:t> до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/>
              <a:t>впродовж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, </a:t>
            </a:r>
            <a:r>
              <a:rPr lang="ru-RU" sz="2400" b="1" dirty="0" err="1"/>
              <a:t>здатна</a:t>
            </a:r>
            <a:r>
              <a:rPr lang="ru-RU" sz="2400" b="1" dirty="0"/>
              <a:t> бути </a:t>
            </a:r>
            <a:r>
              <a:rPr lang="ru-RU" sz="2400" b="1" dirty="0" err="1"/>
              <a:t>конкурентноздатною</a:t>
            </a:r>
            <a:r>
              <a:rPr lang="ru-RU" sz="2400" b="1" dirty="0"/>
              <a:t> на </a:t>
            </a:r>
            <a:r>
              <a:rPr lang="ru-RU" sz="2400" b="1" dirty="0" err="1"/>
              <a:t>європейському</a:t>
            </a:r>
            <a:r>
              <a:rPr lang="ru-RU" sz="2400" b="1" dirty="0"/>
              <a:t> і </a:t>
            </a:r>
            <a:r>
              <a:rPr lang="ru-RU" sz="2400" b="1" dirty="0" err="1"/>
              <a:t>світовому</a:t>
            </a:r>
            <a:r>
              <a:rPr lang="ru-RU" sz="2400" b="1" dirty="0"/>
              <a:t> </a:t>
            </a:r>
            <a:r>
              <a:rPr lang="ru-RU" sz="2400" b="1" dirty="0" err="1"/>
              <a:t>освітніх</a:t>
            </a:r>
            <a:r>
              <a:rPr lang="ru-RU" sz="2400" b="1" dirty="0"/>
              <a:t> просторах та на ринку </a:t>
            </a:r>
            <a:r>
              <a:rPr lang="ru-RU" sz="2400" b="1" dirty="0" err="1"/>
              <a:t>праці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4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049976" y="159023"/>
            <a:ext cx="704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Навчальний кабінет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0710"/>
            <a:ext cx="4788024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4644008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57453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99992" cy="342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82353"/>
            <a:ext cx="4572000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123728" y="188640"/>
            <a:ext cx="521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Учнівські роботи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970"/>
            <a:ext cx="5724128" cy="2789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66022"/>
            <a:ext cx="6228184" cy="2573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76" y="1628800"/>
            <a:ext cx="4932040" cy="30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483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админ</cp:lastModifiedBy>
  <cp:revision>10</cp:revision>
  <dcterms:created xsi:type="dcterms:W3CDTF">2019-01-31T17:14:04Z</dcterms:created>
  <dcterms:modified xsi:type="dcterms:W3CDTF">2019-01-31T21:04:56Z</dcterms:modified>
</cp:coreProperties>
</file>