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548" r:id="rId3"/>
    <p:sldId id="1549" r:id="rId4"/>
    <p:sldId id="1551" r:id="rId5"/>
    <p:sldId id="1554" r:id="rId6"/>
    <p:sldId id="1555" r:id="rId7"/>
    <p:sldId id="1566" r:id="rId8"/>
    <p:sldId id="1556" r:id="rId9"/>
    <p:sldId id="1550" r:id="rId10"/>
    <p:sldId id="1557" r:id="rId11"/>
    <p:sldId id="1560" r:id="rId12"/>
    <p:sldId id="1567" r:id="rId13"/>
    <p:sldId id="1559" r:id="rId14"/>
    <p:sldId id="1379" r:id="rId15"/>
    <p:sldId id="1533" r:id="rId16"/>
    <p:sldId id="304" r:id="rId1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96BC5"/>
    <a:srgbClr val="F4BF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4" autoAdjust="0"/>
    <p:restoredTop sz="94660"/>
  </p:normalViewPr>
  <p:slideViewPr>
    <p:cSldViewPr snapToGrid="0">
      <p:cViewPr>
        <p:scale>
          <a:sx n="49" d="100"/>
          <a:sy n="49" d="100"/>
        </p:scale>
        <p:origin x="-1542" y="-6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400" i="1" noProof="0" dirty="0"/>
            <a:t>Накопичення і зберігання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 noProof="0" dirty="0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400" i="1" noProof="0" dirty="0"/>
            <a:t>Створення найбільш ефективних систем пошуку необхідних даних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400" i="1" noProof="0" dirty="0">
              <a:solidFill>
                <a:srgbClr val="002060"/>
              </a:solidFill>
            </a:rPr>
            <a:t>Максимальний рівень захисту всієї наявної в структурі інформації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 custT="1"/>
      <dgm:spPr/>
      <dgm:t>
        <a:bodyPr/>
        <a:lstStyle/>
        <a:p>
          <a:r>
            <a:rPr lang="uk-UA" sz="2400" i="1" noProof="0" dirty="0"/>
            <a:t>Ефективна маршрутизація інформації 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9F5EE445-7A33-4127-8BC1-059962E1C614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uk-UA" sz="2400" i="1" noProof="0" dirty="0"/>
            <a:t>Колективна робота над документами 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i="1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5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117A4-BB7B-4C63-B83D-1D769ED77955}" type="pres">
      <dgm:prSet presAssocID="{BD77BD33-EC30-46AC-BD24-401E734F8176}" presName="extraNode" presStyleLbl="node1" presStyleIdx="0" presStyleCnt="5"/>
      <dgm:spPr/>
    </dgm:pt>
    <dgm:pt modelId="{79FA0555-FEE1-4173-AD86-0A4FAA4240E0}" type="pres">
      <dgm:prSet presAssocID="{BD77BD33-EC30-46AC-BD24-401E734F8176}" presName="dstNode" presStyleLbl="node1" presStyleIdx="0" presStyleCnt="5"/>
      <dgm:spPr/>
    </dgm:pt>
    <dgm:pt modelId="{EE2EA9E0-CBE5-43E4-BB02-325D168626A4}" type="pres">
      <dgm:prSet presAssocID="{D44B0D79-7F04-44B9-9C7C-CD28C17613D0}" presName="text_1" presStyleLbl="node1" presStyleIdx="0" presStyleCnt="5" custScaleY="126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5"/>
      <dgm:spPr/>
    </dgm:pt>
    <dgm:pt modelId="{AD2F74AD-5B6A-4346-8349-090AC68FEE9A}" type="pres">
      <dgm:prSet presAssocID="{1B81C372-925C-46FC-96B1-2F1AAF945560}" presName="text_2" presStyleLbl="node1" presStyleIdx="1" presStyleCnt="5" custScaleY="126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5"/>
      <dgm:spPr/>
    </dgm:pt>
    <dgm:pt modelId="{46297F79-2755-4E7F-87B4-88629DD167EF}" type="pres">
      <dgm:prSet presAssocID="{FFF60420-B008-4E57-9B7A-8B5C4B8F1F0F}" presName="text_3" presStyleLbl="node1" presStyleIdx="2" presStyleCnt="5" custScaleY="126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5"/>
      <dgm:spPr/>
    </dgm:pt>
    <dgm:pt modelId="{E97A966C-ADE1-481C-9602-29D743F1F5D5}" type="pres">
      <dgm:prSet presAssocID="{574467BF-CB95-4D99-A5FA-460B08A3B1CD}" presName="text_4" presStyleLbl="node1" presStyleIdx="3" presStyleCnt="5" custScaleY="126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5"/>
      <dgm:spPr/>
    </dgm:pt>
    <dgm:pt modelId="{A75E9348-9280-4796-BDCC-B84F04B5A654}" type="pres">
      <dgm:prSet presAssocID="{9F5EE445-7A33-4127-8BC1-059962E1C614}" presName="text_5" presStyleLbl="node1" presStyleIdx="4" presStyleCnt="5" custScaleY="126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5"/>
      <dgm:spPr/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E28AE3-D851-40CB-AC31-94D1C9C611E5}" type="doc">
      <dgm:prSet loTypeId="urn:microsoft.com/office/officeart/2005/8/layout/default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FFE9CB1-74B7-410C-844F-1DE0F3245BC6}">
      <dgm:prSet phldrT="[Текст]" custT="1"/>
      <dgm:spPr>
        <a:xfrm>
          <a:off x="0" y="402432"/>
          <a:ext cx="3398692" cy="2039215"/>
        </a:xfrm>
        <a:prstGeom prst="rect">
          <a:avLst/>
        </a:prstGeom>
        <a:solidFill>
          <a:srgbClr val="C55A11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uk-UA" sz="2700" b="1" i="1" noProof="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Орієновані та бізнес-процеси</a:t>
          </a:r>
          <a:endParaRPr lang="uk-UA" sz="2700" i="1" noProof="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gm:t>
    </dgm:pt>
    <dgm:pt modelId="{D560622E-78DC-47BD-8C36-3A5209A538F1}" type="parTrans" cxnId="{F98FF27B-2324-4727-9788-0C874D8DF5C8}">
      <dgm:prSet/>
      <dgm:spPr/>
      <dgm:t>
        <a:bodyPr/>
        <a:lstStyle/>
        <a:p>
          <a:endParaRPr lang="ru-RU" sz="2700" i="1"/>
        </a:p>
      </dgm:t>
    </dgm:pt>
    <dgm:pt modelId="{5A75D931-713C-4F97-8901-70B529CAF88E}" type="sibTrans" cxnId="{F98FF27B-2324-4727-9788-0C874D8DF5C8}">
      <dgm:prSet/>
      <dgm:spPr/>
      <dgm:t>
        <a:bodyPr/>
        <a:lstStyle/>
        <a:p>
          <a:endParaRPr lang="ru-RU" sz="2700" i="1"/>
        </a:p>
      </dgm:t>
    </dgm:pt>
    <dgm:pt modelId="{39F4D1A1-D48D-4CAA-975B-62D33D1C6280}">
      <dgm:prSet phldrT="[Текст]" custT="1"/>
      <dgm:spPr>
        <a:xfrm>
          <a:off x="3738562" y="402432"/>
          <a:ext cx="3398692" cy="2039215"/>
        </a:xfrm>
        <a:prstGeom prst="rect">
          <a:avLst/>
        </a:prstGeom>
        <a:solidFill>
          <a:srgbClr val="7030A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uk-UA" sz="2700" b="1" i="1" noProof="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Корпоративні</a:t>
          </a:r>
          <a:endParaRPr lang="uk-UA" sz="2700" i="1" noProof="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gm:t>
    </dgm:pt>
    <dgm:pt modelId="{090711D5-43FA-4324-8228-BB77BDF01370}" type="parTrans" cxnId="{810CA7A5-20C8-4408-B261-A2D0365950A7}">
      <dgm:prSet/>
      <dgm:spPr/>
      <dgm:t>
        <a:bodyPr/>
        <a:lstStyle/>
        <a:p>
          <a:endParaRPr lang="ru-RU" sz="2700" i="1"/>
        </a:p>
      </dgm:t>
    </dgm:pt>
    <dgm:pt modelId="{5159128D-8E6D-4AFF-88EE-8594E3FC0807}" type="sibTrans" cxnId="{810CA7A5-20C8-4408-B261-A2D0365950A7}">
      <dgm:prSet/>
      <dgm:spPr/>
      <dgm:t>
        <a:bodyPr/>
        <a:lstStyle/>
        <a:p>
          <a:endParaRPr lang="ru-RU" sz="2700" i="1"/>
        </a:p>
      </dgm:t>
    </dgm:pt>
    <dgm:pt modelId="{FED54C2C-5B19-45F9-9077-6F1879DFEB06}">
      <dgm:prSet phldrT="[Текст]" custT="1"/>
      <dgm:spPr>
        <a:xfrm>
          <a:off x="7477124" y="402432"/>
          <a:ext cx="3398692" cy="2039215"/>
        </a:xfrm>
        <a:prstGeom prst="rect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uk-UA" sz="2700" b="1" i="1" noProof="0" dirty="0">
              <a:solidFill>
                <a:srgbClr val="002060"/>
              </a:solidFill>
              <a:latin typeface="+mn-lt"/>
              <a:ea typeface="+mn-ea"/>
              <a:cs typeface="+mn-cs"/>
            </a:rPr>
            <a:t>Системи управління зображеннями</a:t>
          </a:r>
          <a:endParaRPr lang="uk-UA" sz="2700" i="1" noProof="0" dirty="0">
            <a:solidFill>
              <a:srgbClr val="002060"/>
            </a:solidFill>
            <a:latin typeface="+mn-lt"/>
            <a:ea typeface="+mn-ea"/>
            <a:cs typeface="+mn-cs"/>
          </a:endParaRPr>
        </a:p>
      </dgm:t>
    </dgm:pt>
    <dgm:pt modelId="{EAFDA720-CC85-4C17-96A8-1A186D0F7E0B}" type="parTrans" cxnId="{E903B1E5-1A8E-4402-80BB-369700ED7E35}">
      <dgm:prSet/>
      <dgm:spPr/>
      <dgm:t>
        <a:bodyPr/>
        <a:lstStyle/>
        <a:p>
          <a:endParaRPr lang="ru-RU" sz="2700" i="1"/>
        </a:p>
      </dgm:t>
    </dgm:pt>
    <dgm:pt modelId="{41746E21-5770-4847-9E1B-0A384DE51EA2}" type="sibTrans" cxnId="{E903B1E5-1A8E-4402-80BB-369700ED7E35}">
      <dgm:prSet/>
      <dgm:spPr/>
      <dgm:t>
        <a:bodyPr/>
        <a:lstStyle/>
        <a:p>
          <a:endParaRPr lang="ru-RU" sz="2700" i="1"/>
        </a:p>
      </dgm:t>
    </dgm:pt>
    <dgm:pt modelId="{DCC960E7-52AE-4ACF-A00C-BBA5138583B0}">
      <dgm:prSet phldrT="[Текст]" custT="1"/>
      <dgm:spPr>
        <a:xfrm>
          <a:off x="1869281" y="2781517"/>
          <a:ext cx="3398692" cy="2039215"/>
        </a:xfrm>
        <a:prstGeom prst="rect">
          <a:avLst/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uk-UA" sz="2700" b="1" i="1" noProof="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Системи управління протоколами робіт</a:t>
          </a:r>
        </a:p>
      </dgm:t>
    </dgm:pt>
    <dgm:pt modelId="{F7070EFE-AA37-4C9A-8853-831C4ED98B26}" type="parTrans" cxnId="{D46F151C-5918-48AB-B7C5-5DFC68DB27E5}">
      <dgm:prSet/>
      <dgm:spPr/>
      <dgm:t>
        <a:bodyPr/>
        <a:lstStyle/>
        <a:p>
          <a:endParaRPr lang="ru-RU" sz="2700" i="1"/>
        </a:p>
      </dgm:t>
    </dgm:pt>
    <dgm:pt modelId="{2B842A2D-68A4-4F5C-97C3-0E9398023F4D}" type="sibTrans" cxnId="{D46F151C-5918-48AB-B7C5-5DFC68DB27E5}">
      <dgm:prSet/>
      <dgm:spPr/>
      <dgm:t>
        <a:bodyPr/>
        <a:lstStyle/>
        <a:p>
          <a:endParaRPr lang="ru-RU" sz="2700" i="1"/>
        </a:p>
      </dgm:t>
    </dgm:pt>
    <dgm:pt modelId="{680B2C0C-6AC3-4179-82FB-604E79CBD900}">
      <dgm:prSet custT="1"/>
      <dgm:spPr>
        <a:xfrm>
          <a:off x="5607843" y="2781517"/>
          <a:ext cx="3398692" cy="2039215"/>
        </a:xfrm>
        <a:prstGeom prst="rect">
          <a:avLst/>
        </a:prstGeom>
        <a:solidFill>
          <a:srgbClr val="008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uk-UA" sz="2700" b="1" i="1" noProof="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Системи управління виведенням</a:t>
          </a:r>
        </a:p>
      </dgm:t>
    </dgm:pt>
    <dgm:pt modelId="{AD8A9338-B4BF-4AAE-BA7C-7621F9F36C44}" type="parTrans" cxnId="{143E09A5-8E81-4107-8936-81B254781B3E}">
      <dgm:prSet/>
      <dgm:spPr/>
      <dgm:t>
        <a:bodyPr/>
        <a:lstStyle/>
        <a:p>
          <a:endParaRPr lang="ru-RU" sz="2700" i="1"/>
        </a:p>
      </dgm:t>
    </dgm:pt>
    <dgm:pt modelId="{91082F20-233D-4956-92B8-42DAD917F5A4}" type="sibTrans" cxnId="{143E09A5-8E81-4107-8936-81B254781B3E}">
      <dgm:prSet/>
      <dgm:spPr/>
      <dgm:t>
        <a:bodyPr/>
        <a:lstStyle/>
        <a:p>
          <a:endParaRPr lang="ru-RU" sz="2700" i="1"/>
        </a:p>
      </dgm:t>
    </dgm:pt>
    <dgm:pt modelId="{F47EDEBE-DAA7-4D7F-96F7-91F7C7555918}" type="pres">
      <dgm:prSet presAssocID="{7AE28AE3-D851-40CB-AC31-94D1C9C611E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459A6C-AA2D-4D77-9067-4D3C5D1F7EB1}" type="pres">
      <dgm:prSet presAssocID="{DFFE9CB1-74B7-410C-844F-1DE0F3245BC6}" presName="node" presStyleLbl="node1" presStyleIdx="0" presStyleCnt="5" custScaleX="114841" custLinFactNeighborY="-1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73D64C-3A33-49F2-A6C5-BBCD60EDA63B}" type="pres">
      <dgm:prSet presAssocID="{5A75D931-713C-4F97-8901-70B529CAF88E}" presName="sibTrans" presStyleCnt="0"/>
      <dgm:spPr/>
    </dgm:pt>
    <dgm:pt modelId="{994BE581-63C1-42E1-A65D-3C2CE91E815F}" type="pres">
      <dgm:prSet presAssocID="{39F4D1A1-D48D-4CAA-975B-62D33D1C6280}" presName="node" presStyleLbl="node1" presStyleIdx="1" presStyleCnt="5" custScaleX="1148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4B3602-E8F1-4B40-8827-AA991B1A93B7}" type="pres">
      <dgm:prSet presAssocID="{5159128D-8E6D-4AFF-88EE-8594E3FC0807}" presName="sibTrans" presStyleCnt="0"/>
      <dgm:spPr/>
    </dgm:pt>
    <dgm:pt modelId="{CC446C73-F87B-4FD1-B25A-4A463A9DC548}" type="pres">
      <dgm:prSet presAssocID="{FED54C2C-5B19-45F9-9077-6F1879DFEB06}" presName="node" presStyleLbl="node1" presStyleIdx="2" presStyleCnt="5" custScaleX="1148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F88EF-2ACC-446B-802A-8AD45D0D4992}" type="pres">
      <dgm:prSet presAssocID="{41746E21-5770-4847-9E1B-0A384DE51EA2}" presName="sibTrans" presStyleCnt="0"/>
      <dgm:spPr/>
    </dgm:pt>
    <dgm:pt modelId="{8DC41A2E-9D9A-4C3A-AD2F-5BD91C9A3250}" type="pres">
      <dgm:prSet presAssocID="{DCC960E7-52AE-4ACF-A00C-BBA5138583B0}" presName="node" presStyleLbl="node1" presStyleIdx="3" presStyleCnt="5" custScaleX="1148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F6384E-EDC6-47A6-9181-59048817C1BA}" type="pres">
      <dgm:prSet presAssocID="{2B842A2D-68A4-4F5C-97C3-0E9398023F4D}" presName="sibTrans" presStyleCnt="0"/>
      <dgm:spPr/>
    </dgm:pt>
    <dgm:pt modelId="{E88842E5-AEBB-4448-9D8D-4D199377B7B9}" type="pres">
      <dgm:prSet presAssocID="{680B2C0C-6AC3-4179-82FB-604E79CBD900}" presName="node" presStyleLbl="node1" presStyleIdx="4" presStyleCnt="5" custScaleX="1148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03B1E5-1A8E-4402-80BB-369700ED7E35}" srcId="{7AE28AE3-D851-40CB-AC31-94D1C9C611E5}" destId="{FED54C2C-5B19-45F9-9077-6F1879DFEB06}" srcOrd="2" destOrd="0" parTransId="{EAFDA720-CC85-4C17-96A8-1A186D0F7E0B}" sibTransId="{41746E21-5770-4847-9E1B-0A384DE51EA2}"/>
    <dgm:cxn modelId="{59915A3D-9269-4454-BD31-7839E8E565E6}" type="presOf" srcId="{DCC960E7-52AE-4ACF-A00C-BBA5138583B0}" destId="{8DC41A2E-9D9A-4C3A-AD2F-5BD91C9A3250}" srcOrd="0" destOrd="0" presId="urn:microsoft.com/office/officeart/2005/8/layout/default"/>
    <dgm:cxn modelId="{810CA7A5-20C8-4408-B261-A2D0365950A7}" srcId="{7AE28AE3-D851-40CB-AC31-94D1C9C611E5}" destId="{39F4D1A1-D48D-4CAA-975B-62D33D1C6280}" srcOrd="1" destOrd="0" parTransId="{090711D5-43FA-4324-8228-BB77BDF01370}" sibTransId="{5159128D-8E6D-4AFF-88EE-8594E3FC0807}"/>
    <dgm:cxn modelId="{9B94FB2D-59B0-4636-9601-E88FBA7F1F01}" type="presOf" srcId="{FED54C2C-5B19-45F9-9077-6F1879DFEB06}" destId="{CC446C73-F87B-4FD1-B25A-4A463A9DC548}" srcOrd="0" destOrd="0" presId="urn:microsoft.com/office/officeart/2005/8/layout/default"/>
    <dgm:cxn modelId="{DA094E1F-BE54-4020-BF13-D02CCFD907D3}" type="presOf" srcId="{39F4D1A1-D48D-4CAA-975B-62D33D1C6280}" destId="{994BE581-63C1-42E1-A65D-3C2CE91E815F}" srcOrd="0" destOrd="0" presId="urn:microsoft.com/office/officeart/2005/8/layout/default"/>
    <dgm:cxn modelId="{28B7027D-D294-44EE-81C9-3E36730B238B}" type="presOf" srcId="{DFFE9CB1-74B7-410C-844F-1DE0F3245BC6}" destId="{BA459A6C-AA2D-4D77-9067-4D3C5D1F7EB1}" srcOrd="0" destOrd="0" presId="urn:microsoft.com/office/officeart/2005/8/layout/default"/>
    <dgm:cxn modelId="{143E09A5-8E81-4107-8936-81B254781B3E}" srcId="{7AE28AE3-D851-40CB-AC31-94D1C9C611E5}" destId="{680B2C0C-6AC3-4179-82FB-604E79CBD900}" srcOrd="4" destOrd="0" parTransId="{AD8A9338-B4BF-4AAE-BA7C-7621F9F36C44}" sibTransId="{91082F20-233D-4956-92B8-42DAD917F5A4}"/>
    <dgm:cxn modelId="{D46F151C-5918-48AB-B7C5-5DFC68DB27E5}" srcId="{7AE28AE3-D851-40CB-AC31-94D1C9C611E5}" destId="{DCC960E7-52AE-4ACF-A00C-BBA5138583B0}" srcOrd="3" destOrd="0" parTransId="{F7070EFE-AA37-4C9A-8853-831C4ED98B26}" sibTransId="{2B842A2D-68A4-4F5C-97C3-0E9398023F4D}"/>
    <dgm:cxn modelId="{F98FF27B-2324-4727-9788-0C874D8DF5C8}" srcId="{7AE28AE3-D851-40CB-AC31-94D1C9C611E5}" destId="{DFFE9CB1-74B7-410C-844F-1DE0F3245BC6}" srcOrd="0" destOrd="0" parTransId="{D560622E-78DC-47BD-8C36-3A5209A538F1}" sibTransId="{5A75D931-713C-4F97-8901-70B529CAF88E}"/>
    <dgm:cxn modelId="{1EF2AAFF-630D-40F1-B2A0-FA7EACA6B1B3}" type="presOf" srcId="{680B2C0C-6AC3-4179-82FB-604E79CBD900}" destId="{E88842E5-AEBB-4448-9D8D-4D199377B7B9}" srcOrd="0" destOrd="0" presId="urn:microsoft.com/office/officeart/2005/8/layout/default"/>
    <dgm:cxn modelId="{77EB3B00-52C1-48E8-9B6D-897D2E2E5DE8}" type="presOf" srcId="{7AE28AE3-D851-40CB-AC31-94D1C9C611E5}" destId="{F47EDEBE-DAA7-4D7F-96F7-91F7C7555918}" srcOrd="0" destOrd="0" presId="urn:microsoft.com/office/officeart/2005/8/layout/default"/>
    <dgm:cxn modelId="{3B968451-EA01-4F1F-9667-59440AE81CE7}" type="presParOf" srcId="{F47EDEBE-DAA7-4D7F-96F7-91F7C7555918}" destId="{BA459A6C-AA2D-4D77-9067-4D3C5D1F7EB1}" srcOrd="0" destOrd="0" presId="urn:microsoft.com/office/officeart/2005/8/layout/default"/>
    <dgm:cxn modelId="{D93B88C8-8B7D-44B4-AEC3-4EB08194AFCE}" type="presParOf" srcId="{F47EDEBE-DAA7-4D7F-96F7-91F7C7555918}" destId="{C373D64C-3A33-49F2-A6C5-BBCD60EDA63B}" srcOrd="1" destOrd="0" presId="urn:microsoft.com/office/officeart/2005/8/layout/default"/>
    <dgm:cxn modelId="{0DB69133-DDA6-4502-92B7-6575CB12BF0E}" type="presParOf" srcId="{F47EDEBE-DAA7-4D7F-96F7-91F7C7555918}" destId="{994BE581-63C1-42E1-A65D-3C2CE91E815F}" srcOrd="2" destOrd="0" presId="urn:microsoft.com/office/officeart/2005/8/layout/default"/>
    <dgm:cxn modelId="{1439EF6D-A515-49FD-B1EB-982DE2AC4473}" type="presParOf" srcId="{F47EDEBE-DAA7-4D7F-96F7-91F7C7555918}" destId="{8A4B3602-E8F1-4B40-8827-AA991B1A93B7}" srcOrd="3" destOrd="0" presId="urn:microsoft.com/office/officeart/2005/8/layout/default"/>
    <dgm:cxn modelId="{B5B7FB2A-99E3-41A4-9311-A8F962172CB0}" type="presParOf" srcId="{F47EDEBE-DAA7-4D7F-96F7-91F7C7555918}" destId="{CC446C73-F87B-4FD1-B25A-4A463A9DC548}" srcOrd="4" destOrd="0" presId="urn:microsoft.com/office/officeart/2005/8/layout/default"/>
    <dgm:cxn modelId="{F3877FAD-1F49-499B-B621-5B5933462CA2}" type="presParOf" srcId="{F47EDEBE-DAA7-4D7F-96F7-91F7C7555918}" destId="{0E6F88EF-2ACC-446B-802A-8AD45D0D4992}" srcOrd="5" destOrd="0" presId="urn:microsoft.com/office/officeart/2005/8/layout/default"/>
    <dgm:cxn modelId="{AD7CAD16-B11F-4B4D-B297-345A66930F09}" type="presParOf" srcId="{F47EDEBE-DAA7-4D7F-96F7-91F7C7555918}" destId="{8DC41A2E-9D9A-4C3A-AD2F-5BD91C9A3250}" srcOrd="6" destOrd="0" presId="urn:microsoft.com/office/officeart/2005/8/layout/default"/>
    <dgm:cxn modelId="{CD3732C9-EF7B-44EE-8DF0-8342AC244FA1}" type="presParOf" srcId="{F47EDEBE-DAA7-4D7F-96F7-91F7C7555918}" destId="{7DF6384E-EDC6-47A6-9181-59048817C1BA}" srcOrd="7" destOrd="0" presId="urn:microsoft.com/office/officeart/2005/8/layout/default"/>
    <dgm:cxn modelId="{589DD196-7F30-4206-9386-444DAAD3D121}" type="presParOf" srcId="{F47EDEBE-DAA7-4D7F-96F7-91F7C7555918}" destId="{E88842E5-AEBB-4448-9D8D-4D199377B7B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4810456" y="-737264"/>
          <a:ext cx="5729552" cy="5729552"/>
        </a:xfrm>
        <a:prstGeom prst="blockArc">
          <a:avLst>
            <a:gd name="adj1" fmla="val 18900000"/>
            <a:gd name="adj2" fmla="val 2700000"/>
            <a:gd name="adj3" fmla="val 377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402190" y="196107"/>
          <a:ext cx="7027256" cy="6715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231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/>
            <a:t>Накопичення і зберігання</a:t>
          </a:r>
        </a:p>
      </dsp:txBody>
      <dsp:txXfrm>
        <a:off x="402190" y="196107"/>
        <a:ext cx="7027256" cy="671540"/>
      </dsp:txXfrm>
    </dsp:sp>
    <dsp:sp modelId="{27878C57-BBF6-4C22-88FA-1C3D4933722D}">
      <dsp:nvSpPr>
        <dsp:cNvPr id="0" name=""/>
        <dsp:cNvSpPr/>
      </dsp:nvSpPr>
      <dsp:spPr>
        <a:xfrm>
          <a:off x="69659" y="199347"/>
          <a:ext cx="665060" cy="6650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783440" y="993924"/>
          <a:ext cx="6646006" cy="671540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231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/>
            <a:t>Створення найбільш ефективних систем пошуку необхідних даних</a:t>
          </a:r>
        </a:p>
      </dsp:txBody>
      <dsp:txXfrm>
        <a:off x="783440" y="993924"/>
        <a:ext cx="6646006" cy="671540"/>
      </dsp:txXfrm>
    </dsp:sp>
    <dsp:sp modelId="{E63EBB38-5984-4F74-98F1-254621592311}">
      <dsp:nvSpPr>
        <dsp:cNvPr id="0" name=""/>
        <dsp:cNvSpPr/>
      </dsp:nvSpPr>
      <dsp:spPr>
        <a:xfrm>
          <a:off x="450910" y="997164"/>
          <a:ext cx="665060" cy="6650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900453" y="1791741"/>
          <a:ext cx="6528993" cy="67154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231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>
              <a:solidFill>
                <a:srgbClr val="002060"/>
              </a:solidFill>
            </a:rPr>
            <a:t>Максимальний рівень захисту всієї наявної в структурі інформації</a:t>
          </a:r>
        </a:p>
      </dsp:txBody>
      <dsp:txXfrm>
        <a:off x="900453" y="1791741"/>
        <a:ext cx="6528993" cy="671540"/>
      </dsp:txXfrm>
    </dsp:sp>
    <dsp:sp modelId="{D13D7DA6-9D1E-4150-A6AE-C6ABC36166D5}">
      <dsp:nvSpPr>
        <dsp:cNvPr id="0" name=""/>
        <dsp:cNvSpPr/>
      </dsp:nvSpPr>
      <dsp:spPr>
        <a:xfrm>
          <a:off x="567923" y="1794981"/>
          <a:ext cx="665060" cy="6650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783440" y="2589558"/>
          <a:ext cx="6646006" cy="67154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231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/>
            <a:t>Ефективна маршрутизація інформації </a:t>
          </a:r>
        </a:p>
      </dsp:txBody>
      <dsp:txXfrm>
        <a:off x="783440" y="2589558"/>
        <a:ext cx="6646006" cy="671540"/>
      </dsp:txXfrm>
    </dsp:sp>
    <dsp:sp modelId="{AA2029A9-878F-42BF-A694-5944B1AD983E}">
      <dsp:nvSpPr>
        <dsp:cNvPr id="0" name=""/>
        <dsp:cNvSpPr/>
      </dsp:nvSpPr>
      <dsp:spPr>
        <a:xfrm>
          <a:off x="450910" y="2592798"/>
          <a:ext cx="665060" cy="6650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402190" y="3387375"/>
          <a:ext cx="7027256" cy="671540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231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/>
            <a:t>Колективна робота над документами </a:t>
          </a:r>
        </a:p>
      </dsp:txBody>
      <dsp:txXfrm>
        <a:off x="402190" y="3387375"/>
        <a:ext cx="7027256" cy="671540"/>
      </dsp:txXfrm>
    </dsp:sp>
    <dsp:sp modelId="{0589A8B4-BF53-4D85-9C3C-5A5EA39FC1AC}">
      <dsp:nvSpPr>
        <dsp:cNvPr id="0" name=""/>
        <dsp:cNvSpPr/>
      </dsp:nvSpPr>
      <dsp:spPr>
        <a:xfrm>
          <a:off x="69659" y="3390615"/>
          <a:ext cx="665060" cy="6650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459A6C-AA2D-4D77-9067-4D3C5D1F7EB1}">
      <dsp:nvSpPr>
        <dsp:cNvPr id="0" name=""/>
        <dsp:cNvSpPr/>
      </dsp:nvSpPr>
      <dsp:spPr>
        <a:xfrm>
          <a:off x="277002" y="0"/>
          <a:ext cx="3621795" cy="1892248"/>
        </a:xfrm>
        <a:prstGeom prst="rect">
          <a:avLst/>
        </a:prstGeom>
        <a:solidFill>
          <a:srgbClr val="C55A11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b="1" i="1" kern="1200" noProof="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Орієновані та бізнес-процеси</a:t>
          </a:r>
          <a:endParaRPr lang="uk-UA" sz="2700" i="1" kern="1200" noProof="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sp:txBody>
      <dsp:txXfrm>
        <a:off x="277002" y="0"/>
        <a:ext cx="3621795" cy="1892248"/>
      </dsp:txXfrm>
    </dsp:sp>
    <dsp:sp modelId="{994BE581-63C1-42E1-A65D-3C2CE91E815F}">
      <dsp:nvSpPr>
        <dsp:cNvPr id="0" name=""/>
        <dsp:cNvSpPr/>
      </dsp:nvSpPr>
      <dsp:spPr>
        <a:xfrm>
          <a:off x="4214172" y="1906"/>
          <a:ext cx="3621795" cy="1892248"/>
        </a:xfrm>
        <a:prstGeom prst="rect">
          <a:avLst/>
        </a:prstGeom>
        <a:solidFill>
          <a:srgbClr val="7030A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b="1" i="1" kern="1200" noProof="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Корпоративні</a:t>
          </a:r>
          <a:endParaRPr lang="uk-UA" sz="2700" i="1" kern="1200" noProof="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sp:txBody>
      <dsp:txXfrm>
        <a:off x="4214172" y="1906"/>
        <a:ext cx="3621795" cy="1892248"/>
      </dsp:txXfrm>
    </dsp:sp>
    <dsp:sp modelId="{CC446C73-F87B-4FD1-B25A-4A463A9DC548}">
      <dsp:nvSpPr>
        <dsp:cNvPr id="0" name=""/>
        <dsp:cNvSpPr/>
      </dsp:nvSpPr>
      <dsp:spPr>
        <a:xfrm>
          <a:off x="8151343" y="1906"/>
          <a:ext cx="3621795" cy="1892248"/>
        </a:xfrm>
        <a:prstGeom prst="rect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b="1" i="1" kern="1200" noProof="0" dirty="0">
              <a:solidFill>
                <a:srgbClr val="002060"/>
              </a:solidFill>
              <a:latin typeface="+mn-lt"/>
              <a:ea typeface="+mn-ea"/>
              <a:cs typeface="+mn-cs"/>
            </a:rPr>
            <a:t>Системи управління зображеннями</a:t>
          </a:r>
          <a:endParaRPr lang="uk-UA" sz="2700" i="1" kern="1200" noProof="0" dirty="0">
            <a:solidFill>
              <a:srgbClr val="002060"/>
            </a:solidFill>
            <a:latin typeface="+mn-lt"/>
            <a:ea typeface="+mn-ea"/>
            <a:cs typeface="+mn-cs"/>
          </a:endParaRPr>
        </a:p>
      </dsp:txBody>
      <dsp:txXfrm>
        <a:off x="8151343" y="1906"/>
        <a:ext cx="3621795" cy="1892248"/>
      </dsp:txXfrm>
    </dsp:sp>
    <dsp:sp modelId="{8DC41A2E-9D9A-4C3A-AD2F-5BD91C9A3250}">
      <dsp:nvSpPr>
        <dsp:cNvPr id="0" name=""/>
        <dsp:cNvSpPr/>
      </dsp:nvSpPr>
      <dsp:spPr>
        <a:xfrm>
          <a:off x="2245587" y="2209529"/>
          <a:ext cx="3621795" cy="1892248"/>
        </a:xfrm>
        <a:prstGeom prst="rect">
          <a:avLst/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b="1" i="1" kern="1200" noProof="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Системи управління протоколами робіт</a:t>
          </a:r>
        </a:p>
      </dsp:txBody>
      <dsp:txXfrm>
        <a:off x="2245587" y="2209529"/>
        <a:ext cx="3621795" cy="1892248"/>
      </dsp:txXfrm>
    </dsp:sp>
    <dsp:sp modelId="{E88842E5-AEBB-4448-9D8D-4D199377B7B9}">
      <dsp:nvSpPr>
        <dsp:cNvPr id="0" name=""/>
        <dsp:cNvSpPr/>
      </dsp:nvSpPr>
      <dsp:spPr>
        <a:xfrm>
          <a:off x="6182757" y="2209529"/>
          <a:ext cx="3621795" cy="1892248"/>
        </a:xfrm>
        <a:prstGeom prst="rect">
          <a:avLst/>
        </a:prstGeom>
        <a:solidFill>
          <a:srgbClr val="008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b="1" i="1" kern="1200" noProof="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Системи управління виведенням</a:t>
          </a:r>
        </a:p>
      </dsp:txBody>
      <dsp:txXfrm>
        <a:off x="6182757" y="2209529"/>
        <a:ext cx="3621795" cy="1892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CA51221C-393E-4FE7-AED2-E07CE01EF0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747751" cy="441340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416466" y="3045082"/>
            <a:ext cx="244102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1</a:t>
            </a:r>
            <a:r>
              <a:rPr lang="uk-UA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0</a:t>
            </a:r>
          </a:p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(11)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545104" y="700372"/>
            <a:ext cx="948605" cy="53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1</a:t>
            </a:r>
            <a: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0</a:t>
            </a:r>
            <a:b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</a:br>
            <a: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(11)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17.04.2020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17.04.2020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17.04.2020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24586"/>
            <a:ext cx="7137066" cy="1801607"/>
          </a:xfrm>
        </p:spPr>
        <p:txBody>
          <a:bodyPr>
            <a:noAutofit/>
          </a:bodyPr>
          <a:lstStyle/>
          <a:p>
            <a:r>
              <a:rPr lang="uk-UA" sz="5400" dirty="0"/>
              <a:t>Системи управління електронними документами</a:t>
            </a:r>
          </a:p>
        </p:txBody>
      </p:sp>
      <p:pic>
        <p:nvPicPr>
          <p:cNvPr id="9" name="Picture 2" descr="document, refresh, reload icon">
            <a:extLst>
              <a:ext uri="{FF2B5EF4-FFF2-40B4-BE49-F238E27FC236}">
                <a16:creationId xmlns:a16="http://schemas.microsoft.com/office/drawing/2014/main" xmlns="" id="{F918B6B7-B05B-4F85-A92B-1053A30BEA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" t="3718" r="3822" b="3718"/>
          <a:stretch/>
        </p:blipFill>
        <p:spPr bwMode="auto">
          <a:xfrm>
            <a:off x="6387465" y="3678939"/>
            <a:ext cx="2299830" cy="229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Пов’язане зображення">
            <a:extLst>
              <a:ext uri="{FF2B5EF4-FFF2-40B4-BE49-F238E27FC236}">
                <a16:creationId xmlns:a16="http://schemas.microsoft.com/office/drawing/2014/main" xmlns="" id="{28F2479C-2E87-45CD-8819-6A1491431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658" y="3674751"/>
            <a:ext cx="2299834" cy="229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Системи управління</a:t>
            </a:r>
            <a:br>
              <a:rPr lang="uk-UA" dirty="0"/>
            </a:br>
            <a:r>
              <a:rPr lang="uk-UA" dirty="0"/>
              <a:t>електронними документами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Схема класифікації систем електронного документообігу: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xmlns="" id="{329F01FA-6E04-455C-8484-447F15A3D9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2304522"/>
              </p:ext>
            </p:extLst>
          </p:nvPr>
        </p:nvGraphicFramePr>
        <p:xfrm>
          <a:off x="69850" y="2278063"/>
          <a:ext cx="12050141" cy="4103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946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A459A6C-AA2D-4D77-9067-4D3C5D1F7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graphicEl>
                                              <a:dgm id="{BA459A6C-AA2D-4D77-9067-4D3C5D1F7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graphicEl>
                                              <a:dgm id="{BA459A6C-AA2D-4D77-9067-4D3C5D1F7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graphicEl>
                                              <a:dgm id="{BA459A6C-AA2D-4D77-9067-4D3C5D1F7E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94BE581-63C1-42E1-A65D-3C2CE91E8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graphicEl>
                                              <a:dgm id="{994BE581-63C1-42E1-A65D-3C2CE91E8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graphicEl>
                                              <a:dgm id="{994BE581-63C1-42E1-A65D-3C2CE91E8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graphicEl>
                                              <a:dgm id="{994BE581-63C1-42E1-A65D-3C2CE91E8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C446C73-F87B-4FD1-B25A-4A463A9DC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graphicEl>
                                              <a:dgm id="{CC446C73-F87B-4FD1-B25A-4A463A9DC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graphicEl>
                                              <a:dgm id="{CC446C73-F87B-4FD1-B25A-4A463A9DC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graphicEl>
                                              <a:dgm id="{CC446C73-F87B-4FD1-B25A-4A463A9DC5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DC41A2E-9D9A-4C3A-AD2F-5BD91C9A3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graphicEl>
                                              <a:dgm id="{8DC41A2E-9D9A-4C3A-AD2F-5BD91C9A3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graphicEl>
                                              <a:dgm id="{8DC41A2E-9D9A-4C3A-AD2F-5BD91C9A3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graphicEl>
                                              <a:dgm id="{8DC41A2E-9D9A-4C3A-AD2F-5BD91C9A32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88842E5-AEBB-4448-9D8D-4D199377B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graphicEl>
                                              <a:dgm id="{E88842E5-AEBB-4448-9D8D-4D199377B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graphicEl>
                                              <a:dgm id="{E88842E5-AEBB-4448-9D8D-4D199377B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graphicEl>
                                              <a:dgm id="{E88842E5-AEBB-4448-9D8D-4D199377B7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8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Системи електронного документообігу на ринку України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Складові частини систем управління</a:t>
            </a:r>
            <a:br>
              <a:rPr lang="uk-UA" sz="2800" b="1" i="1" kern="0" dirty="0">
                <a:solidFill>
                  <a:schemeClr val="bg1"/>
                </a:solidFill>
              </a:rPr>
            </a:br>
            <a:r>
              <a:rPr lang="uk-UA" sz="2800" b="1" i="1" kern="0" dirty="0">
                <a:solidFill>
                  <a:schemeClr val="bg1"/>
                </a:solidFill>
              </a:rPr>
              <a:t>електронними документами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5F4B3B6-3D2F-4F94-BD1E-2107DC3F855B}"/>
              </a:ext>
            </a:extLst>
          </p:cNvPr>
          <p:cNvSpPr txBox="1"/>
          <p:nvPr/>
        </p:nvSpPr>
        <p:spPr>
          <a:xfrm>
            <a:off x="72008" y="2242967"/>
            <a:ext cx="8137495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системи керування документами;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3C2F35E-4254-43C4-9B6E-9ADFE4BB1338}"/>
              </a:ext>
            </a:extLst>
          </p:cNvPr>
          <p:cNvSpPr txBox="1"/>
          <p:nvPr/>
        </p:nvSpPr>
        <p:spPr>
          <a:xfrm>
            <a:off x="70929" y="2845492"/>
            <a:ext cx="8137495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системи автоматизації діловодства;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251F739-F6C7-4AAD-B846-BABCFC130767}"/>
              </a:ext>
            </a:extLst>
          </p:cNvPr>
          <p:cNvSpPr txBox="1"/>
          <p:nvPr/>
        </p:nvSpPr>
        <p:spPr>
          <a:xfrm>
            <a:off x="70929" y="3449824"/>
            <a:ext cx="8137495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архіви документів;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8D50F85-B472-4168-8706-CAA366EB21BC}"/>
              </a:ext>
            </a:extLst>
          </p:cNvPr>
          <p:cNvSpPr txBox="1"/>
          <p:nvPr/>
        </p:nvSpPr>
        <p:spPr>
          <a:xfrm>
            <a:off x="70929" y="4054156"/>
            <a:ext cx="8137495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системи створення документів і системи обробки документів;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C0BE8D5-3C6A-4BC0-ACBD-6DA469FB12F7}"/>
              </a:ext>
            </a:extLst>
          </p:cNvPr>
          <p:cNvSpPr txBox="1"/>
          <p:nvPr/>
        </p:nvSpPr>
        <p:spPr>
          <a:xfrm>
            <a:off x="70929" y="5089375"/>
            <a:ext cx="8137495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системи керування вартістю збереження документів;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0350C51-A750-4CC5-A2A4-BB41EAF1207E}"/>
              </a:ext>
            </a:extLst>
          </p:cNvPr>
          <p:cNvSpPr txBox="1"/>
          <p:nvPr/>
        </p:nvSpPr>
        <p:spPr>
          <a:xfrm>
            <a:off x="70929" y="6132076"/>
            <a:ext cx="8137495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системи маршрутизації документів.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E7FB95A-0BAE-408B-8F4A-EC6F1CCDE1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00" t="14987" r="19037" b="14354"/>
          <a:stretch/>
        </p:blipFill>
        <p:spPr>
          <a:xfrm>
            <a:off x="8360229" y="2242967"/>
            <a:ext cx="3759764" cy="441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0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Системи електронного документообігу на ринку України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Класифікація систем управління електронними документами: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B898D4F-99CD-42A2-B20D-0945E87AC1F0}"/>
              </a:ext>
            </a:extLst>
          </p:cNvPr>
          <p:cNvSpPr txBox="1"/>
          <p:nvPr/>
        </p:nvSpPr>
        <p:spPr>
          <a:xfrm>
            <a:off x="70929" y="2247027"/>
            <a:ext cx="12050142" cy="4924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за країною-виробником;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6FF94AE-0BFA-430E-9B33-E46AA13B3A36}"/>
              </a:ext>
            </a:extLst>
          </p:cNvPr>
          <p:cNvSpPr txBox="1"/>
          <p:nvPr/>
        </p:nvSpPr>
        <p:spPr>
          <a:xfrm>
            <a:off x="72008" y="2878355"/>
            <a:ext cx="12050142" cy="169277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за титульним функціоналом (системи-картотеки; електронні архіви; системи і програми, створені для отримання максимально необхідної і вигідної інформації для довгострокового існування і роботи організації);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9BC573C-92B1-45CD-99E4-08A1B2D5014A}"/>
              </a:ext>
            </a:extLst>
          </p:cNvPr>
          <p:cNvSpPr txBox="1"/>
          <p:nvPr/>
        </p:nvSpPr>
        <p:spPr>
          <a:xfrm>
            <a:off x="70929" y="4710011"/>
            <a:ext cx="12050142" cy="175432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за функціональністю структурних елементів (введення інформації; реєстрація; ідентифікація та розпізнавання; колективний доступ до баз даних; аналіз; розширений пошук; введення і виведення інформації тощо)</a:t>
            </a:r>
          </a:p>
        </p:txBody>
      </p:sp>
    </p:spTree>
    <p:extLst>
      <p:ext uri="{BB962C8B-B14F-4D97-AF65-F5344CB8AC3E}">
        <p14:creationId xmlns:p14="http://schemas.microsoft.com/office/powerpoint/2010/main" val="239850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Системи електронного документообігу на ринку України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Приклади систем електронного документообігу в Україні: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1EFE821-616B-4D07-B059-CB29B5EB73D0}"/>
              </a:ext>
            </a:extLst>
          </p:cNvPr>
          <p:cNvSpPr txBox="1"/>
          <p:nvPr/>
        </p:nvSpPr>
        <p:spPr>
          <a:xfrm>
            <a:off x="4694738" y="2274773"/>
            <a:ext cx="7424686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800" b="1" i="1" kern="0" dirty="0" err="1">
                <a:solidFill>
                  <a:srgbClr val="FFFFFF"/>
                </a:solidFill>
              </a:rPr>
              <a:t>megapolis.docnet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7E75E331-5E5D-4F90-9DAF-B9C37FE00276}"/>
              </a:ext>
            </a:extLst>
          </p:cNvPr>
          <p:cNvSpPr/>
          <p:nvPr/>
        </p:nvSpPr>
        <p:spPr>
          <a:xfrm>
            <a:off x="72008" y="2274773"/>
            <a:ext cx="4520089" cy="5232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chemeClr val="bg1"/>
                </a:solidFill>
              </a:rPr>
              <a:t>Megapolis.DocNet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E7D3032-19C8-4359-A603-DF43DB1F5335}"/>
              </a:ext>
            </a:extLst>
          </p:cNvPr>
          <p:cNvSpPr txBox="1"/>
          <p:nvPr/>
        </p:nvSpPr>
        <p:spPr>
          <a:xfrm>
            <a:off x="4692580" y="2861607"/>
            <a:ext cx="7424686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dealssign.com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302A2470-A04B-4116-BC2A-918C82AC323C}"/>
              </a:ext>
            </a:extLst>
          </p:cNvPr>
          <p:cNvSpPr/>
          <p:nvPr/>
        </p:nvSpPr>
        <p:spPr>
          <a:xfrm>
            <a:off x="69850" y="2861607"/>
            <a:ext cx="4520089" cy="5232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DEALS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C6B18F0-420D-4173-8FBF-9267BE315BD1}"/>
              </a:ext>
            </a:extLst>
          </p:cNvPr>
          <p:cNvSpPr txBox="1"/>
          <p:nvPr/>
        </p:nvSpPr>
        <p:spPr>
          <a:xfrm>
            <a:off x="4692580" y="3448441"/>
            <a:ext cx="7424686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chemeClr val="bg1"/>
                </a:solidFill>
              </a:rPr>
              <a:t>document.online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EC6121DA-1B20-4420-8A37-36566908376A}"/>
              </a:ext>
            </a:extLst>
          </p:cNvPr>
          <p:cNvSpPr/>
          <p:nvPr/>
        </p:nvSpPr>
        <p:spPr>
          <a:xfrm>
            <a:off x="69850" y="3448441"/>
            <a:ext cx="4520089" cy="5232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chemeClr val="bg1"/>
                </a:solidFill>
              </a:rPr>
              <a:t>Document.Online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96ECF44-D096-4B7B-8A86-549084993909}"/>
              </a:ext>
            </a:extLst>
          </p:cNvPr>
          <p:cNvSpPr txBox="1"/>
          <p:nvPr/>
        </p:nvSpPr>
        <p:spPr>
          <a:xfrm>
            <a:off x="4692580" y="4035275"/>
            <a:ext cx="7424686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800" b="1" i="1" kern="0" dirty="0">
                <a:solidFill>
                  <a:schemeClr val="bg1"/>
                </a:solidFill>
              </a:rPr>
              <a:t>fossdoc.com.ua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xmlns="" id="{71D37133-D921-4666-8F10-1C01F56C61E4}"/>
              </a:ext>
            </a:extLst>
          </p:cNvPr>
          <p:cNvSpPr/>
          <p:nvPr/>
        </p:nvSpPr>
        <p:spPr>
          <a:xfrm>
            <a:off x="69850" y="4035275"/>
            <a:ext cx="4520089" cy="5232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800" b="1" i="1" kern="0" dirty="0" err="1">
                <a:solidFill>
                  <a:schemeClr val="bg1"/>
                </a:solidFill>
              </a:rPr>
              <a:t>FossDoc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0A4657D-A8CA-4DFE-9F01-EF5FE39BC7EA}"/>
              </a:ext>
            </a:extLst>
          </p:cNvPr>
          <p:cNvSpPr txBox="1"/>
          <p:nvPr/>
        </p:nvSpPr>
        <p:spPr>
          <a:xfrm>
            <a:off x="4692580" y="4622109"/>
            <a:ext cx="7424686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800" b="1" i="1" kern="0" dirty="0">
                <a:solidFill>
                  <a:schemeClr val="bg1"/>
                </a:solidFill>
              </a:rPr>
              <a:t>infoplus.ua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6D0E7736-42D7-458D-8C28-90A54C39D329}"/>
              </a:ext>
            </a:extLst>
          </p:cNvPr>
          <p:cNvSpPr/>
          <p:nvPr/>
        </p:nvSpPr>
        <p:spPr>
          <a:xfrm>
            <a:off x="69850" y="4622109"/>
            <a:ext cx="4520089" cy="5232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АСКОД 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2E0E86C-6752-4403-9C33-3E5322AD64B7}"/>
              </a:ext>
            </a:extLst>
          </p:cNvPr>
          <p:cNvSpPr txBox="1"/>
          <p:nvPr/>
        </p:nvSpPr>
        <p:spPr>
          <a:xfrm>
            <a:off x="4692580" y="5208943"/>
            <a:ext cx="7424686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800" b="1" i="1" kern="0" dirty="0">
                <a:solidFill>
                  <a:schemeClr val="bg1"/>
                </a:solidFill>
              </a:rPr>
              <a:t>sx-ua.com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xmlns="" id="{5D5E7784-97CB-4702-BB10-6BDEA18B00D3}"/>
              </a:ext>
            </a:extLst>
          </p:cNvPr>
          <p:cNvSpPr/>
          <p:nvPr/>
        </p:nvSpPr>
        <p:spPr>
          <a:xfrm>
            <a:off x="69850" y="5208943"/>
            <a:ext cx="4520089" cy="5232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800" b="1" i="1" kern="0" dirty="0">
                <a:solidFill>
                  <a:schemeClr val="bg1"/>
                </a:solidFill>
              </a:rPr>
              <a:t>SX-Government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5BB5C9A-82B5-450C-A3C4-662C0294287F}"/>
              </a:ext>
            </a:extLst>
          </p:cNvPr>
          <p:cNvSpPr txBox="1"/>
          <p:nvPr/>
        </p:nvSpPr>
        <p:spPr>
          <a:xfrm>
            <a:off x="4692580" y="5795777"/>
            <a:ext cx="7424686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800" b="1" i="1" kern="0" dirty="0">
                <a:solidFill>
                  <a:schemeClr val="bg1"/>
                </a:solidFill>
              </a:rPr>
              <a:t>csc-ua.com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xmlns="" id="{3E84496F-97E4-43AA-961C-EE92E4F9D103}"/>
              </a:ext>
            </a:extLst>
          </p:cNvPr>
          <p:cNvSpPr/>
          <p:nvPr/>
        </p:nvSpPr>
        <p:spPr>
          <a:xfrm>
            <a:off x="69850" y="5795777"/>
            <a:ext cx="4520089" cy="5232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800" b="1" i="1" kern="0" dirty="0" err="1">
                <a:solidFill>
                  <a:schemeClr val="bg1"/>
                </a:solidFill>
              </a:rPr>
              <a:t>TeamDoc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50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Ð ÐµÐ·ÑÐ»ÑÑÐ°Ñ Ð¿Ð¾ÑÑÐºÑ Ð·Ð¾Ð±ÑÐ°Ð¶ÐµÐ½Ñ Ð·Ð° Ð·Ð°Ð¿Ð¸ÑÐ¾Ð¼ &quot;blackboard with wooden frame&quot;">
            <a:extLst>
              <a:ext uri="{FF2B5EF4-FFF2-40B4-BE49-F238E27FC236}">
                <a16:creationId xmlns:a16="http://schemas.microsoft.com/office/drawing/2014/main" xmlns="" id="{3CECCAC8-B652-4FB7-92BE-D3D7777FFC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91767" y="1251832"/>
            <a:ext cx="9651372" cy="52157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FF01F12-60B8-4057-B072-70972A5148DE}"/>
              </a:ext>
            </a:extLst>
          </p:cNvPr>
          <p:cNvSpPr txBox="1"/>
          <p:nvPr/>
        </p:nvSpPr>
        <p:spPr>
          <a:xfrm>
            <a:off x="2601158" y="1793710"/>
            <a:ext cx="6989684" cy="415498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i="1" kern="0" dirty="0">
                <a:solidFill>
                  <a:schemeClr val="bg1"/>
                </a:solidFill>
              </a:rPr>
              <a:t>Зробити пост у соціальних мережах про системи управління електронними документами</a:t>
            </a:r>
            <a:endParaRPr lang="uk-UA" sz="44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33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380F663-13E3-468B-A760-3F004EF113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82" r="9530"/>
          <a:stretch/>
        </p:blipFill>
        <p:spPr>
          <a:xfrm flipH="1">
            <a:off x="414169" y="1167703"/>
            <a:ext cx="4558964" cy="53134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34B4163-8846-4025-8A67-E1BC396B6C53}"/>
              </a:ext>
            </a:extLst>
          </p:cNvPr>
          <p:cNvSpPr txBox="1"/>
          <p:nvPr/>
        </p:nvSpPr>
        <p:spPr>
          <a:xfrm>
            <a:off x="5094514" y="1196763"/>
            <a:ext cx="7027636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>
                <a:solidFill>
                  <a:schemeClr val="bg1"/>
                </a:solidFill>
              </a:rPr>
              <a:t>Підготувати презентацію </a:t>
            </a:r>
            <a:r>
              <a:rPr lang="uk-UA" sz="2800" b="1" i="1" kern="0" dirty="0">
                <a:solidFill>
                  <a:schemeClr val="bg1"/>
                </a:solidFill>
              </a:rPr>
              <a:t>на тему: «Системи електронного документообігу на ринку України»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та оформити згідно правил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6F44BC8-C0F7-4AA7-BCCA-E7A0A9958791}"/>
              </a:ext>
            </a:extLst>
          </p:cNvPr>
          <p:cNvSpPr txBox="1"/>
          <p:nvPr/>
        </p:nvSpPr>
        <p:spPr>
          <a:xfrm>
            <a:off x="5094514" y="3560467"/>
            <a:ext cx="7027636" cy="201593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500" b="1" i="1" kern="0" dirty="0">
                <a:solidFill>
                  <a:schemeClr val="bg1"/>
                </a:solidFill>
              </a:rPr>
              <a:t>Здійснити роботу з джерелами інформації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500" b="1" i="1" kern="0" dirty="0">
                <a:solidFill>
                  <a:schemeClr val="bg1"/>
                </a:solidFill>
              </a:rPr>
              <a:t>Створити презентацію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500" b="1" i="1" kern="0" dirty="0">
                <a:solidFill>
                  <a:schemeClr val="bg1"/>
                </a:solidFill>
              </a:rPr>
              <a:t>Створити бібліографічний список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500" b="1" i="1" kern="0" dirty="0">
                <a:solidFill>
                  <a:schemeClr val="bg1"/>
                </a:solidFill>
              </a:rPr>
              <a:t>Контроль якості виконаної роботи</a:t>
            </a:r>
          </a:p>
        </p:txBody>
      </p:sp>
    </p:spTree>
    <p:extLst>
      <p:ext uri="{BB962C8B-B14F-4D97-AF65-F5344CB8AC3E}">
        <p14:creationId xmlns:p14="http://schemas.microsoft.com/office/powerpoint/2010/main" val="109155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11" name="Підзаголовок 2">
            <a:extLst>
              <a:ext uri="{FF2B5EF4-FFF2-40B4-BE49-F238E27FC236}">
                <a16:creationId xmlns:a16="http://schemas.microsoft.com/office/drawing/2014/main" xmlns="" id="{344007F2-3680-4034-9226-0551AEE1327D}"/>
              </a:ext>
            </a:extLst>
          </p:cNvPr>
          <p:cNvSpPr txBox="1">
            <a:spLocks/>
          </p:cNvSpPr>
          <p:nvPr/>
        </p:nvSpPr>
        <p:spPr>
          <a:xfrm>
            <a:off x="5032382" y="3184362"/>
            <a:ext cx="7138989" cy="403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2018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12" name="Округлена прямокутна виноска 5">
            <a:extLst>
              <a:ext uri="{FF2B5EF4-FFF2-40B4-BE49-F238E27FC236}">
                <a16:creationId xmlns:a16="http://schemas.microsoft.com/office/drawing/2014/main" xmlns="" id="{50F6A942-D83A-4781-A35D-7D9E073D86CC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kumimoji="0" lang="ru-RU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7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Picture 2" descr="document, refresh, reload icon">
            <a:extLst>
              <a:ext uri="{FF2B5EF4-FFF2-40B4-BE49-F238E27FC236}">
                <a16:creationId xmlns:a16="http://schemas.microsoft.com/office/drawing/2014/main" xmlns="" id="{5925F7CD-3BCE-40B0-8CFA-51221FB23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63" y="3586556"/>
            <a:ext cx="2484596" cy="248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Пов’язане зображення">
            <a:extLst>
              <a:ext uri="{FF2B5EF4-FFF2-40B4-BE49-F238E27FC236}">
                <a16:creationId xmlns:a16="http://schemas.microsoft.com/office/drawing/2014/main" xmlns="" id="{94813F9D-EA9E-4B0C-9779-8FA88C0FB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658" y="3674751"/>
            <a:ext cx="2299834" cy="229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Системи управління</a:t>
            </a:r>
            <a:br>
              <a:rPr lang="uk-UA" dirty="0"/>
            </a:br>
            <a:r>
              <a:rPr lang="uk-UA" dirty="0"/>
              <a:t>електронними документами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5705794" cy="440120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Сучасні </a:t>
            </a:r>
            <a:r>
              <a:rPr lang="uk-UA" sz="2800" b="1" i="1" kern="0" dirty="0">
                <a:solidFill>
                  <a:srgbClr val="FFFF00"/>
                </a:solidFill>
              </a:rPr>
              <a:t>системи управління електронними документами</a:t>
            </a:r>
            <a:r>
              <a:rPr lang="uk-UA" sz="2800" b="1" i="1" kern="0" dirty="0">
                <a:solidFill>
                  <a:schemeClr val="bg1"/>
                </a:solidFill>
              </a:rPr>
              <a:t> — це особливі інформаційні структури, які контролюють всі процеси, пов’язані з управлінням електронним документообігом на підприємстві. </a:t>
            </a:r>
          </a:p>
        </p:txBody>
      </p:sp>
      <p:pic>
        <p:nvPicPr>
          <p:cNvPr id="2050" name="Picture 2" descr="Пов’язане зображення">
            <a:extLst>
              <a:ext uri="{FF2B5EF4-FFF2-40B4-BE49-F238E27FC236}">
                <a16:creationId xmlns:a16="http://schemas.microsoft.com/office/drawing/2014/main" xmlns="" id="{EB57AD89-D4D5-4FE8-B286-601CA44650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6" r="2462"/>
          <a:stretch/>
        </p:blipFill>
        <p:spPr bwMode="auto">
          <a:xfrm>
            <a:off x="5777802" y="1196762"/>
            <a:ext cx="6169688" cy="440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78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Системи управління</a:t>
            </a:r>
            <a:br>
              <a:rPr lang="uk-UA" dirty="0"/>
            </a:br>
            <a:r>
              <a:rPr lang="uk-UA" dirty="0"/>
              <a:t>електронними документами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Структурною одиницею тут виступає найважливіший носій юридично значимої інформації — </a:t>
            </a:r>
            <a:r>
              <a:rPr lang="uk-UA" sz="2800" b="1" i="1" kern="0" dirty="0">
                <a:solidFill>
                  <a:srgbClr val="FFFF00"/>
                </a:solidFill>
              </a:rPr>
              <a:t>електронний документ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359E458-E8B8-4BBC-BC36-2CB6C243E089}"/>
              </a:ext>
            </a:extLst>
          </p:cNvPr>
          <p:cNvSpPr txBox="1"/>
          <p:nvPr/>
        </p:nvSpPr>
        <p:spPr>
          <a:xfrm>
            <a:off x="1403648" y="2693952"/>
            <a:ext cx="5057442" cy="353943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Електронний документ </a:t>
            </a:r>
            <a:r>
              <a:rPr lang="uk-UA" sz="2800" b="1" i="1" kern="0" dirty="0">
                <a:solidFill>
                  <a:srgbClr val="FFFFFF"/>
                </a:solidFill>
              </a:rPr>
              <a:t>— документ, інформація в якому зафіксована у вигляді електронних даних, включаючи обов'язкові реквізити документа. 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D93B840C-446F-4584-9EEC-C11E3AE44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693952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1F30273-953A-44E9-BA2D-435DE226AF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84" r="14813"/>
          <a:stretch/>
        </p:blipFill>
        <p:spPr>
          <a:xfrm>
            <a:off x="6601767" y="2693953"/>
            <a:ext cx="5520383" cy="353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23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Системи управління</a:t>
            </a:r>
            <a:br>
              <a:rPr lang="uk-UA" dirty="0"/>
            </a:br>
            <a:r>
              <a:rPr lang="uk-UA" dirty="0"/>
              <a:t>електронними документами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C32E5E3-5ECD-46D1-BD91-AA5A802F7E66}"/>
              </a:ext>
            </a:extLst>
          </p:cNvPr>
          <p:cNvSpPr txBox="1"/>
          <p:nvPr/>
        </p:nvSpPr>
        <p:spPr>
          <a:xfrm>
            <a:off x="1403648" y="1196752"/>
            <a:ext cx="10718502" cy="267765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Система електронного документообігу </a:t>
            </a:r>
            <a:r>
              <a:rPr lang="uk-UA" sz="2800" b="1" i="1" kern="0" dirty="0">
                <a:solidFill>
                  <a:schemeClr val="bg1"/>
                </a:solidFill>
              </a:rPr>
              <a:t>– організаційно-технічна система, що забезпечує процес створення, управління доступом і розповсюдження електронних документів в комп'ютерних мережах, а також контроль над потоками документів в організації.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48A77745-8C93-4E9F-BEBB-043B655DB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196752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D628EBA-191D-4A2D-AA9B-90AFF7FE3828}"/>
              </a:ext>
            </a:extLst>
          </p:cNvPr>
          <p:cNvSpPr txBox="1"/>
          <p:nvPr/>
        </p:nvSpPr>
        <p:spPr>
          <a:xfrm>
            <a:off x="72008" y="4029417"/>
            <a:ext cx="12050142" cy="52322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Програмне забезпечення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E563CC6B-A396-41A9-88F8-6B9C82955D06}"/>
              </a:ext>
            </a:extLst>
          </p:cNvPr>
          <p:cNvSpPr/>
          <p:nvPr/>
        </p:nvSpPr>
        <p:spPr>
          <a:xfrm>
            <a:off x="72007" y="4810717"/>
            <a:ext cx="3973051" cy="177107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Система електронного документообігу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48317B16-2E2C-4958-A6EF-2968F73319FF}"/>
              </a:ext>
            </a:extLst>
          </p:cNvPr>
          <p:cNvSpPr/>
          <p:nvPr/>
        </p:nvSpPr>
        <p:spPr>
          <a:xfrm>
            <a:off x="4110553" y="4810594"/>
            <a:ext cx="3973051" cy="177107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Система управління інформацією (портали)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0D76B060-7731-4D6C-8832-0C6ABD86CF46}"/>
              </a:ext>
            </a:extLst>
          </p:cNvPr>
          <p:cNvSpPr/>
          <p:nvPr/>
        </p:nvSpPr>
        <p:spPr>
          <a:xfrm>
            <a:off x="8149099" y="4810594"/>
            <a:ext cx="3973051" cy="177107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Системи управління вмістом</a:t>
            </a:r>
          </a:p>
        </p:txBody>
      </p:sp>
      <p:cxnSp>
        <p:nvCxnSpPr>
          <p:cNvPr id="13" name="Пряма сполучна лінія 12">
            <a:extLst>
              <a:ext uri="{FF2B5EF4-FFF2-40B4-BE49-F238E27FC236}">
                <a16:creationId xmlns:a16="http://schemas.microsoft.com/office/drawing/2014/main" xmlns="" id="{AA4F0864-31CD-4434-AF88-8DBDB597F566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2058533" y="4552637"/>
            <a:ext cx="0" cy="258080"/>
          </a:xfrm>
          <a:prstGeom prst="line">
            <a:avLst/>
          </a:prstGeom>
          <a:ln w="57150">
            <a:solidFill>
              <a:srgbClr val="1942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 сполучна лінія 13">
            <a:extLst>
              <a:ext uri="{FF2B5EF4-FFF2-40B4-BE49-F238E27FC236}">
                <a16:creationId xmlns:a16="http://schemas.microsoft.com/office/drawing/2014/main" xmlns="" id="{CBCF8A91-8997-409C-877C-3EE2B5CCDDE2}"/>
              </a:ext>
            </a:extLst>
          </p:cNvPr>
          <p:cNvCxnSpPr>
            <a:cxnSpLocks/>
            <a:stCxn id="11" idx="0"/>
            <a:endCxn id="9" idx="2"/>
          </p:cNvCxnSpPr>
          <p:nvPr/>
        </p:nvCxnSpPr>
        <p:spPr>
          <a:xfrm flipV="1">
            <a:off x="6097079" y="4552637"/>
            <a:ext cx="0" cy="257957"/>
          </a:xfrm>
          <a:prstGeom prst="line">
            <a:avLst/>
          </a:prstGeom>
          <a:ln w="57150">
            <a:solidFill>
              <a:srgbClr val="1942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сполучна лінія 14">
            <a:extLst>
              <a:ext uri="{FF2B5EF4-FFF2-40B4-BE49-F238E27FC236}">
                <a16:creationId xmlns:a16="http://schemas.microsoft.com/office/drawing/2014/main" xmlns="" id="{4792B3E9-5D27-4148-BD4D-031176E1E480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10135625" y="4552576"/>
            <a:ext cx="0" cy="258018"/>
          </a:xfrm>
          <a:prstGeom prst="line">
            <a:avLst/>
          </a:prstGeom>
          <a:ln w="57150">
            <a:solidFill>
              <a:srgbClr val="1942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20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75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Системи управління</a:t>
            </a:r>
            <a:br>
              <a:rPr lang="uk-UA" dirty="0"/>
            </a:br>
            <a:r>
              <a:rPr lang="uk-UA" dirty="0"/>
              <a:t>електронними документами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Системи управління інформацією </a:t>
            </a:r>
            <a:r>
              <a:rPr lang="uk-UA" sz="2800" b="1" i="1" kern="0" dirty="0">
                <a:solidFill>
                  <a:schemeClr val="bg1"/>
                </a:solidFill>
              </a:rPr>
              <a:t>або портали забезпечують агрегацію інформації, управління інформацією і її доставку через </a:t>
            </a:r>
            <a:r>
              <a:rPr lang="en-AU" sz="2800" b="1" i="1" kern="0" dirty="0">
                <a:solidFill>
                  <a:schemeClr val="bg1"/>
                </a:solidFill>
              </a:rPr>
              <a:t>Internet. 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pic>
        <p:nvPicPr>
          <p:cNvPr id="1026" name="Picture 2" descr="Пов’язане зображення">
            <a:extLst>
              <a:ext uri="{FF2B5EF4-FFF2-40B4-BE49-F238E27FC236}">
                <a16:creationId xmlns:a16="http://schemas.microsoft.com/office/drawing/2014/main" xmlns="" id="{4C0D98C1-D8C3-4EDA-8B5F-53A898E1C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44" y="2716407"/>
            <a:ext cx="7517847" cy="375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F591046-D4F2-4C18-BE7E-E851EE08E7EF}"/>
              </a:ext>
            </a:extLst>
          </p:cNvPr>
          <p:cNvSpPr txBox="1"/>
          <p:nvPr/>
        </p:nvSpPr>
        <p:spPr>
          <a:xfrm>
            <a:off x="72008" y="2716406"/>
            <a:ext cx="4369363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 допомогою порталів забезпечується також доступ до додатків через стандартний </a:t>
            </a:r>
            <a:r>
              <a:rPr lang="en-AU" sz="2800" b="1" i="1" kern="0" dirty="0">
                <a:solidFill>
                  <a:schemeClr val="bg1"/>
                </a:solidFill>
              </a:rPr>
              <a:t>Web-</a:t>
            </a:r>
            <a:r>
              <a:rPr lang="uk-UA" sz="2800" b="1" i="1" kern="0" dirty="0">
                <a:solidFill>
                  <a:schemeClr val="bg1"/>
                </a:solidFill>
              </a:rPr>
              <a:t>навігатор.</a:t>
            </a:r>
          </a:p>
        </p:txBody>
      </p:sp>
    </p:spTree>
    <p:extLst>
      <p:ext uri="{BB962C8B-B14F-4D97-AF65-F5344CB8AC3E}">
        <p14:creationId xmlns:p14="http://schemas.microsoft.com/office/powerpoint/2010/main" val="254615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Системи управління</a:t>
            </a:r>
            <a:br>
              <a:rPr lang="uk-UA" dirty="0"/>
            </a:br>
            <a:r>
              <a:rPr lang="uk-UA" dirty="0"/>
              <a:t>електронними документами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Системи управління вмістом </a:t>
            </a:r>
            <a:r>
              <a:rPr lang="uk-UA" sz="2800" b="1" i="1" kern="0" dirty="0">
                <a:solidFill>
                  <a:schemeClr val="bg1"/>
                </a:solidFill>
              </a:rPr>
              <a:t>забезпечують створення вмісту на рівні об'єктів для їх подальшого багаторазового використання.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1B35693-F8CD-4961-9373-49B3DCB995C0}"/>
              </a:ext>
            </a:extLst>
          </p:cNvPr>
          <p:cNvSpPr txBox="1"/>
          <p:nvPr/>
        </p:nvSpPr>
        <p:spPr>
          <a:xfrm>
            <a:off x="69849" y="2706358"/>
            <a:ext cx="5024665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 таких системах інформація доступна не у вигляді документів, а у вигляді об'єктів меншого розміру, що полегшує обмін інформацією між додатками.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9FC5F6E-0B89-4195-9D05-B3D4780A28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526" b="-1"/>
          <a:stretch/>
        </p:blipFill>
        <p:spPr>
          <a:xfrm>
            <a:off x="5225143" y="2706358"/>
            <a:ext cx="6894849" cy="353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9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Системи управління</a:t>
            </a:r>
            <a:br>
              <a:rPr lang="uk-UA" dirty="0"/>
            </a:br>
            <a:r>
              <a:rPr lang="uk-UA" dirty="0"/>
              <a:t>електронними документами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9" y="1196763"/>
            <a:ext cx="3816704" cy="483209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Наприклад, управління </a:t>
            </a:r>
            <a:r>
              <a:rPr lang="en-AU" sz="2800" b="1" i="1" kern="0" dirty="0">
                <a:solidFill>
                  <a:schemeClr val="bg1"/>
                </a:solidFill>
              </a:rPr>
              <a:t>Web-</a:t>
            </a:r>
            <a:r>
              <a:rPr lang="uk-UA" sz="2800" b="1" i="1" kern="0" dirty="0">
                <a:solidFill>
                  <a:schemeClr val="bg1"/>
                </a:solidFill>
              </a:rPr>
              <a:t>вмістом вимагає наявності можливості управління об'єктами різного вмісту, які можуть бути включені в </a:t>
            </a:r>
            <a:r>
              <a:rPr lang="en-AU" sz="2800" b="1" i="1" kern="0" dirty="0">
                <a:solidFill>
                  <a:schemeClr val="bg1"/>
                </a:solidFill>
              </a:rPr>
              <a:t>Web-</a:t>
            </a:r>
            <a:r>
              <a:rPr lang="uk-UA" sz="2800" b="1" i="1" kern="0" dirty="0">
                <a:solidFill>
                  <a:schemeClr val="bg1"/>
                </a:solidFill>
              </a:rPr>
              <a:t>презентацію).</a:t>
            </a:r>
          </a:p>
        </p:txBody>
      </p:sp>
      <p:pic>
        <p:nvPicPr>
          <p:cNvPr id="2050" name="Picture 2" descr="Пов’язане зображення">
            <a:extLst>
              <a:ext uri="{FF2B5EF4-FFF2-40B4-BE49-F238E27FC236}">
                <a16:creationId xmlns:a16="http://schemas.microsoft.com/office/drawing/2014/main" xmlns="" id="{DB219270-0100-4921-94B7-8392BAA1F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507" y="1196763"/>
            <a:ext cx="8053486" cy="483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05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Системи управління</a:t>
            </a:r>
            <a:br>
              <a:rPr lang="uk-UA" dirty="0"/>
            </a:br>
            <a:r>
              <a:rPr lang="uk-UA" dirty="0"/>
              <a:t>електронними документами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477054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chemeClr val="bg1"/>
                </a:solidFill>
              </a:rPr>
              <a:t>Основні принципи організації електронного документообігу: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AEDBF8C1-A8B4-4EE0-9EA4-343DEC4B30CA}"/>
              </a:ext>
            </a:extLst>
          </p:cNvPr>
          <p:cNvSpPr/>
          <p:nvPr/>
        </p:nvSpPr>
        <p:spPr>
          <a:xfrm>
            <a:off x="72006" y="1801825"/>
            <a:ext cx="5972332" cy="84089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Одноразова реєстрація документа 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C3C51ACC-3F4F-4E94-A367-93CB7523F2CB}"/>
              </a:ext>
            </a:extLst>
          </p:cNvPr>
          <p:cNvSpPr/>
          <p:nvPr/>
        </p:nvSpPr>
        <p:spPr>
          <a:xfrm>
            <a:off x="6149818" y="1801825"/>
            <a:ext cx="5972332" cy="84089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Безперервність руху документа  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B7E31FD7-B65F-4C41-96B7-900C57739D3E}"/>
              </a:ext>
            </a:extLst>
          </p:cNvPr>
          <p:cNvSpPr/>
          <p:nvPr/>
        </p:nvSpPr>
        <p:spPr>
          <a:xfrm>
            <a:off x="72006" y="2730533"/>
            <a:ext cx="5972332" cy="228359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Можливість паралельного виконання різних операцій з метою скорочення часу руху документів і підвищення оперативності їх виконання  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DB15413A-B0B2-418A-B1B1-82C427BFC123}"/>
              </a:ext>
            </a:extLst>
          </p:cNvPr>
          <p:cNvSpPr/>
          <p:nvPr/>
        </p:nvSpPr>
        <p:spPr>
          <a:xfrm>
            <a:off x="6149818" y="2730533"/>
            <a:ext cx="5972332" cy="228359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Єдина база </a:t>
            </a:r>
            <a:r>
              <a:rPr lang="uk-UA" sz="2400" b="1" i="1" kern="0" dirty="0" err="1">
                <a:solidFill>
                  <a:schemeClr val="bg1"/>
                </a:solidFill>
              </a:rPr>
              <a:t>документної</a:t>
            </a:r>
            <a:r>
              <a:rPr lang="uk-UA" sz="2400" b="1" i="1" kern="0" dirty="0">
                <a:solidFill>
                  <a:schemeClr val="bg1"/>
                </a:solidFill>
              </a:rPr>
              <a:t> інформації для централізованого зберігання документів і виключення можливості дублювання документів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14C35029-7C3A-46DB-AE40-39D11AC8B198}"/>
              </a:ext>
            </a:extLst>
          </p:cNvPr>
          <p:cNvSpPr/>
          <p:nvPr/>
        </p:nvSpPr>
        <p:spPr>
          <a:xfrm>
            <a:off x="72006" y="5101944"/>
            <a:ext cx="5972332" cy="14613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Ефективно організована система пошуку документа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13B03AEA-97FD-4EC4-9E5C-D22064CE8908}"/>
              </a:ext>
            </a:extLst>
          </p:cNvPr>
          <p:cNvSpPr/>
          <p:nvPr/>
        </p:nvSpPr>
        <p:spPr>
          <a:xfrm>
            <a:off x="6149818" y="5101944"/>
            <a:ext cx="5972332" cy="14613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Розвинена система звітності, що дозволяє контролювати рух документа в процесі документообігу</a:t>
            </a:r>
          </a:p>
        </p:txBody>
      </p:sp>
    </p:spTree>
    <p:extLst>
      <p:ext uri="{BB962C8B-B14F-4D97-AF65-F5344CB8AC3E}">
        <p14:creationId xmlns:p14="http://schemas.microsoft.com/office/powerpoint/2010/main" val="196682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Системи управління</a:t>
            </a:r>
            <a:br>
              <a:rPr lang="uk-UA" dirty="0"/>
            </a:br>
            <a:r>
              <a:rPr lang="uk-UA" dirty="0"/>
              <a:t>електронними документами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929" y="1171572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Головні функції систем управління електронними документами: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4450B8D-1C3F-462C-82FA-7EF71CDCC0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7" r="3409"/>
          <a:stretch/>
        </p:blipFill>
        <p:spPr>
          <a:xfrm>
            <a:off x="70929" y="2278064"/>
            <a:ext cx="4394736" cy="3911721"/>
          </a:xfrm>
          <a:prstGeom prst="rect">
            <a:avLst/>
          </a:prstGeom>
        </p:spPr>
      </p:pic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xmlns="" id="{D83757C8-D492-404A-8356-CAF8B09F3CBB}"/>
              </a:ext>
            </a:extLst>
          </p:cNvPr>
          <p:cNvGraphicFramePr/>
          <p:nvPr/>
        </p:nvGraphicFramePr>
        <p:xfrm>
          <a:off x="4540227" y="2125680"/>
          <a:ext cx="7487650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2125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0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0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0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10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210558</TotalTime>
  <Words>575</Words>
  <Application>Microsoft Office PowerPoint</Application>
  <PresentationFormat>Произвольный</PresentationFormat>
  <Paragraphs>97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Системи управління електронними документами</vt:lpstr>
      <vt:lpstr>Системи управління електронними документами</vt:lpstr>
      <vt:lpstr>Системи управління електронними документами</vt:lpstr>
      <vt:lpstr>Системи управління електронними документами</vt:lpstr>
      <vt:lpstr>Системи управління електронними документами</vt:lpstr>
      <vt:lpstr>Системи управління електронними документами</vt:lpstr>
      <vt:lpstr>Системи управління електронними документами</vt:lpstr>
      <vt:lpstr>Системи управління електронними документами</vt:lpstr>
      <vt:lpstr>Системи управління електронними документами</vt:lpstr>
      <vt:lpstr>Системи управління електронними документами</vt:lpstr>
      <vt:lpstr>Системи електронного документообігу на ринку України</vt:lpstr>
      <vt:lpstr>Системи електронного документообігу на ринку України</vt:lpstr>
      <vt:lpstr>Системи електронного документообігу на ринку України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Office</cp:lastModifiedBy>
  <cp:revision>712</cp:revision>
  <dcterms:created xsi:type="dcterms:W3CDTF">2016-06-06T19:48:43Z</dcterms:created>
  <dcterms:modified xsi:type="dcterms:W3CDTF">2020-04-17T06:21:51Z</dcterms:modified>
</cp:coreProperties>
</file>