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96" r:id="rId3"/>
    <p:sldId id="1500" r:id="rId4"/>
    <p:sldId id="1498" r:id="rId5"/>
    <p:sldId id="1513" r:id="rId6"/>
    <p:sldId id="1501" r:id="rId7"/>
    <p:sldId id="1506" r:id="rId8"/>
    <p:sldId id="1509" r:id="rId9"/>
    <p:sldId id="1507" r:id="rId10"/>
    <p:sldId id="1508" r:id="rId11"/>
    <p:sldId id="1510" r:id="rId12"/>
    <p:sldId id="1511" r:id="rId13"/>
    <p:sldId id="582" r:id="rId14"/>
    <p:sldId id="1514" r:id="rId15"/>
    <p:sldId id="1515" r:id="rId16"/>
    <p:sldId id="1516" r:id="rId17"/>
    <p:sldId id="1517" r:id="rId18"/>
    <p:sldId id="1518" r:id="rId19"/>
    <p:sldId id="1519" r:id="rId20"/>
    <p:sldId id="1520" r:id="rId21"/>
    <p:sldId id="1521" r:id="rId22"/>
    <p:sldId id="1522" r:id="rId23"/>
    <p:sldId id="1530" r:id="rId24"/>
    <p:sldId id="1531" r:id="rId25"/>
    <p:sldId id="1532" r:id="rId26"/>
    <p:sldId id="590" r:id="rId27"/>
    <p:sldId id="591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600" i="1" noProof="0" dirty="0"/>
            <a:t>курсових робіт:</a:t>
          </a:r>
          <a:br>
            <a:rPr lang="uk-UA" sz="2600" i="1" noProof="0" dirty="0"/>
          </a:br>
          <a:r>
            <a:rPr lang="uk-UA" sz="2600" i="1" noProof="0" dirty="0"/>
            <a:t>20-25 друкованих сторінок;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600" i="1" noProof="0" dirty="0"/>
            <a:t>кваліфікаційних робіт:</a:t>
          </a:r>
          <a:br>
            <a:rPr lang="uk-UA" sz="2600" i="1" noProof="0" dirty="0"/>
          </a:br>
          <a:r>
            <a:rPr lang="uk-UA" sz="2600" i="1" noProof="0" dirty="0"/>
            <a:t>40-50 друкованих сторінок;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600" i="1" noProof="0" dirty="0">
              <a:solidFill>
                <a:srgbClr val="002060"/>
              </a:solidFill>
            </a:rPr>
            <a:t>дипломних робіт:</a:t>
          </a:r>
          <a:br>
            <a:rPr lang="uk-UA" sz="2600" i="1" noProof="0" dirty="0">
              <a:solidFill>
                <a:srgbClr val="002060"/>
              </a:solidFill>
            </a:rPr>
          </a:br>
          <a:r>
            <a:rPr lang="uk-UA" sz="2600" i="1" noProof="0" dirty="0">
              <a:solidFill>
                <a:srgbClr val="002060"/>
              </a:solidFill>
            </a:rPr>
            <a:t>50-70 друкованих сторінок;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600" i="1" noProof="0" dirty="0"/>
            <a:t>магістерських робіт:</a:t>
          </a:r>
          <a:br>
            <a:rPr lang="uk-UA" sz="2600" i="1" noProof="0" dirty="0"/>
          </a:br>
          <a:r>
            <a:rPr lang="uk-UA" sz="2600" i="1" noProof="0" dirty="0"/>
            <a:t>70-100 друкованих сторінок.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36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36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36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36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виділити у тексті необхідне слово або фразу;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виконати команду  </a:t>
          </a:r>
          <a:r>
            <a:rPr lang="uk-UA" sz="2800" b="1" i="1" noProof="0" dirty="0">
              <a:solidFill>
                <a:schemeClr val="bg1"/>
              </a:solidFill>
            </a:rPr>
            <a:t>Посилання</a:t>
          </a:r>
          <a:r>
            <a:rPr lang="uk-UA" sz="2800" i="1" noProof="0" dirty="0">
              <a:solidFill>
                <a:schemeClr val="bg1"/>
              </a:solidFill>
            </a:rPr>
            <a:t> </a:t>
          </a:r>
          <a:r>
            <a:rPr lang="uk-UA" sz="2800" b="1" i="1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800" i="1" noProof="0" dirty="0">
              <a:solidFill>
                <a:schemeClr val="bg1"/>
              </a:solidFill>
            </a:rPr>
            <a:t>  </a:t>
          </a:r>
          <a:r>
            <a:rPr lang="uk-UA" sz="2800" b="1" i="1" noProof="0" dirty="0">
              <a:solidFill>
                <a:schemeClr val="bg1"/>
              </a:solidFill>
            </a:rPr>
            <a:t>Покажчик</a:t>
          </a:r>
          <a:r>
            <a:rPr lang="uk-UA" sz="2800" i="1" noProof="0" dirty="0">
              <a:solidFill>
                <a:schemeClr val="bg1"/>
              </a:solidFill>
            </a:rPr>
            <a:t> </a:t>
          </a:r>
          <a:r>
            <a:rPr lang="uk-UA" sz="2800" b="1" i="1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800" i="1" noProof="0" dirty="0">
              <a:solidFill>
                <a:schemeClr val="bg1"/>
              </a:solidFill>
            </a:rPr>
            <a:t>  </a:t>
          </a:r>
          <a:r>
            <a:rPr lang="uk-UA" sz="2800" b="1" i="1" noProof="0" dirty="0">
              <a:solidFill>
                <a:schemeClr val="bg1"/>
              </a:solidFill>
            </a:rPr>
            <a:t>Позначити  елемент</a:t>
          </a:r>
          <a:r>
            <a:rPr lang="uk-UA" sz="2800" i="1" noProof="0" dirty="0">
              <a:solidFill>
                <a:schemeClr val="bg1"/>
              </a:solidFill>
            </a:rPr>
            <a:t>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налаштувати параметри у вікні </a:t>
          </a:r>
          <a:r>
            <a:rPr lang="uk-UA" sz="2800" b="1" i="1" noProof="0" dirty="0">
              <a:solidFill>
                <a:srgbClr val="002060"/>
              </a:solidFill>
            </a:rPr>
            <a:t>Визначення  елемента  покажчика</a:t>
          </a:r>
          <a:r>
            <a:rPr lang="uk-UA" sz="2800" i="1" noProof="0" dirty="0">
              <a:solidFill>
                <a:srgbClr val="002060"/>
              </a:solidFill>
            </a:rPr>
            <a:t>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установити курсор у потрібне місце документа і вибрати команду </a:t>
          </a:r>
          <a:r>
            <a:rPr lang="uk-UA" sz="2800" b="1" i="1" noProof="0" dirty="0">
              <a:solidFill>
                <a:schemeClr val="bg1"/>
              </a:solidFill>
            </a:rPr>
            <a:t>Посилання</a:t>
          </a:r>
          <a:r>
            <a:rPr lang="uk-UA" sz="2800" i="1" noProof="0" dirty="0">
              <a:solidFill>
                <a:schemeClr val="bg1"/>
              </a:solidFill>
            </a:rPr>
            <a:t> </a:t>
          </a:r>
          <a:r>
            <a:rPr lang="uk-UA" sz="2800" b="1" i="1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800" i="1" noProof="0" dirty="0">
              <a:solidFill>
                <a:schemeClr val="bg1"/>
              </a:solidFill>
            </a:rPr>
            <a:t>  </a:t>
          </a:r>
          <a:r>
            <a:rPr lang="uk-UA" sz="2800" b="1" i="1" noProof="0" dirty="0">
              <a:solidFill>
                <a:schemeClr val="bg1"/>
              </a:solidFill>
            </a:rPr>
            <a:t>Покажчик</a:t>
          </a:r>
          <a:r>
            <a:rPr lang="uk-UA" sz="2800" i="1" noProof="0" dirty="0">
              <a:solidFill>
                <a:schemeClr val="bg1"/>
              </a:solidFill>
            </a:rPr>
            <a:t> </a:t>
          </a:r>
          <a:r>
            <a:rPr lang="uk-UA" sz="2800" b="1" i="1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800" i="1" noProof="0" dirty="0">
              <a:solidFill>
                <a:schemeClr val="bg1"/>
              </a:solidFill>
            </a:rPr>
            <a:t>  </a:t>
          </a:r>
          <a:r>
            <a:rPr lang="uk-UA" sz="2800" b="1" i="1" noProof="0" dirty="0">
              <a:solidFill>
                <a:schemeClr val="bg1"/>
              </a:solidFill>
            </a:rPr>
            <a:t>Покажчик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850166" y="-743300"/>
          <a:ext cx="5776723" cy="5776723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85229" y="251691"/>
          <a:ext cx="7477649" cy="816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386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курсових робіт:</a:t>
          </a:r>
          <a:br>
            <a:rPr lang="uk-UA" sz="2600" i="1" kern="1200" noProof="0" dirty="0"/>
          </a:br>
          <a:r>
            <a:rPr lang="uk-UA" sz="2600" i="1" kern="1200" noProof="0" dirty="0"/>
            <a:t>20-25 друкованих сторінок;</a:t>
          </a:r>
        </a:p>
      </dsp:txBody>
      <dsp:txXfrm>
        <a:off x="485229" y="251691"/>
        <a:ext cx="7477649" cy="816258"/>
      </dsp:txXfrm>
    </dsp:sp>
    <dsp:sp modelId="{27878C57-BBF6-4C22-88FA-1C3D4933722D}">
      <dsp:nvSpPr>
        <dsp:cNvPr id="0" name=""/>
        <dsp:cNvSpPr/>
      </dsp:nvSpPr>
      <dsp:spPr>
        <a:xfrm>
          <a:off x="72734" y="247325"/>
          <a:ext cx="824990" cy="82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3618" y="1241851"/>
          <a:ext cx="7099260" cy="81625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386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кваліфікаційних робіт:</a:t>
          </a:r>
          <a:br>
            <a:rPr lang="uk-UA" sz="2600" i="1" kern="1200" noProof="0" dirty="0"/>
          </a:br>
          <a:r>
            <a:rPr lang="uk-UA" sz="2600" i="1" kern="1200" noProof="0" dirty="0"/>
            <a:t>40-50 друкованих сторінок;</a:t>
          </a:r>
        </a:p>
      </dsp:txBody>
      <dsp:txXfrm>
        <a:off x="863618" y="1241851"/>
        <a:ext cx="7099260" cy="816258"/>
      </dsp:txXfrm>
    </dsp:sp>
    <dsp:sp modelId="{E63EBB38-5984-4F74-98F1-254621592311}">
      <dsp:nvSpPr>
        <dsp:cNvPr id="0" name=""/>
        <dsp:cNvSpPr/>
      </dsp:nvSpPr>
      <dsp:spPr>
        <a:xfrm>
          <a:off x="451123" y="1237485"/>
          <a:ext cx="824990" cy="82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3618" y="2232011"/>
          <a:ext cx="7099260" cy="8162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386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>
              <a:solidFill>
                <a:srgbClr val="002060"/>
              </a:solidFill>
            </a:rPr>
            <a:t>дипломних робіт:</a:t>
          </a:r>
          <a:br>
            <a:rPr lang="uk-UA" sz="2600" i="1" kern="1200" noProof="0" dirty="0">
              <a:solidFill>
                <a:srgbClr val="002060"/>
              </a:solidFill>
            </a:rPr>
          </a:br>
          <a:r>
            <a:rPr lang="uk-UA" sz="2600" i="1" kern="1200" noProof="0" dirty="0">
              <a:solidFill>
                <a:srgbClr val="002060"/>
              </a:solidFill>
            </a:rPr>
            <a:t>50-70 друкованих сторінок;</a:t>
          </a:r>
        </a:p>
      </dsp:txBody>
      <dsp:txXfrm>
        <a:off x="863618" y="2232011"/>
        <a:ext cx="7099260" cy="816258"/>
      </dsp:txXfrm>
    </dsp:sp>
    <dsp:sp modelId="{D13D7DA6-9D1E-4150-A6AE-C6ABC36166D5}">
      <dsp:nvSpPr>
        <dsp:cNvPr id="0" name=""/>
        <dsp:cNvSpPr/>
      </dsp:nvSpPr>
      <dsp:spPr>
        <a:xfrm>
          <a:off x="451123" y="2227645"/>
          <a:ext cx="824990" cy="82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85229" y="3222171"/>
          <a:ext cx="7477649" cy="8162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386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магістерських робіт:</a:t>
          </a:r>
          <a:br>
            <a:rPr lang="uk-UA" sz="2600" i="1" kern="1200" noProof="0" dirty="0"/>
          </a:br>
          <a:r>
            <a:rPr lang="uk-UA" sz="2600" i="1" kern="1200" noProof="0" dirty="0"/>
            <a:t>70-100 друкованих сторінок.</a:t>
          </a:r>
        </a:p>
      </dsp:txBody>
      <dsp:txXfrm>
        <a:off x="485229" y="3222171"/>
        <a:ext cx="7477649" cy="816258"/>
      </dsp:txXfrm>
    </dsp:sp>
    <dsp:sp modelId="{AA2029A9-878F-42BF-A694-5944B1AD983E}">
      <dsp:nvSpPr>
        <dsp:cNvPr id="0" name=""/>
        <dsp:cNvSpPr/>
      </dsp:nvSpPr>
      <dsp:spPr>
        <a:xfrm>
          <a:off x="72734" y="3217806"/>
          <a:ext cx="824990" cy="82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87819" y="193104"/>
          <a:ext cx="1252127" cy="8764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1" y="443528"/>
        <a:ext cx="876488" cy="375639"/>
      </dsp:txXfrm>
    </dsp:sp>
    <dsp:sp modelId="{3F244AEF-BD16-4508-9A5A-9640B519654B}">
      <dsp:nvSpPr>
        <dsp:cNvPr id="0" name=""/>
        <dsp:cNvSpPr/>
      </dsp:nvSpPr>
      <dsp:spPr>
        <a:xfrm rot="5400000">
          <a:off x="5954397" y="-5072623"/>
          <a:ext cx="813882" cy="1096970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виділити у тексті необхідне слово або фразу;</a:t>
          </a:r>
        </a:p>
      </dsp:txBody>
      <dsp:txXfrm rot="-5400000">
        <a:off x="876488" y="45016"/>
        <a:ext cx="10929970" cy="734422"/>
      </dsp:txXfrm>
    </dsp:sp>
    <dsp:sp modelId="{CA699784-EE11-48B7-BD5B-E6C7811778B0}">
      <dsp:nvSpPr>
        <dsp:cNvPr id="0" name=""/>
        <dsp:cNvSpPr/>
      </dsp:nvSpPr>
      <dsp:spPr>
        <a:xfrm rot="5400000">
          <a:off x="-187819" y="1401959"/>
          <a:ext cx="1252127" cy="87648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1" y="1652383"/>
        <a:ext cx="876488" cy="375639"/>
      </dsp:txXfrm>
    </dsp:sp>
    <dsp:sp modelId="{E5CB376A-E1F5-4E26-86CA-E248F361C893}">
      <dsp:nvSpPr>
        <dsp:cNvPr id="0" name=""/>
        <dsp:cNvSpPr/>
      </dsp:nvSpPr>
      <dsp:spPr>
        <a:xfrm rot="5400000">
          <a:off x="5860483" y="-3863768"/>
          <a:ext cx="1001710" cy="1096970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виконати команду  </a:t>
          </a:r>
          <a:r>
            <a:rPr lang="uk-UA" sz="2800" b="1" i="1" kern="1200" noProof="0" dirty="0">
              <a:solidFill>
                <a:schemeClr val="bg1"/>
              </a:solidFill>
            </a:rPr>
            <a:t>Посилання</a:t>
          </a:r>
          <a:r>
            <a:rPr lang="uk-UA" sz="2800" i="1" kern="1200" noProof="0" dirty="0">
              <a:solidFill>
                <a:schemeClr val="bg1"/>
              </a:solidFill>
            </a:rPr>
            <a:t> </a:t>
          </a:r>
          <a:r>
            <a:rPr lang="uk-UA" sz="2800" b="1" i="1" kern="1200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800" i="1" kern="1200" noProof="0" dirty="0">
              <a:solidFill>
                <a:schemeClr val="bg1"/>
              </a:solidFill>
            </a:rPr>
            <a:t>  </a:t>
          </a:r>
          <a:r>
            <a:rPr lang="uk-UA" sz="2800" b="1" i="1" kern="1200" noProof="0" dirty="0">
              <a:solidFill>
                <a:schemeClr val="bg1"/>
              </a:solidFill>
            </a:rPr>
            <a:t>Покажчик</a:t>
          </a:r>
          <a:r>
            <a:rPr lang="uk-UA" sz="2800" i="1" kern="1200" noProof="0" dirty="0">
              <a:solidFill>
                <a:schemeClr val="bg1"/>
              </a:solidFill>
            </a:rPr>
            <a:t> </a:t>
          </a:r>
          <a:r>
            <a:rPr lang="uk-UA" sz="2800" b="1" i="1" kern="1200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800" i="1" kern="1200" noProof="0" dirty="0">
              <a:solidFill>
                <a:schemeClr val="bg1"/>
              </a:solidFill>
            </a:rPr>
            <a:t>  </a:t>
          </a:r>
          <a:r>
            <a:rPr lang="uk-UA" sz="2800" b="1" i="1" kern="1200" noProof="0" dirty="0">
              <a:solidFill>
                <a:schemeClr val="bg1"/>
              </a:solidFill>
            </a:rPr>
            <a:t>Позначити  елемент</a:t>
          </a:r>
          <a:r>
            <a:rPr lang="uk-UA" sz="2800" i="1" kern="1200" noProof="0" dirty="0">
              <a:solidFill>
                <a:schemeClr val="bg1"/>
              </a:solidFill>
            </a:rPr>
            <a:t>;</a:t>
          </a:r>
        </a:p>
      </dsp:txBody>
      <dsp:txXfrm rot="-5400000">
        <a:off x="876489" y="1169125"/>
        <a:ext cx="10920801" cy="903912"/>
      </dsp:txXfrm>
    </dsp:sp>
    <dsp:sp modelId="{D547829D-0660-4ECE-8B9B-4DD150AEB617}">
      <dsp:nvSpPr>
        <dsp:cNvPr id="0" name=""/>
        <dsp:cNvSpPr/>
      </dsp:nvSpPr>
      <dsp:spPr>
        <a:xfrm rot="5400000">
          <a:off x="-187819" y="2610814"/>
          <a:ext cx="1252127" cy="87648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861238"/>
        <a:ext cx="876488" cy="375639"/>
      </dsp:txXfrm>
    </dsp:sp>
    <dsp:sp modelId="{9E04A936-A0BD-4697-B593-D6F4E69814DB}">
      <dsp:nvSpPr>
        <dsp:cNvPr id="0" name=""/>
        <dsp:cNvSpPr/>
      </dsp:nvSpPr>
      <dsp:spPr>
        <a:xfrm rot="5400000">
          <a:off x="5860483" y="-2654913"/>
          <a:ext cx="1001710" cy="1096970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налаштувати параметри у вікні </a:t>
          </a:r>
          <a:r>
            <a:rPr lang="uk-UA" sz="2800" b="1" i="1" kern="1200" noProof="0" dirty="0">
              <a:solidFill>
                <a:srgbClr val="002060"/>
              </a:solidFill>
            </a:rPr>
            <a:t>Визначення  елемента  покажчика</a:t>
          </a:r>
          <a:r>
            <a:rPr lang="uk-UA" sz="2800" i="1" kern="1200" noProof="0" dirty="0">
              <a:solidFill>
                <a:srgbClr val="002060"/>
              </a:solidFill>
            </a:rPr>
            <a:t>;</a:t>
          </a:r>
        </a:p>
      </dsp:txBody>
      <dsp:txXfrm rot="-5400000">
        <a:off x="876489" y="2377980"/>
        <a:ext cx="10920801" cy="903912"/>
      </dsp:txXfrm>
    </dsp:sp>
    <dsp:sp modelId="{52803C1C-157C-4C4C-B9E1-A477114FB6F8}">
      <dsp:nvSpPr>
        <dsp:cNvPr id="0" name=""/>
        <dsp:cNvSpPr/>
      </dsp:nvSpPr>
      <dsp:spPr>
        <a:xfrm rot="5400000">
          <a:off x="-187819" y="3819669"/>
          <a:ext cx="1252127" cy="87648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4</a:t>
          </a:r>
        </a:p>
      </dsp:txBody>
      <dsp:txXfrm rot="-5400000">
        <a:off x="1" y="4070093"/>
        <a:ext cx="876488" cy="375639"/>
      </dsp:txXfrm>
    </dsp:sp>
    <dsp:sp modelId="{2DAD2266-D1F5-4340-BFC3-C47B398908AF}">
      <dsp:nvSpPr>
        <dsp:cNvPr id="0" name=""/>
        <dsp:cNvSpPr/>
      </dsp:nvSpPr>
      <dsp:spPr>
        <a:xfrm rot="5400000">
          <a:off x="5860483" y="-1446058"/>
          <a:ext cx="1001710" cy="10969700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установити курсор у потрібне місце документа і вибрати команду </a:t>
          </a:r>
          <a:r>
            <a:rPr lang="uk-UA" sz="2800" b="1" i="1" kern="1200" noProof="0" dirty="0">
              <a:solidFill>
                <a:schemeClr val="bg1"/>
              </a:solidFill>
            </a:rPr>
            <a:t>Посилання</a:t>
          </a:r>
          <a:r>
            <a:rPr lang="uk-UA" sz="2800" i="1" kern="1200" noProof="0" dirty="0">
              <a:solidFill>
                <a:schemeClr val="bg1"/>
              </a:solidFill>
            </a:rPr>
            <a:t> </a:t>
          </a:r>
          <a:r>
            <a:rPr lang="uk-UA" sz="2800" b="1" i="1" kern="1200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800" i="1" kern="1200" noProof="0" dirty="0">
              <a:solidFill>
                <a:schemeClr val="bg1"/>
              </a:solidFill>
            </a:rPr>
            <a:t>  </a:t>
          </a:r>
          <a:r>
            <a:rPr lang="uk-UA" sz="2800" b="1" i="1" kern="1200" noProof="0" dirty="0">
              <a:solidFill>
                <a:schemeClr val="bg1"/>
              </a:solidFill>
            </a:rPr>
            <a:t>Покажчик</a:t>
          </a:r>
          <a:r>
            <a:rPr lang="uk-UA" sz="2800" i="1" kern="1200" noProof="0" dirty="0">
              <a:solidFill>
                <a:schemeClr val="bg1"/>
              </a:solidFill>
            </a:rPr>
            <a:t> </a:t>
          </a:r>
          <a:r>
            <a:rPr lang="uk-UA" sz="2800" b="1" i="1" kern="1200" noProof="0" dirty="0">
              <a:solidFill>
                <a:schemeClr val="bg1"/>
              </a:solidFill>
              <a:sym typeface="Symbol" panose="05050102010706020507" pitchFamily="18" charset="2"/>
            </a:rPr>
            <a:t></a:t>
          </a:r>
          <a:r>
            <a:rPr lang="uk-UA" sz="2800" i="1" kern="1200" noProof="0" dirty="0">
              <a:solidFill>
                <a:schemeClr val="bg1"/>
              </a:solidFill>
            </a:rPr>
            <a:t>  </a:t>
          </a:r>
          <a:r>
            <a:rPr lang="uk-UA" sz="2800" b="1" i="1" kern="1200" noProof="0" dirty="0">
              <a:solidFill>
                <a:schemeClr val="bg1"/>
              </a:solidFill>
            </a:rPr>
            <a:t>Покажчик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876489" y="3586835"/>
        <a:ext cx="10920801" cy="903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Правила оформлення сторінки.</a:t>
            </a:r>
            <a:br>
              <a:rPr lang="uk-UA" sz="4000" dirty="0"/>
            </a:br>
            <a:r>
              <a:rPr lang="uk-UA" sz="4000" dirty="0"/>
              <a:t>Оформлення бібліографічних списків та покажчиків</a:t>
            </a: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431D5F8F-D062-4CB6-9828-4851AB6DBDA3}"/>
              </a:ext>
            </a:extLst>
          </p:cNvPr>
          <p:cNvGrpSpPr/>
          <p:nvPr/>
        </p:nvGrpSpPr>
        <p:grpSpPr>
          <a:xfrm>
            <a:off x="9149658" y="3678939"/>
            <a:ext cx="2299834" cy="2299830"/>
            <a:chOff x="3382432" y="1868992"/>
            <a:chExt cx="3875825" cy="387582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8857F80-9A9B-42B6-AC41-EB1131D3C914}"/>
                </a:ext>
              </a:extLst>
            </p:cNvPr>
            <p:cNvSpPr/>
            <p:nvPr/>
          </p:nvSpPr>
          <p:spPr>
            <a:xfrm>
              <a:off x="3820587" y="2203735"/>
              <a:ext cx="3052486" cy="3192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38FAB87-DF82-4BBA-BC9E-AF50E9ECB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432" y="1868992"/>
              <a:ext cx="3875825" cy="387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Заголовки структурних частин письмової роботи:</a:t>
            </a:r>
          </a:p>
        </p:txBody>
      </p:sp>
      <p:pic>
        <p:nvPicPr>
          <p:cNvPr id="2050" name="Picture 2" descr="Результат пошуку зображень за запитом &quot;зміст&quot;">
            <a:extLst>
              <a:ext uri="{FF2B5EF4-FFF2-40B4-BE49-F238E27FC236}">
                <a16:creationId xmlns:a16="http://schemas.microsoft.com/office/drawing/2014/main" id="{FF143E64-37E7-459E-8775-0E62EA6A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41843"/>
            <a:ext cx="4299025" cy="428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55E0A-88B3-4653-9899-2E672A2BE648}"/>
              </a:ext>
            </a:extLst>
          </p:cNvPr>
          <p:cNvSpPr txBox="1"/>
          <p:nvPr/>
        </p:nvSpPr>
        <p:spPr>
          <a:xfrm>
            <a:off x="4491613" y="1841843"/>
            <a:ext cx="76305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ЗМІСТ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FB7A0-CE8E-4397-A0B7-A3F5333129E5}"/>
              </a:ext>
            </a:extLst>
          </p:cNvPr>
          <p:cNvSpPr txBox="1"/>
          <p:nvPr/>
        </p:nvSpPr>
        <p:spPr>
          <a:xfrm>
            <a:off x="4489455" y="2469995"/>
            <a:ext cx="76305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ПЕРЕЛІК УМОВНИХ СКОРОЧЕНЬ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6D067-1561-4B2D-AA9C-21189A8E0496}"/>
              </a:ext>
            </a:extLst>
          </p:cNvPr>
          <p:cNvSpPr txBox="1"/>
          <p:nvPr/>
        </p:nvSpPr>
        <p:spPr>
          <a:xfrm>
            <a:off x="4489455" y="3098147"/>
            <a:ext cx="76305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ВСТУП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45C94-B646-487E-BBED-E7DA11B2A04F}"/>
              </a:ext>
            </a:extLst>
          </p:cNvPr>
          <p:cNvSpPr txBox="1"/>
          <p:nvPr/>
        </p:nvSpPr>
        <p:spPr>
          <a:xfrm>
            <a:off x="4489455" y="3726299"/>
            <a:ext cx="76305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РОЗДІЛ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B3A81-FFFE-41E0-B659-F42BB5A00139}"/>
              </a:ext>
            </a:extLst>
          </p:cNvPr>
          <p:cNvSpPr txBox="1"/>
          <p:nvPr/>
        </p:nvSpPr>
        <p:spPr>
          <a:xfrm>
            <a:off x="4489455" y="4351619"/>
            <a:ext cx="76305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ВИСНОВКИ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9A6C5-F386-4337-89D3-A6D26B0D17CD}"/>
              </a:ext>
            </a:extLst>
          </p:cNvPr>
          <p:cNvSpPr txBox="1"/>
          <p:nvPr/>
        </p:nvSpPr>
        <p:spPr>
          <a:xfrm>
            <a:off x="4489455" y="4976939"/>
            <a:ext cx="76305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СПИСОК ВИКОРИСТАНИХ ДЖЕРЕЛ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672E5-F4B1-4CBA-8652-279ADAE82C78}"/>
              </a:ext>
            </a:extLst>
          </p:cNvPr>
          <p:cNvSpPr txBox="1"/>
          <p:nvPr/>
        </p:nvSpPr>
        <p:spPr>
          <a:xfrm>
            <a:off x="4489454" y="5602259"/>
            <a:ext cx="76305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ED9BC-241C-4343-9725-B79ED8ACCD6E}"/>
              </a:ext>
            </a:extLst>
          </p:cNvPr>
          <p:cNvSpPr txBox="1"/>
          <p:nvPr/>
        </p:nvSpPr>
        <p:spPr>
          <a:xfrm>
            <a:off x="69850" y="622757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Друкують великими літерами симетрично до тексту</a:t>
            </a:r>
          </a:p>
        </p:txBody>
      </p:sp>
    </p:spTree>
    <p:extLst>
      <p:ext uri="{BB962C8B-B14F-4D97-AF65-F5344CB8AC3E}">
        <p14:creationId xmlns:p14="http://schemas.microsoft.com/office/powerpoint/2010/main" val="29029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Заголовки підрозділів друкують маленькими літерами з абзацного відступу.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9A05C-F60A-44D0-9109-815C5D46E282}"/>
              </a:ext>
            </a:extLst>
          </p:cNvPr>
          <p:cNvSpPr txBox="1"/>
          <p:nvPr/>
        </p:nvSpPr>
        <p:spPr>
          <a:xfrm>
            <a:off x="72008" y="2237872"/>
            <a:ext cx="696183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Заголовки пунктів друкують маленькими літерами з абзацного відступу в розрядці в підбір до тексту, в кінці ставиться крапка.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8B61A-22B6-4766-A4EF-3695D7FE6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"/>
          <a:stretch/>
        </p:blipFill>
        <p:spPr>
          <a:xfrm>
            <a:off x="7200900" y="2237871"/>
            <a:ext cx="4919092" cy="439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F4F0E4-007A-4A24-BA52-A6A6FC957216}"/>
              </a:ext>
            </a:extLst>
          </p:cNvPr>
          <p:cNvSpPr txBox="1"/>
          <p:nvPr/>
        </p:nvSpPr>
        <p:spPr>
          <a:xfrm>
            <a:off x="72008" y="4571643"/>
            <a:ext cx="6961838" cy="1384995"/>
          </a:xfrm>
          <a:prstGeom prst="wedgeRectCallout">
            <a:avLst>
              <a:gd name="adj1" fmla="val 58984"/>
              <a:gd name="adj2" fmla="val 5597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Відстань між заголовком та текстом повинна дорівнювати 3-4 інтервалам.</a:t>
            </a:r>
          </a:p>
        </p:txBody>
      </p:sp>
    </p:spTree>
    <p:extLst>
      <p:ext uri="{BB962C8B-B14F-4D97-AF65-F5344CB8AC3E}">
        <p14:creationId xmlns:p14="http://schemas.microsoft.com/office/powerpoint/2010/main" val="25747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395738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Кожну структурну частину письмової роботи треба починати з нової сторінки.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46B595-20D1-4C44-B54F-7C378ED9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545" y="1196763"/>
            <a:ext cx="7981447" cy="515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BC83617-A6DE-4F11-AB12-FBEBE6BABBCA}"/>
              </a:ext>
            </a:extLst>
          </p:cNvPr>
          <p:cNvSpPr/>
          <p:nvPr/>
        </p:nvSpPr>
        <p:spPr>
          <a:xfrm>
            <a:off x="8206890" y="1634593"/>
            <a:ext cx="784710" cy="4532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2B296CAF-6637-4421-AB3D-363AB13D8261}"/>
              </a:ext>
            </a:extLst>
          </p:cNvPr>
          <p:cNvSpPr/>
          <p:nvPr/>
        </p:nvSpPr>
        <p:spPr>
          <a:xfrm rot="18900000">
            <a:off x="8496821" y="9863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8C99015-B5AE-40E4-8331-1D898AFA19E4}"/>
              </a:ext>
            </a:extLst>
          </p:cNvPr>
          <p:cNvSpPr/>
          <p:nvPr/>
        </p:nvSpPr>
        <p:spPr>
          <a:xfrm>
            <a:off x="6900590" y="2082165"/>
            <a:ext cx="1181690" cy="3777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CAAED4EC-6F05-45C8-82AF-3159EF978C77}"/>
              </a:ext>
            </a:extLst>
          </p:cNvPr>
          <p:cNvSpPr/>
          <p:nvPr/>
        </p:nvSpPr>
        <p:spPr>
          <a:xfrm rot="18900000">
            <a:off x="7152649" y="138978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4230EA4-A3F0-4817-8E80-7EB0B673D3B0}"/>
              </a:ext>
            </a:extLst>
          </p:cNvPr>
          <p:cNvSpPr/>
          <p:nvPr/>
        </p:nvSpPr>
        <p:spPr>
          <a:xfrm>
            <a:off x="6917098" y="5476147"/>
            <a:ext cx="5202894" cy="8744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2D9E32F3-A245-464A-B40A-A41F63CC535D}"/>
              </a:ext>
            </a:extLst>
          </p:cNvPr>
          <p:cNvSpPr/>
          <p:nvPr/>
        </p:nvSpPr>
        <p:spPr>
          <a:xfrm rot="18900000">
            <a:off x="8433919" y="479007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9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78537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Зміст можна створити автоматично, до нього будуть включені абзаци, у яких значення параметра Рівень контуру відрізняється від </a:t>
            </a:r>
            <a:r>
              <a:rPr lang="uk-UA" sz="2500" b="1" i="1" kern="0" dirty="0">
                <a:solidFill>
                  <a:srgbClr val="FFFF00"/>
                </a:solidFill>
              </a:rPr>
              <a:t>Основний текст </a:t>
            </a:r>
            <a:r>
              <a:rPr lang="uk-UA" sz="2500" b="1" i="1" kern="0" dirty="0">
                <a:solidFill>
                  <a:srgbClr val="FFFFFF"/>
                </a:solidFill>
              </a:rPr>
              <a:t>або до яких застосовано стандартні стилі </a:t>
            </a:r>
            <a:r>
              <a:rPr lang="uk-UA" sz="2500" b="1" i="1" kern="0" dirty="0">
                <a:solidFill>
                  <a:srgbClr val="FFFF00"/>
                </a:solidFill>
              </a:rPr>
              <a:t>Заголовок 1</a:t>
            </a:r>
            <a:r>
              <a:rPr lang="uk-UA" sz="2500" b="1" i="1" kern="0" dirty="0">
                <a:solidFill>
                  <a:srgbClr val="FFFFFF"/>
                </a:solidFill>
              </a:rPr>
              <a:t>, </a:t>
            </a:r>
            <a:r>
              <a:rPr lang="uk-UA" sz="2500" b="1" i="1" kern="0" dirty="0">
                <a:solidFill>
                  <a:srgbClr val="FFFF00"/>
                </a:solidFill>
              </a:rPr>
              <a:t>Заголовок 2</a:t>
            </a:r>
            <a:r>
              <a:rPr lang="uk-UA" sz="2500" b="1" i="1" kern="0" dirty="0">
                <a:solidFill>
                  <a:srgbClr val="FFFFFF"/>
                </a:solidFill>
              </a:rPr>
              <a:t> тощо. Тому, перш ніж додавати зміст, необхідно сформувати структуру документа та встановити текстовий курсор на те місце в документі, де його потрібно вставити.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10" y="4059630"/>
            <a:ext cx="6328232" cy="249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3053282" y="4896283"/>
            <a:ext cx="2123151" cy="16582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4379896" y="437206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02659" y="4482719"/>
            <a:ext cx="1222241" cy="4440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40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Нумерація: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61B5EB2-E2C2-4073-B942-6D4EF2356341}"/>
              </a:ext>
            </a:extLst>
          </p:cNvPr>
          <p:cNvSpPr/>
          <p:nvPr/>
        </p:nvSpPr>
        <p:spPr>
          <a:xfrm>
            <a:off x="69850" y="1809377"/>
            <a:ext cx="2887061" cy="72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сторінок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971840D-9592-49FD-A241-12BAA6ECFDC6}"/>
              </a:ext>
            </a:extLst>
          </p:cNvPr>
          <p:cNvSpPr/>
          <p:nvPr/>
        </p:nvSpPr>
        <p:spPr>
          <a:xfrm>
            <a:off x="3122980" y="1809377"/>
            <a:ext cx="2887061" cy="72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розділів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22B2D2E-94E8-4795-A438-AB668ADD6EBA}"/>
              </a:ext>
            </a:extLst>
          </p:cNvPr>
          <p:cNvSpPr/>
          <p:nvPr/>
        </p:nvSpPr>
        <p:spPr>
          <a:xfrm>
            <a:off x="6176109" y="1809377"/>
            <a:ext cx="2887061" cy="72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підрозділів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AC9F917-2229-4A68-AB3F-D2781D5DB7C5}"/>
              </a:ext>
            </a:extLst>
          </p:cNvPr>
          <p:cNvSpPr/>
          <p:nvPr/>
        </p:nvSpPr>
        <p:spPr>
          <a:xfrm>
            <a:off x="9227392" y="1811295"/>
            <a:ext cx="2887061" cy="72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пунктів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67F233A-C000-4F77-BCCE-75448071D0BF}"/>
              </a:ext>
            </a:extLst>
          </p:cNvPr>
          <p:cNvSpPr/>
          <p:nvPr/>
        </p:nvSpPr>
        <p:spPr>
          <a:xfrm>
            <a:off x="69850" y="2643356"/>
            <a:ext cx="2887061" cy="72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підпунктів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2693424-13E7-4097-80D5-51FECE2E421C}"/>
              </a:ext>
            </a:extLst>
          </p:cNvPr>
          <p:cNvSpPr/>
          <p:nvPr/>
        </p:nvSpPr>
        <p:spPr>
          <a:xfrm>
            <a:off x="3122980" y="2643356"/>
            <a:ext cx="2887061" cy="72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малюнків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237DAFF-92CE-472F-9029-10C7C95A670F}"/>
              </a:ext>
            </a:extLst>
          </p:cNvPr>
          <p:cNvSpPr/>
          <p:nvPr/>
        </p:nvSpPr>
        <p:spPr>
          <a:xfrm>
            <a:off x="6176109" y="2643356"/>
            <a:ext cx="2887061" cy="72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таблиць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A1A73C59-E49D-4110-AA6B-145734B52E46}"/>
              </a:ext>
            </a:extLst>
          </p:cNvPr>
          <p:cNvSpPr/>
          <p:nvPr/>
        </p:nvSpPr>
        <p:spPr>
          <a:xfrm>
            <a:off x="9227392" y="2645274"/>
            <a:ext cx="2887061" cy="7237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формул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024509-D7C2-49B4-9083-DB81076B3D55}"/>
              </a:ext>
            </a:extLst>
          </p:cNvPr>
          <p:cNvSpPr txBox="1"/>
          <p:nvPr/>
        </p:nvSpPr>
        <p:spPr>
          <a:xfrm>
            <a:off x="72008" y="3488962"/>
            <a:ext cx="593803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здійснюється арабськими цифрами </a:t>
            </a:r>
            <a:r>
              <a:rPr lang="uk-UA" sz="2800" b="1" i="1" kern="0" dirty="0">
                <a:solidFill>
                  <a:srgbClr val="FFFF00"/>
                </a:solidFill>
              </a:rPr>
              <a:t>без </a:t>
            </a:r>
            <a:r>
              <a:rPr lang="uk-UA" sz="2800" b="1" i="1" kern="0" dirty="0" err="1">
                <a:solidFill>
                  <a:srgbClr val="FFFF00"/>
                </a:solidFill>
              </a:rPr>
              <a:t>знака</a:t>
            </a:r>
            <a:r>
              <a:rPr lang="uk-UA" sz="2800" b="1" i="1" kern="0" dirty="0">
                <a:solidFill>
                  <a:srgbClr val="FFFF00"/>
                </a:solidFill>
              </a:rPr>
              <a:t> 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E2B2D4-32E9-42DB-A7B9-43BEEB230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21" y="3477335"/>
            <a:ext cx="5972332" cy="329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4D425CBC-FF9F-4973-ADA0-67CC84C12693}"/>
              </a:ext>
            </a:extLst>
          </p:cNvPr>
          <p:cNvSpPr/>
          <p:nvPr/>
        </p:nvSpPr>
        <p:spPr>
          <a:xfrm>
            <a:off x="6142121" y="5748535"/>
            <a:ext cx="3816704" cy="10433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7819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79" y="3568365"/>
            <a:ext cx="10134600" cy="2657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Першою сторінкою письмової роботи є </a:t>
            </a:r>
            <a:r>
              <a:rPr lang="uk-UA" sz="2800" b="1" i="1" kern="0" dirty="0">
                <a:solidFill>
                  <a:srgbClr val="FFFF00"/>
                </a:solidFill>
              </a:rPr>
              <a:t>титульний аркуш</a:t>
            </a:r>
            <a:r>
              <a:rPr lang="uk-UA" sz="2800" b="1" i="1" kern="0" dirty="0">
                <a:solidFill>
                  <a:schemeClr val="bg1"/>
                </a:solidFill>
              </a:rPr>
              <a:t>, який включають до загальної нумерації сторінок, але номер сторінки не ставлять, на наступних сторінках номер проставляють у правому верхньому куті сторінки </a:t>
            </a:r>
            <a:r>
              <a:rPr lang="uk-UA" sz="2800" b="1" i="1" kern="0" dirty="0">
                <a:solidFill>
                  <a:srgbClr val="FFFF00"/>
                </a:solidFill>
              </a:rPr>
              <a:t>без крапки в кінці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35657EC-00C8-414C-8524-F6DD01B3546D}"/>
              </a:ext>
            </a:extLst>
          </p:cNvPr>
          <p:cNvSpPr/>
          <p:nvPr/>
        </p:nvSpPr>
        <p:spPr>
          <a:xfrm>
            <a:off x="1211756" y="4680263"/>
            <a:ext cx="2579193" cy="3565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EC96D0E1-58CB-4269-A266-08BFF4D042E8}"/>
              </a:ext>
            </a:extLst>
          </p:cNvPr>
          <p:cNvSpPr/>
          <p:nvPr/>
        </p:nvSpPr>
        <p:spPr>
          <a:xfrm rot="18900000">
            <a:off x="1272159" y="40077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Зміст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40127-A6AD-4202-8C4D-C425C77EF0CC}"/>
              </a:ext>
            </a:extLst>
          </p:cNvPr>
          <p:cNvSpPr txBox="1"/>
          <p:nvPr/>
        </p:nvSpPr>
        <p:spPr>
          <a:xfrm>
            <a:off x="72008" y="1806681"/>
            <a:ext cx="5534972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Нумеруються тільки розділи основної частини. Зміст, вступ, висновки не нумеруються.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6515A-7B34-421F-BA6C-A223E7784A9D}"/>
              </a:ext>
            </a:extLst>
          </p:cNvPr>
          <p:cNvSpPr txBox="1"/>
          <p:nvPr/>
        </p:nvSpPr>
        <p:spPr>
          <a:xfrm>
            <a:off x="72008" y="4146887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Номер розділу ставиться після слова «РОЗДІЛ», після номера крапка не ставиться. Заголовок розділу друкується з нового рядка.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DA3ED-2A4F-4497-B880-462F5D1CBC94}"/>
              </a:ext>
            </a:extLst>
          </p:cNvPr>
          <p:cNvSpPr txBox="1"/>
          <p:nvPr/>
        </p:nvSpPr>
        <p:spPr>
          <a:xfrm>
            <a:off x="72008" y="566995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кінці назв розділів, підрозділів, пунктів крапка не ставиться.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3773E-C307-4DA2-8EE9-04A47A7D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683" y="1799802"/>
            <a:ext cx="6406309" cy="225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4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Зміст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F9377-39A5-4447-9F57-23EE6070D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1" y="1801648"/>
            <a:ext cx="6310852" cy="437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AF34C9-FA6F-4C99-B495-B73A5745C845}"/>
              </a:ext>
            </a:extLst>
          </p:cNvPr>
          <p:cNvSpPr txBox="1"/>
          <p:nvPr/>
        </p:nvSpPr>
        <p:spPr>
          <a:xfrm>
            <a:off x="6501285" y="1801649"/>
            <a:ext cx="5620864" cy="466281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Підрозділи нумеруються в межах кожного розділу за правилом: номер розділу, номер підрозділу. У кінці номера підрозділу має стояти крапка, наприклад: «2.4.». Заголовок підрозділу наводиться у тому самому рядку.</a:t>
            </a:r>
          </a:p>
        </p:txBody>
      </p:sp>
    </p:spTree>
    <p:extLst>
      <p:ext uri="{BB962C8B-B14F-4D97-AF65-F5344CB8AC3E}">
        <p14:creationId xmlns:p14="http://schemas.microsoft.com/office/powerpoint/2010/main" val="40940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818773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Формули</a:t>
            </a:r>
            <a:r>
              <a:rPr lang="uk-UA" sz="2800" b="1" i="1" kern="0" dirty="0">
                <a:solidFill>
                  <a:schemeClr val="bg1"/>
                </a:solidFill>
              </a:rPr>
              <a:t> нумеруються в межах розділу. Наприклад, «</a:t>
            </a:r>
            <a:r>
              <a:rPr lang="uk-UA" sz="2800" b="1" i="1" kern="0" dirty="0">
                <a:solidFill>
                  <a:srgbClr val="FFFF00"/>
                </a:solidFill>
              </a:rPr>
              <a:t>формула (2.3)</a:t>
            </a:r>
            <a:r>
              <a:rPr lang="uk-UA" sz="2800" b="1" i="1" kern="0" dirty="0">
                <a:solidFill>
                  <a:schemeClr val="bg1"/>
                </a:solidFill>
              </a:rPr>
              <a:t>» означає «формула з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Розділу 2</a:t>
            </a:r>
            <a:r>
              <a:rPr lang="uk-UA" sz="2800" b="1" i="1" kern="0" dirty="0">
                <a:solidFill>
                  <a:schemeClr val="bg1"/>
                </a:solidFill>
              </a:rPr>
              <a:t>». Наявність підрозділів на нумерацію формул не впливає.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241C8-74C6-4A5B-BCDB-98F635C54222}"/>
              </a:ext>
            </a:extLst>
          </p:cNvPr>
          <p:cNvSpPr txBox="1"/>
          <p:nvPr/>
        </p:nvSpPr>
        <p:spPr>
          <a:xfrm>
            <a:off x="72008" y="3560466"/>
            <a:ext cx="818773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Формули, на які немає посилань, можна не нумерувати. Номер необхідно брати в круглі дужки та розміщувати на правому полі сторінки на рівні нижнього рядка формули, якої він стосується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B4C26-85AE-45E2-B29B-D8A52D03D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4" y="1196763"/>
            <a:ext cx="3737978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4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Рисунки</a:t>
            </a:r>
            <a:r>
              <a:rPr lang="uk-UA" sz="2800" b="1" i="1" kern="0" dirty="0">
                <a:solidFill>
                  <a:schemeClr val="bg1"/>
                </a:solidFill>
              </a:rPr>
              <a:t> нумеруються в межах розділу арабськими цифрами (аналогічно до формул та підрозділів) і позначаються словом «</a:t>
            </a:r>
            <a:r>
              <a:rPr lang="uk-UA" sz="2800" b="1" i="1" kern="0" dirty="0">
                <a:solidFill>
                  <a:srgbClr val="FFFF00"/>
                </a:solidFill>
              </a:rPr>
              <a:t>Рис.</a:t>
            </a:r>
            <a:r>
              <a:rPr lang="uk-UA" sz="2800" b="1" i="1" kern="0" dirty="0">
                <a:solidFill>
                  <a:schemeClr val="bg1"/>
                </a:solidFill>
              </a:rPr>
              <a:t>», наприклад «</a:t>
            </a:r>
            <a:r>
              <a:rPr lang="uk-UA" sz="2800" b="1" i="1" kern="0" dirty="0">
                <a:solidFill>
                  <a:srgbClr val="FFFF00"/>
                </a:solidFill>
              </a:rPr>
              <a:t>Рис. 1.2</a:t>
            </a:r>
            <a:r>
              <a:rPr lang="uk-UA" sz="2800" b="1" i="1" kern="0" dirty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13B2F0-85EB-43EF-9BDF-56944135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77" y="2778614"/>
            <a:ext cx="11563246" cy="291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C9452C8-7C69-44B9-8BBD-751A3E0F04A0}"/>
              </a:ext>
            </a:extLst>
          </p:cNvPr>
          <p:cNvSpPr/>
          <p:nvPr/>
        </p:nvSpPr>
        <p:spPr>
          <a:xfrm>
            <a:off x="4399623" y="4000973"/>
            <a:ext cx="7477999" cy="16904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1702025A-E036-4B31-ADB5-0D20E0397403}"/>
              </a:ext>
            </a:extLst>
          </p:cNvPr>
          <p:cNvSpPr/>
          <p:nvPr/>
        </p:nvSpPr>
        <p:spPr>
          <a:xfrm rot="18900000">
            <a:off x="8608735" y="332473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4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оформлення</a:t>
            </a:r>
            <a:br>
              <a:rPr lang="uk-UA" dirty="0"/>
            </a:br>
            <a:r>
              <a:rPr lang="uk-UA" dirty="0"/>
              <a:t>сторінки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Організаційно-розпорядчі документи оформляють на папері формату: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5F59F8B-8D46-4FD1-A42D-6A6816E7F89C}"/>
              </a:ext>
            </a:extLst>
          </p:cNvPr>
          <p:cNvGrpSpPr/>
          <p:nvPr/>
        </p:nvGrpSpPr>
        <p:grpSpPr>
          <a:xfrm>
            <a:off x="72008" y="2278064"/>
            <a:ext cx="6513008" cy="4152881"/>
            <a:chOff x="72008" y="2278064"/>
            <a:chExt cx="6513008" cy="4152881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26D00017-92FA-4171-B1F9-6923E143A156}"/>
                </a:ext>
              </a:extLst>
            </p:cNvPr>
            <p:cNvSpPr/>
            <p:nvPr/>
          </p:nvSpPr>
          <p:spPr>
            <a:xfrm>
              <a:off x="72008" y="2278064"/>
              <a:ext cx="2771676" cy="410368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А4 (294×210)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4" descr="a4, document, format, page, paper, paper size, sheet icon">
              <a:extLst>
                <a:ext uri="{FF2B5EF4-FFF2-40B4-BE49-F238E27FC236}">
                  <a16:creationId xmlns:a16="http://schemas.microsoft.com/office/drawing/2014/main" id="{6F9A5232-B0F2-4BA6-934C-EAD6249D7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135" y="2278064"/>
              <a:ext cx="4152881" cy="415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625EAB7D-AB94-4995-B223-2D7EABD825A6}"/>
              </a:ext>
            </a:extLst>
          </p:cNvPr>
          <p:cNvGrpSpPr/>
          <p:nvPr/>
        </p:nvGrpSpPr>
        <p:grpSpPr>
          <a:xfrm>
            <a:off x="6149820" y="2278064"/>
            <a:ext cx="6343855" cy="3029360"/>
            <a:chOff x="6149820" y="2278064"/>
            <a:chExt cx="6343855" cy="3029360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4C9630CA-EAD6-4DC9-AA3E-690182199BA5}"/>
                </a:ext>
              </a:extLst>
            </p:cNvPr>
            <p:cNvSpPr/>
            <p:nvPr/>
          </p:nvSpPr>
          <p:spPr>
            <a:xfrm>
              <a:off x="6149820" y="2278064"/>
              <a:ext cx="3610045" cy="30293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А5</a:t>
              </a:r>
              <a:endParaRPr lang="en-US" sz="3200" b="1" i="1" kern="0" dirty="0">
                <a:solidFill>
                  <a:schemeClr val="bg1"/>
                </a:solidFill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(146×210)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5" name="Picture 6" descr="a5, document, page, paper, paper size, print, sheet icon">
              <a:extLst>
                <a:ext uri="{FF2B5EF4-FFF2-40B4-BE49-F238E27FC236}">
                  <a16:creationId xmlns:a16="http://schemas.microsoft.com/office/drawing/2014/main" id="{8E068AF7-0F62-4807-82C5-3939A8FC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4315" y="2278064"/>
              <a:ext cx="3029360" cy="302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Таблиці нумеруються послідовно в межах розділу. У правому верхньому куті над заголовком таблиці розміщується напис «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chemeClr val="bg1"/>
                </a:solidFill>
              </a:rPr>
              <a:t>» із зазначенням її номера. Номер таблиці складається з номера розділу та порядкового номера таблиці, між якими ставиться крапка, наприклад: «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 2.3</a:t>
            </a:r>
            <a:r>
              <a:rPr lang="uk-UA" sz="2800" b="1" i="1" kern="0" dirty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6C2D1-2587-4783-B4FC-6F113CA3A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2" y="3944222"/>
            <a:ext cx="10585856" cy="266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1CE8D61-5370-4101-A671-02DD57873AC2}"/>
              </a:ext>
            </a:extLst>
          </p:cNvPr>
          <p:cNvSpPr/>
          <p:nvPr/>
        </p:nvSpPr>
        <p:spPr>
          <a:xfrm>
            <a:off x="3374692" y="5139586"/>
            <a:ext cx="1177211" cy="14712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FD067CEE-FED0-4C79-9C18-1F39A66E5516}"/>
              </a:ext>
            </a:extLst>
          </p:cNvPr>
          <p:cNvSpPr/>
          <p:nvPr/>
        </p:nvSpPr>
        <p:spPr>
          <a:xfrm rot="18900000">
            <a:off x="4137219" y="46882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3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Додатки</a:t>
            </a:r>
            <a:r>
              <a:rPr lang="uk-UA" sz="2800" b="1" i="1" kern="0" dirty="0">
                <a:solidFill>
                  <a:schemeClr val="bg1"/>
                </a:solidFill>
              </a:rPr>
              <a:t> оформлюються як безпосереднє продовження роботи на наступних сторінках. Вони розміщуються в порядку посилань у тексті роботи. Кожен із додатків має розміщуватись на окремій сторінці.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E2B39-C67C-4341-9B17-71F332CDB0A3}"/>
              </a:ext>
            </a:extLst>
          </p:cNvPr>
          <p:cNvSpPr txBox="1"/>
          <p:nvPr/>
        </p:nvSpPr>
        <p:spPr>
          <a:xfrm>
            <a:off x="72008" y="357822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Додаток повинен мати заголовок, який друкується угорі симетрично відносно тексту.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8BB09-50BB-427F-A46B-CF9579C8153A}"/>
              </a:ext>
            </a:extLst>
          </p:cNvPr>
          <p:cNvSpPr txBox="1"/>
          <p:nvPr/>
        </p:nvSpPr>
        <p:spPr>
          <a:xfrm>
            <a:off x="72009" y="4667021"/>
            <a:ext cx="863991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Додатки нумеруються великими українськими літерами та позначаються словом «Додаток», наприклад: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5B4A72C-4A21-4734-A62B-3F746D71C43D}"/>
              </a:ext>
            </a:extLst>
          </p:cNvPr>
          <p:cNvSpPr/>
          <p:nvPr/>
        </p:nvSpPr>
        <p:spPr>
          <a:xfrm>
            <a:off x="8832501" y="4667021"/>
            <a:ext cx="3287490" cy="1384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Додаток Б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Оформлення бібліографічних списків та покажчиків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Основні правила оформлення джерела: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28D0-2D7A-412A-AF53-91E0E5C6D9A1}"/>
              </a:ext>
            </a:extLst>
          </p:cNvPr>
          <p:cNvSpPr txBox="1"/>
          <p:nvPr/>
        </p:nvSpPr>
        <p:spPr>
          <a:xfrm>
            <a:off x="70929" y="180182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Назви статей, монографій, збірників, конференцій, тез, доповідей, авторефератів дисертацій вказуються повністю.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54110-9D9E-4AA0-BC40-071D9AF259C9}"/>
              </a:ext>
            </a:extLst>
          </p:cNvPr>
          <p:cNvSpPr txBox="1"/>
          <p:nvPr/>
        </p:nvSpPr>
        <p:spPr>
          <a:xfrm>
            <a:off x="92829" y="3268660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статей обов’язково дається їх назва, назва видання, рік, номер (випуск, том), початкова та кінцева сторінки.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84B10-9C32-453C-A28D-E288A08D725B}"/>
              </a:ext>
            </a:extLst>
          </p:cNvPr>
          <p:cNvSpPr txBox="1"/>
          <p:nvPr/>
        </p:nvSpPr>
        <p:spPr>
          <a:xfrm>
            <a:off x="70929" y="4748490"/>
            <a:ext cx="12050142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Посилання в тексті роботи на джерело зазначається порядковим номером за переліком посилань, виділеним двома квадратними дужками, наприклад, «... у працях [1-7]...».</a:t>
            </a:r>
          </a:p>
        </p:txBody>
      </p:sp>
    </p:spTree>
    <p:extLst>
      <p:ext uri="{BB962C8B-B14F-4D97-AF65-F5344CB8AC3E}">
        <p14:creationId xmlns:p14="http://schemas.microsoft.com/office/powerpoint/2010/main" val="5191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Оформлення бібліографічних списків та покажчиків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Основні правила оформлення джерела: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28D0-2D7A-412A-AF53-91E0E5C6D9A1}"/>
              </a:ext>
            </a:extLst>
          </p:cNvPr>
          <p:cNvSpPr txBox="1"/>
          <p:nvPr/>
        </p:nvSpPr>
        <p:spPr>
          <a:xfrm>
            <a:off x="70929" y="2274095"/>
            <a:ext cx="12050142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монографій, довідкових, енциклопедичних видань — назва, місце видання (місто), видавництво, рік видання, (том, частина — якщо є), загальна кількість сторінок.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54110-9D9E-4AA0-BC40-071D9AF259C9}"/>
              </a:ext>
            </a:extLst>
          </p:cNvPr>
          <p:cNvSpPr txBox="1"/>
          <p:nvPr/>
        </p:nvSpPr>
        <p:spPr>
          <a:xfrm>
            <a:off x="70929" y="4223250"/>
            <a:ext cx="1205014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Має бути проміжок в один друкований знак (пробіл) до і після приписного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знака</a:t>
            </a:r>
            <a:r>
              <a:rPr lang="uk-UA" sz="2800" b="1" i="1" kern="0" dirty="0">
                <a:solidFill>
                  <a:schemeClr val="bg1"/>
                </a:solidFill>
              </a:rPr>
              <a:t>: тире (—), скісна риска (/), дві скісні (//), двокрапка (:). Виняток — крапка (.) та кома (,) — проміжки залишають тільки після них</a:t>
            </a:r>
          </a:p>
        </p:txBody>
      </p:sp>
    </p:spTree>
    <p:extLst>
      <p:ext uri="{BB962C8B-B14F-4D97-AF65-F5344CB8AC3E}">
        <p14:creationId xmlns:p14="http://schemas.microsoft.com/office/powerpoint/2010/main" val="22731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Оформлення бібліографічних списків та покажчиків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Основні правила оформлення джерела: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28D0-2D7A-412A-AF53-91E0E5C6D9A1}"/>
              </a:ext>
            </a:extLst>
          </p:cNvPr>
          <p:cNvSpPr txBox="1"/>
          <p:nvPr/>
        </p:nvSpPr>
        <p:spPr>
          <a:xfrm>
            <a:off x="70929" y="2274095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Електронні джерела оформлюються відповідно до загальних правил опису літературних джерел, при цьому в квадратних дужках після назви зазначається: [Електронний ресурс]. У кінці - Режим доступу: http://www.psyh.kiev.ua.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54110-9D9E-4AA0-BC40-071D9AF259C9}"/>
              </a:ext>
            </a:extLst>
          </p:cNvPr>
          <p:cNvSpPr txBox="1"/>
          <p:nvPr/>
        </p:nvSpPr>
        <p:spPr>
          <a:xfrm>
            <a:off x="70929" y="4644089"/>
            <a:ext cx="12050142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chemeClr val="bg1"/>
                </a:solidFill>
              </a:rPr>
              <a:t>Наприклад</a:t>
            </a:r>
            <a:r>
              <a:rPr lang="ru-RU" sz="2800" b="1" i="1" kern="0" dirty="0">
                <a:solidFill>
                  <a:schemeClr val="bg1"/>
                </a:solidFill>
              </a:rPr>
              <a:t>: </a:t>
            </a:r>
            <a:r>
              <a:rPr lang="ru-RU" sz="2800" b="1" i="1" kern="0" dirty="0" err="1">
                <a:solidFill>
                  <a:schemeClr val="bg1"/>
                </a:solidFill>
              </a:rPr>
              <a:t>Архіви</a:t>
            </a:r>
            <a:r>
              <a:rPr lang="ru-RU" sz="2800" b="1" i="1" kern="0" dirty="0">
                <a:solidFill>
                  <a:schemeClr val="bg1"/>
                </a:solidFill>
              </a:rPr>
              <a:t> </a:t>
            </a:r>
            <a:r>
              <a:rPr lang="ru-RU" sz="2800" b="1" i="1" kern="0" dirty="0" err="1">
                <a:solidFill>
                  <a:schemeClr val="bg1"/>
                </a:solidFill>
              </a:rPr>
              <a:t>України</a:t>
            </a:r>
            <a:r>
              <a:rPr lang="ru-RU" sz="2800" b="1" i="1" kern="0" dirty="0">
                <a:solidFill>
                  <a:schemeClr val="bg1"/>
                </a:solidFill>
              </a:rPr>
              <a:t> [</a:t>
            </a:r>
            <a:r>
              <a:rPr lang="ru-RU" sz="2800" b="1" i="1" kern="0" dirty="0" err="1">
                <a:solidFill>
                  <a:schemeClr val="bg1"/>
                </a:solidFill>
              </a:rPr>
              <a:t>Електронний</a:t>
            </a:r>
            <a:r>
              <a:rPr lang="ru-RU" sz="2800" b="1" i="1" kern="0" dirty="0">
                <a:solidFill>
                  <a:schemeClr val="bg1"/>
                </a:solidFill>
              </a:rPr>
              <a:t> ресурс] : </a:t>
            </a:r>
            <a:r>
              <a:rPr lang="ru-RU" sz="2800" b="1" i="1" kern="0" dirty="0" err="1">
                <a:solidFill>
                  <a:schemeClr val="bg1"/>
                </a:solidFill>
              </a:rPr>
              <a:t>офіц</a:t>
            </a:r>
            <a:r>
              <a:rPr lang="ru-RU" sz="2800" b="1" i="1" kern="0" dirty="0">
                <a:solidFill>
                  <a:schemeClr val="bg1"/>
                </a:solidFill>
              </a:rPr>
              <a:t>. веб-портал </a:t>
            </a:r>
            <a:r>
              <a:rPr lang="ru-RU" sz="2800" b="1" i="1" kern="0" dirty="0" err="1">
                <a:solidFill>
                  <a:schemeClr val="bg1"/>
                </a:solidFill>
              </a:rPr>
              <a:t>Держ</a:t>
            </a:r>
            <a:r>
              <a:rPr lang="ru-RU" sz="2800" b="1" i="1" kern="0" dirty="0">
                <a:solidFill>
                  <a:schemeClr val="bg1"/>
                </a:solidFill>
              </a:rPr>
              <a:t>. арх. </a:t>
            </a:r>
            <a:r>
              <a:rPr lang="ru-RU" sz="2800" b="1" i="1" kern="0" dirty="0" err="1">
                <a:solidFill>
                  <a:schemeClr val="bg1"/>
                </a:solidFill>
              </a:rPr>
              <a:t>служби</a:t>
            </a:r>
            <a:r>
              <a:rPr lang="ru-RU" sz="2800" b="1" i="1" kern="0" dirty="0">
                <a:solidFill>
                  <a:schemeClr val="bg1"/>
                </a:solidFill>
              </a:rPr>
              <a:t> </a:t>
            </a:r>
            <a:r>
              <a:rPr lang="ru-RU" sz="2800" b="1" i="1" kern="0" dirty="0" err="1">
                <a:solidFill>
                  <a:schemeClr val="bg1"/>
                </a:solidFill>
              </a:rPr>
              <a:t>України</a:t>
            </a:r>
            <a:r>
              <a:rPr lang="ru-RU" sz="2800" b="1" i="1" kern="0" dirty="0">
                <a:solidFill>
                  <a:schemeClr val="bg1"/>
                </a:solidFill>
              </a:rPr>
              <a:t> / </a:t>
            </a:r>
            <a:r>
              <a:rPr lang="ru-RU" sz="2800" b="1" i="1" kern="0" dirty="0" err="1">
                <a:solidFill>
                  <a:schemeClr val="bg1"/>
                </a:solidFill>
              </a:rPr>
              <a:t>Держ</a:t>
            </a:r>
            <a:r>
              <a:rPr lang="ru-RU" sz="2800" b="1" i="1" kern="0" dirty="0">
                <a:solidFill>
                  <a:schemeClr val="bg1"/>
                </a:solidFill>
              </a:rPr>
              <a:t>. арх. служба </a:t>
            </a:r>
            <a:r>
              <a:rPr lang="ru-RU" sz="2800" b="1" i="1" kern="0" dirty="0" err="1">
                <a:solidFill>
                  <a:schemeClr val="bg1"/>
                </a:solidFill>
              </a:rPr>
              <a:t>України</a:t>
            </a:r>
            <a:r>
              <a:rPr lang="ru-RU" sz="2800" b="1" i="1" kern="0" dirty="0">
                <a:solidFill>
                  <a:schemeClr val="bg1"/>
                </a:solidFill>
              </a:rPr>
              <a:t>. - </a:t>
            </a:r>
            <a:r>
              <a:rPr lang="ru-RU" sz="2800" b="1" i="1" kern="0" dirty="0" err="1">
                <a:solidFill>
                  <a:schemeClr val="bg1"/>
                </a:solidFill>
              </a:rPr>
              <a:t>Електрон</a:t>
            </a:r>
            <a:r>
              <a:rPr lang="ru-RU" sz="2800" b="1" i="1" kern="0" dirty="0">
                <a:solidFill>
                  <a:schemeClr val="bg1"/>
                </a:solidFill>
              </a:rPr>
              <a:t>. </a:t>
            </a:r>
            <a:r>
              <a:rPr lang="ru-RU" sz="2800" b="1" i="1" kern="0" dirty="0" err="1">
                <a:solidFill>
                  <a:schemeClr val="bg1"/>
                </a:solidFill>
              </a:rPr>
              <a:t>дані</a:t>
            </a:r>
            <a:r>
              <a:rPr lang="ru-RU" sz="2800" b="1" i="1" kern="0" dirty="0">
                <a:solidFill>
                  <a:schemeClr val="bg1"/>
                </a:solidFill>
              </a:rPr>
              <a:t>. - [К.], 2014. - Режим доступу: http://www.archives.gov.ua/. - </a:t>
            </a:r>
            <a:r>
              <a:rPr lang="ru-RU" sz="2800" b="1" i="1" kern="0" dirty="0" err="1">
                <a:solidFill>
                  <a:schemeClr val="bg1"/>
                </a:solidFill>
              </a:rPr>
              <a:t>Назва</a:t>
            </a:r>
            <a:r>
              <a:rPr lang="ru-RU" sz="2800" b="1" i="1" kern="0" dirty="0">
                <a:solidFill>
                  <a:schemeClr val="bg1"/>
                </a:solidFill>
              </a:rPr>
              <a:t> з титул. </a:t>
            </a:r>
            <a:r>
              <a:rPr lang="ru-RU" sz="2800" b="1" i="1" kern="0" dirty="0" err="1">
                <a:solidFill>
                  <a:schemeClr val="bg1"/>
                </a:solidFill>
              </a:rPr>
              <a:t>екрана</a:t>
            </a:r>
            <a:r>
              <a:rPr lang="ru-R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Оформлення бібліографічних списків та покажчиків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Основні правила оформлення джерела: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28D0-2D7A-412A-AF53-91E0E5C6D9A1}"/>
              </a:ext>
            </a:extLst>
          </p:cNvPr>
          <p:cNvSpPr txBox="1"/>
          <p:nvPr/>
        </p:nvSpPr>
        <p:spPr>
          <a:xfrm>
            <a:off x="70928" y="2274095"/>
            <a:ext cx="775673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Посилання на сайти, портали, Інтернет-ресурси розміщуються окремо в кінці списку використаних джерел без нумерації під заголовком: «ІНТЕРНЕТ-РЕСУРСИ»,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54110-9D9E-4AA0-BC40-071D9AF259C9}"/>
              </a:ext>
            </a:extLst>
          </p:cNvPr>
          <p:cNvSpPr txBox="1"/>
          <p:nvPr/>
        </p:nvSpPr>
        <p:spPr>
          <a:xfrm>
            <a:off x="70928" y="5074445"/>
            <a:ext cx="1205014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chemeClr val="bg1"/>
                </a:solidFill>
              </a:rPr>
              <a:t>наприклад</a:t>
            </a:r>
            <a:r>
              <a:rPr lang="ru-RU" sz="2800" b="1" i="1" kern="0" dirty="0">
                <a:solidFill>
                  <a:schemeClr val="bg1"/>
                </a:solidFill>
              </a:rPr>
              <a:t>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chemeClr val="bg1"/>
                </a:solidFill>
              </a:rPr>
              <a:t>http</a:t>
            </a:r>
            <a:r>
              <a:rPr lang="en-AU" sz="2800" b="1" i="1" kern="0" dirty="0" smtClean="0">
                <a:solidFill>
                  <a:schemeClr val="bg1"/>
                </a:solidFill>
              </a:rPr>
              <a:t>://grigorenko-sv.pp.ua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074" name="Picture 2" descr="Результат пошуку зображень за запитом &quot;INTERNET RESOURCES&quot;">
            <a:extLst>
              <a:ext uri="{FF2B5EF4-FFF2-40B4-BE49-F238E27FC236}">
                <a16:creationId xmlns:a16="http://schemas.microsoft.com/office/drawing/2014/main" id="{F227FE1D-88B6-48B9-A7DA-3D5CA5AD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88" y="2274095"/>
            <a:ext cx="4189530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66798"/>
            <a:ext cx="11830050" cy="2838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Оформлення бібліографічних списків та покажчиків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Покажчиком</a:t>
            </a:r>
            <a:r>
              <a:rPr lang="uk-UA" sz="2800" b="1" i="1" kern="0" dirty="0">
                <a:solidFill>
                  <a:srgbClr val="FFFFFF"/>
                </a:solidFill>
              </a:rPr>
              <a:t>  (предметним покажчиком) називають список слів із зазначенням сторінок, на яких вони згадуються.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266910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покажчика в </a:t>
            </a:r>
            <a:r>
              <a:rPr lang="uk-UA" sz="2800" b="1" i="1" kern="0" dirty="0">
                <a:solidFill>
                  <a:srgbClr val="FFFF00"/>
                </a:solidFill>
              </a:rPr>
              <a:t>Microsoft Office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інструменти із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Покажчик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Посилання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8499809" y="5222653"/>
            <a:ext cx="3433885" cy="150279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11"/>
          <p:cNvSpPr/>
          <p:nvPr/>
        </p:nvSpPr>
        <p:spPr>
          <a:xfrm rot="18900000">
            <a:off x="10084698" y="442828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Оформлення бібліографічних списків та покажчиків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noProof="1">
                <a:solidFill>
                  <a:srgbClr val="FFFFFF"/>
                </a:solidFill>
              </a:rPr>
              <a:t>Для </a:t>
            </a:r>
            <a:r>
              <a:rPr lang="uk-UA" sz="2800" b="1" i="1" kern="0" noProof="1">
                <a:solidFill>
                  <a:srgbClr val="FFFF00"/>
                </a:solidFill>
              </a:rPr>
              <a:t>створення покажчика </a:t>
            </a:r>
            <a:r>
              <a:rPr lang="uk-UA" sz="2800" b="1" i="1" kern="0" noProof="1">
                <a:solidFill>
                  <a:srgbClr val="FFFFFF"/>
                </a:solidFill>
              </a:rPr>
              <a:t>потрібно: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2008" y="1801824"/>
          <a:ext cx="11846189" cy="48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09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оформлення</a:t>
            </a:r>
            <a:br>
              <a:rPr lang="uk-UA" dirty="0"/>
            </a:br>
            <a:r>
              <a:rPr lang="uk-UA" dirty="0"/>
              <a:t>сторінки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51004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зручності обробки документа з усіх боків сторінки залишаються вільні місця, так звані </a:t>
            </a:r>
            <a:r>
              <a:rPr lang="uk-UA" sz="2800" b="1" i="1" kern="0" dirty="0">
                <a:solidFill>
                  <a:srgbClr val="FFFF00"/>
                </a:solidFill>
              </a:rPr>
              <a:t>поля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EED7F75A-1004-45C0-9F28-D74DFE18F1B3}"/>
              </a:ext>
            </a:extLst>
          </p:cNvPr>
          <p:cNvGrpSpPr/>
          <p:nvPr/>
        </p:nvGrpSpPr>
        <p:grpSpPr>
          <a:xfrm>
            <a:off x="4873940" y="1196763"/>
            <a:ext cx="3789159" cy="5279278"/>
            <a:chOff x="4062753" y="1196763"/>
            <a:chExt cx="3789159" cy="527927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16B9D1D4-D407-4C31-9FC2-26BB44757AF1}"/>
                </a:ext>
              </a:extLst>
            </p:cNvPr>
            <p:cNvSpPr/>
            <p:nvPr/>
          </p:nvSpPr>
          <p:spPr>
            <a:xfrm>
              <a:off x="4062753" y="1196763"/>
              <a:ext cx="3789159" cy="52792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7A89DE85-245E-42F0-ADD5-E0493ABE508D}"/>
                </a:ext>
              </a:extLst>
            </p:cNvPr>
            <p:cNvSpPr/>
            <p:nvPr/>
          </p:nvSpPr>
          <p:spPr>
            <a:xfrm>
              <a:off x="4293704" y="1331843"/>
              <a:ext cx="3309731" cy="495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679C8CD9-235F-4349-8567-E39990018091}"/>
                </a:ext>
              </a:extLst>
            </p:cNvPr>
            <p:cNvSpPr/>
            <p:nvPr/>
          </p:nvSpPr>
          <p:spPr>
            <a:xfrm>
              <a:off x="4853940" y="1466850"/>
              <a:ext cx="2179320" cy="160020"/>
            </a:xfrm>
            <a:prstGeom prst="rect">
              <a:avLst/>
            </a:prstGeom>
            <a:solidFill>
              <a:srgbClr val="D144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1" name="Picture 2" descr="image, landscape, photo, photogallery, photography, picture, system icon">
              <a:extLst>
                <a:ext uri="{FF2B5EF4-FFF2-40B4-BE49-F238E27FC236}">
                  <a16:creationId xmlns:a16="http://schemas.microsoft.com/office/drawing/2014/main" id="{34EE74A8-4926-4AF0-8969-E60892031A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5" t="31631" r="28047" b="27274"/>
            <a:stretch/>
          </p:blipFill>
          <p:spPr bwMode="auto">
            <a:xfrm>
              <a:off x="6451324" y="2842152"/>
              <a:ext cx="861060" cy="80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087151D1-ABCF-4A29-95DA-4709E0C966BF}"/>
                </a:ext>
              </a:extLst>
            </p:cNvPr>
            <p:cNvSpPr/>
            <p:nvPr/>
          </p:nvSpPr>
          <p:spPr>
            <a:xfrm>
              <a:off x="4667250" y="1859867"/>
              <a:ext cx="256413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187CCF2-B19B-4868-BCA7-37EE1D1FEA79}"/>
                </a:ext>
              </a:extLst>
            </p:cNvPr>
            <p:cNvSpPr/>
            <p:nvPr/>
          </p:nvSpPr>
          <p:spPr>
            <a:xfrm>
              <a:off x="4541520" y="2089910"/>
              <a:ext cx="282321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EA4E7C64-9699-45CF-B7C9-AFB5FAE6971A}"/>
                </a:ext>
              </a:extLst>
            </p:cNvPr>
            <p:cNvSpPr/>
            <p:nvPr/>
          </p:nvSpPr>
          <p:spPr>
            <a:xfrm>
              <a:off x="4541520" y="2319953"/>
              <a:ext cx="282321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66939E9-C491-49F0-950B-5FE2AAECFE8D}"/>
                </a:ext>
              </a:extLst>
            </p:cNvPr>
            <p:cNvSpPr/>
            <p:nvPr/>
          </p:nvSpPr>
          <p:spPr>
            <a:xfrm>
              <a:off x="5044439" y="2572291"/>
              <a:ext cx="1823997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8B34F017-63F0-40DA-A76F-CE5B62C30218}"/>
                </a:ext>
              </a:extLst>
            </p:cNvPr>
            <p:cNvSpPr/>
            <p:nvPr/>
          </p:nvSpPr>
          <p:spPr>
            <a:xfrm>
              <a:off x="4785666" y="2787381"/>
              <a:ext cx="1554174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73D4174C-E634-4E9B-B8B6-EF05E5C7347E}"/>
                </a:ext>
              </a:extLst>
            </p:cNvPr>
            <p:cNvSpPr/>
            <p:nvPr/>
          </p:nvSpPr>
          <p:spPr>
            <a:xfrm>
              <a:off x="4541521" y="3039719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35760C3C-6504-4017-8479-5360828BB17B}"/>
                </a:ext>
              </a:extLst>
            </p:cNvPr>
            <p:cNvSpPr/>
            <p:nvPr/>
          </p:nvSpPr>
          <p:spPr>
            <a:xfrm>
              <a:off x="4541520" y="3266239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537442F6-9142-44A8-95B1-6367EACAF4B1}"/>
                </a:ext>
              </a:extLst>
            </p:cNvPr>
            <p:cNvSpPr/>
            <p:nvPr/>
          </p:nvSpPr>
          <p:spPr>
            <a:xfrm>
              <a:off x="4533899" y="3518577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28C8239B-8003-412E-9270-82A41F73D47B}"/>
                </a:ext>
              </a:extLst>
            </p:cNvPr>
            <p:cNvSpPr/>
            <p:nvPr/>
          </p:nvSpPr>
          <p:spPr>
            <a:xfrm>
              <a:off x="4782558" y="3777440"/>
              <a:ext cx="2529825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79E6B7F6-75A4-4742-A3C9-E02BD3F90C69}"/>
                </a:ext>
              </a:extLst>
            </p:cNvPr>
            <p:cNvSpPr/>
            <p:nvPr/>
          </p:nvSpPr>
          <p:spPr>
            <a:xfrm>
              <a:off x="4541520" y="4013807"/>
              <a:ext cx="2770863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5C0C2266-C4F1-4777-B481-6C5BB8E2968A}"/>
                </a:ext>
              </a:extLst>
            </p:cNvPr>
            <p:cNvSpPr/>
            <p:nvPr/>
          </p:nvSpPr>
          <p:spPr>
            <a:xfrm>
              <a:off x="4533899" y="4245050"/>
              <a:ext cx="2334537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7C6B77A-1A4C-4B25-A8A4-88E68E22F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1520" y="4541158"/>
              <a:ext cx="2828925" cy="1409700"/>
            </a:xfrm>
            <a:prstGeom prst="rect">
              <a:avLst/>
            </a:prstGeom>
          </p:spPr>
        </p:pic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FE04D6F7-B78D-4D2F-B87C-1A86163E7766}"/>
                </a:ext>
              </a:extLst>
            </p:cNvPr>
            <p:cNvSpPr/>
            <p:nvPr/>
          </p:nvSpPr>
          <p:spPr>
            <a:xfrm>
              <a:off x="4667251" y="4643716"/>
              <a:ext cx="791210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8BFAC2FE-DB7D-43B3-84B7-A10709132857}"/>
                </a:ext>
              </a:extLst>
            </p:cNvPr>
            <p:cNvSpPr/>
            <p:nvPr/>
          </p:nvSpPr>
          <p:spPr>
            <a:xfrm>
              <a:off x="4665416" y="4982589"/>
              <a:ext cx="123246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AAF2A075-FF9A-49E1-AF57-C4C09A112258}"/>
                </a:ext>
              </a:extLst>
            </p:cNvPr>
            <p:cNvSpPr/>
            <p:nvPr/>
          </p:nvSpPr>
          <p:spPr>
            <a:xfrm>
              <a:off x="4665416" y="5345809"/>
              <a:ext cx="98354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AD4F7988-3EDB-4475-9397-02FB4E952ACF}"/>
                </a:ext>
              </a:extLst>
            </p:cNvPr>
            <p:cNvSpPr/>
            <p:nvPr/>
          </p:nvSpPr>
          <p:spPr>
            <a:xfrm>
              <a:off x="4665416" y="5668204"/>
              <a:ext cx="114356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98354961-BCA9-40B0-8DC8-3764075F98AA}"/>
                </a:ext>
              </a:extLst>
            </p:cNvPr>
            <p:cNvSpPr/>
            <p:nvPr/>
          </p:nvSpPr>
          <p:spPr>
            <a:xfrm>
              <a:off x="6148742" y="4647998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кутник 28">
              <a:extLst>
                <a:ext uri="{FF2B5EF4-FFF2-40B4-BE49-F238E27FC236}">
                  <a16:creationId xmlns:a16="http://schemas.microsoft.com/office/drawing/2014/main" id="{126776AF-CDF5-43CA-AE30-F1D38FB6BB92}"/>
                </a:ext>
              </a:extLst>
            </p:cNvPr>
            <p:cNvSpPr/>
            <p:nvPr/>
          </p:nvSpPr>
          <p:spPr>
            <a:xfrm>
              <a:off x="6148742" y="4982589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49C59517-E2C6-4157-961C-E5ADDD4D861D}"/>
                </a:ext>
              </a:extLst>
            </p:cNvPr>
            <p:cNvSpPr/>
            <p:nvPr/>
          </p:nvSpPr>
          <p:spPr>
            <a:xfrm>
              <a:off x="6148742" y="5345809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3891342F-C570-456C-8D5E-08BF59F1D02D}"/>
                </a:ext>
              </a:extLst>
            </p:cNvPr>
            <p:cNvSpPr/>
            <p:nvPr/>
          </p:nvSpPr>
          <p:spPr>
            <a:xfrm>
              <a:off x="6148742" y="5668583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A84116BE-C99B-42C5-A0FB-AC7BAED1BBD9}"/>
                </a:ext>
              </a:extLst>
            </p:cNvPr>
            <p:cNvSpPr/>
            <p:nvPr/>
          </p:nvSpPr>
          <p:spPr>
            <a:xfrm>
              <a:off x="6730561" y="4653246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EC78C6DF-A205-465B-8015-056DC70F2D79}"/>
                </a:ext>
              </a:extLst>
            </p:cNvPr>
            <p:cNvSpPr/>
            <p:nvPr/>
          </p:nvSpPr>
          <p:spPr>
            <a:xfrm>
              <a:off x="6730561" y="4987837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4" name="Прямокутник 33">
              <a:extLst>
                <a:ext uri="{FF2B5EF4-FFF2-40B4-BE49-F238E27FC236}">
                  <a16:creationId xmlns:a16="http://schemas.microsoft.com/office/drawing/2014/main" id="{7E24BB92-7C08-4907-ABFE-AEAD924344DD}"/>
                </a:ext>
              </a:extLst>
            </p:cNvPr>
            <p:cNvSpPr/>
            <p:nvPr/>
          </p:nvSpPr>
          <p:spPr>
            <a:xfrm>
              <a:off x="6730561" y="5351057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05D4CEA0-F897-4212-9922-3DDCEC5D1956}"/>
                </a:ext>
              </a:extLst>
            </p:cNvPr>
            <p:cNvSpPr/>
            <p:nvPr/>
          </p:nvSpPr>
          <p:spPr>
            <a:xfrm>
              <a:off x="6730561" y="5673831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E0A791C-37F2-439A-B438-10CF84D8D8DA}"/>
              </a:ext>
            </a:extLst>
          </p:cNvPr>
          <p:cNvSpPr txBox="1"/>
          <p:nvPr/>
        </p:nvSpPr>
        <p:spPr>
          <a:xfrm>
            <a:off x="72008" y="4060391"/>
            <a:ext cx="4510040" cy="523220"/>
          </a:xfrm>
          <a:prstGeom prst="wedgeRectCallout">
            <a:avLst>
              <a:gd name="adj1" fmla="val 64006"/>
              <a:gd name="adj2" fmla="val -46200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ліве — 35 мм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805309-BF0E-423C-8579-9C16CC1AC18D}"/>
              </a:ext>
            </a:extLst>
          </p:cNvPr>
          <p:cNvSpPr txBox="1"/>
          <p:nvPr/>
        </p:nvSpPr>
        <p:spPr>
          <a:xfrm>
            <a:off x="8954991" y="2352632"/>
            <a:ext cx="3165001" cy="954107"/>
          </a:xfrm>
          <a:prstGeom prst="wedgeRectCallout">
            <a:avLst>
              <a:gd name="adj1" fmla="val -72600"/>
              <a:gd name="adj2" fmla="val -5022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праве — не менше 8 мм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5807D0-3174-472B-8F25-B3A6B4C27C8C}"/>
              </a:ext>
            </a:extLst>
          </p:cNvPr>
          <p:cNvSpPr txBox="1"/>
          <p:nvPr/>
        </p:nvSpPr>
        <p:spPr>
          <a:xfrm>
            <a:off x="8954990" y="1196763"/>
            <a:ext cx="3165001" cy="954107"/>
          </a:xfrm>
          <a:prstGeom prst="wedgeRectCallout">
            <a:avLst>
              <a:gd name="adj1" fmla="val -93871"/>
              <a:gd name="adj2" fmla="val -2916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верхнє —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20 мм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9D8FAB-6FF2-4267-BD29-C5EF87554ED9}"/>
              </a:ext>
            </a:extLst>
          </p:cNvPr>
          <p:cNvSpPr txBox="1"/>
          <p:nvPr/>
        </p:nvSpPr>
        <p:spPr>
          <a:xfrm>
            <a:off x="8951722" y="4222820"/>
            <a:ext cx="3171961" cy="2246769"/>
          </a:xfrm>
          <a:prstGeom prst="wedgeRectCallout">
            <a:avLst>
              <a:gd name="adj1" fmla="val -82405"/>
              <a:gd name="adj2" fmla="val 3023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нижнє (для формату А4)</a:t>
            </a:r>
            <a:r>
              <a:rPr lang="uk-UA" dirty="0"/>
              <a:t>  </a:t>
            </a:r>
            <a:r>
              <a:rPr lang="uk-UA" sz="2700" b="1" i="1" kern="0" dirty="0">
                <a:solidFill>
                  <a:schemeClr val="bg1"/>
                </a:solidFill>
              </a:rPr>
              <a:t>— 19 мм; (для формату А5) — 16 мм.</a:t>
            </a:r>
          </a:p>
        </p:txBody>
      </p:sp>
    </p:spTree>
    <p:extLst>
      <p:ext uri="{BB962C8B-B14F-4D97-AF65-F5344CB8AC3E}">
        <p14:creationId xmlns:p14="http://schemas.microsoft.com/office/powerpoint/2010/main" val="17582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оформлення</a:t>
            </a:r>
            <a:br>
              <a:rPr lang="uk-UA" dirty="0"/>
            </a:br>
            <a:r>
              <a:rPr lang="uk-UA" dirty="0"/>
              <a:t>сторінки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Нумерація сторінок</a:t>
            </a:r>
            <a:r>
              <a:rPr lang="uk-UA" sz="2800" b="1" i="1" kern="0" dirty="0">
                <a:solidFill>
                  <a:schemeClr val="bg1"/>
                </a:solidFill>
              </a:rPr>
              <a:t>. У документах, оформлених на двох і більше аркушах паперу, нумерація сторінок починається з другої.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66DB6-4D9C-4B35-AD62-E1B9F92F2F2A}"/>
              </a:ext>
            </a:extLst>
          </p:cNvPr>
          <p:cNvSpPr txBox="1"/>
          <p:nvPr/>
        </p:nvSpPr>
        <p:spPr>
          <a:xfrm>
            <a:off x="72008" y="2706358"/>
            <a:ext cx="831836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текст документа друкується з одного боку аркуша, то номери проставляються посередині верхнього поля аркуша арабськими цифрами на відстані не менше 10 мм від краю. Слово «сторінка» не пишеться, а також біля цифр не ставляться ніякі позначення.</a:t>
            </a:r>
          </a:p>
        </p:txBody>
      </p:sp>
      <p:pic>
        <p:nvPicPr>
          <p:cNvPr id="1026" name="Picture 2" descr="page, rank, seo icon">
            <a:extLst>
              <a:ext uri="{FF2B5EF4-FFF2-40B4-BE49-F238E27FC236}">
                <a16:creationId xmlns:a16="http://schemas.microsoft.com/office/drawing/2014/main" id="{1CA484D7-EFC3-43D2-9E71-08B1380C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62" y="2706358"/>
            <a:ext cx="353943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оформлення</a:t>
            </a:r>
            <a:br>
              <a:rPr lang="uk-UA" dirty="0"/>
            </a:br>
            <a:r>
              <a:rPr lang="uk-UA" dirty="0"/>
              <a:t>сторінки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текст друкується з обох боків аркуша: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41EE47C-685F-4F0A-BE70-7E3D849710B5}"/>
              </a:ext>
            </a:extLst>
          </p:cNvPr>
          <p:cNvSpPr/>
          <p:nvPr/>
        </p:nvSpPr>
        <p:spPr>
          <a:xfrm>
            <a:off x="72008" y="1801824"/>
            <a:ext cx="5972332" cy="13433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непарні сторінки позначаються у правому верхньому кутку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48F3E6D-6E60-45ED-A86E-E01CAD2874C0}"/>
              </a:ext>
            </a:extLst>
          </p:cNvPr>
          <p:cNvSpPr/>
          <p:nvPr/>
        </p:nvSpPr>
        <p:spPr>
          <a:xfrm>
            <a:off x="6149820" y="1801824"/>
            <a:ext cx="5972332" cy="13433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парні — у лівому верхньому кутку аркуша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E2DAFA-0714-4CAA-B670-325DAD3A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247074"/>
            <a:ext cx="5972332" cy="329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0B02EF-D9F9-4916-8684-E0B1B2E52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660" y="3247074"/>
            <a:ext cx="5972332" cy="331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C799296-DC57-4BB8-B10A-2028376907D2}"/>
              </a:ext>
            </a:extLst>
          </p:cNvPr>
          <p:cNvSpPr/>
          <p:nvPr/>
        </p:nvSpPr>
        <p:spPr>
          <a:xfrm>
            <a:off x="72008" y="5518274"/>
            <a:ext cx="3816704" cy="10433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C2C0F80-FA4C-4FE9-92E1-1235EE0CBAF6}"/>
              </a:ext>
            </a:extLst>
          </p:cNvPr>
          <p:cNvSpPr/>
          <p:nvPr/>
        </p:nvSpPr>
        <p:spPr>
          <a:xfrm>
            <a:off x="6147660" y="3498556"/>
            <a:ext cx="3816704" cy="10433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2514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оформлення</a:t>
            </a:r>
            <a:br>
              <a:rPr lang="uk-UA" dirty="0"/>
            </a:br>
            <a:r>
              <a:rPr lang="uk-UA" dirty="0"/>
              <a:t>сторінки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65033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текст документа займає більше, ніж один аркуш паперу, то на наступний аркуш паперу не можна переносити лише підпис. Крім підписів там має бути не менше двох рядків тексту.</a:t>
            </a:r>
          </a:p>
        </p:txBody>
      </p:sp>
      <p:pic>
        <p:nvPicPr>
          <p:cNvPr id="9" name="Picture 6" descr="Пов’язане зображення">
            <a:extLst>
              <a:ext uri="{FF2B5EF4-FFF2-40B4-BE49-F238E27FC236}">
                <a16:creationId xmlns:a16="http://schemas.microsoft.com/office/drawing/2014/main" id="{3CE06940-F2D4-4517-974D-19FFB4DEA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3"/>
          <a:stretch/>
        </p:blipFill>
        <p:spPr bwMode="auto">
          <a:xfrm>
            <a:off x="6797988" y="1196763"/>
            <a:ext cx="5322004" cy="52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Письмову роботу виготовляють рукописним способом або за допомогою комп’ютера (шрифт </a:t>
            </a:r>
            <a:r>
              <a:rPr lang="uk-UA" sz="2800" b="1" i="1" kern="0" dirty="0">
                <a:solidFill>
                  <a:srgbClr val="FFFF00"/>
                </a:solidFill>
              </a:rPr>
              <a:t>14 </a:t>
            </a:r>
            <a:r>
              <a:rPr lang="uk-UA" sz="2800" b="1" i="1" kern="0" dirty="0" err="1">
                <a:solidFill>
                  <a:srgbClr val="FFFF00"/>
                </a:solidFill>
              </a:rPr>
              <a:t>Times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New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Roman</a:t>
            </a:r>
            <a:r>
              <a:rPr lang="uk-UA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1,5 інтервал</a:t>
            </a:r>
            <a:r>
              <a:rPr lang="uk-UA" sz="2800" b="1" i="1" kern="0" dirty="0">
                <a:solidFill>
                  <a:schemeClr val="bg1"/>
                </a:solidFill>
              </a:rPr>
              <a:t>) до тридцяти рядків на сторінці.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28E7B-4AAF-4B3A-9089-CD7457D6BFEC}"/>
              </a:ext>
            </a:extLst>
          </p:cNvPr>
          <p:cNvSpPr txBox="1"/>
          <p:nvPr/>
        </p:nvSpPr>
        <p:spPr>
          <a:xfrm>
            <a:off x="8320035" y="2736502"/>
            <a:ext cx="3802114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Щільність тексту письмової роботи повинна бути однаковою.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B36CD-B361-4F04-B5E7-769A1850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725353"/>
            <a:ext cx="8039170" cy="370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E5F079A-B74B-4FAA-BACD-3298DA2E0C63}"/>
              </a:ext>
            </a:extLst>
          </p:cNvPr>
          <p:cNvSpPr/>
          <p:nvPr/>
        </p:nvSpPr>
        <p:spPr>
          <a:xfrm>
            <a:off x="130505" y="3894176"/>
            <a:ext cx="2461970" cy="5170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38C35008-239E-4F93-B89F-07306B61217D}"/>
              </a:ext>
            </a:extLst>
          </p:cNvPr>
          <p:cNvSpPr/>
          <p:nvPr/>
        </p:nvSpPr>
        <p:spPr>
          <a:xfrm rot="18900000">
            <a:off x="1590958" y="319219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D3F1215-D332-4428-8CFA-2BD8BC579632}"/>
              </a:ext>
            </a:extLst>
          </p:cNvPr>
          <p:cNvSpPr/>
          <p:nvPr/>
        </p:nvSpPr>
        <p:spPr>
          <a:xfrm>
            <a:off x="6206855" y="5690068"/>
            <a:ext cx="889905" cy="4211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123535D4-B347-462B-9A6A-0EE107ABD289}"/>
              </a:ext>
            </a:extLst>
          </p:cNvPr>
          <p:cNvSpPr/>
          <p:nvPr/>
        </p:nvSpPr>
        <p:spPr>
          <a:xfrm rot="18900000">
            <a:off x="6626203" y="49905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7B5C57C-2A5F-47A9-803D-5ACB1F1DAD36}"/>
              </a:ext>
            </a:extLst>
          </p:cNvPr>
          <p:cNvSpPr/>
          <p:nvPr/>
        </p:nvSpPr>
        <p:spPr>
          <a:xfrm>
            <a:off x="5671473" y="4421386"/>
            <a:ext cx="429607" cy="4452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9A7A6-A167-4B8F-8676-2A5A1F1D11BC}"/>
              </a:ext>
            </a:extLst>
          </p:cNvPr>
          <p:cNvSpPr txBox="1"/>
          <p:nvPr/>
        </p:nvSpPr>
        <p:spPr>
          <a:xfrm>
            <a:off x="8320035" y="4674213"/>
            <a:ext cx="3802114" cy="1384995"/>
          </a:xfrm>
          <a:prstGeom prst="wedgeRectCallout">
            <a:avLst>
              <a:gd name="adj1" fmla="val -109697"/>
              <a:gd name="adj2" fmla="val -505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Вирівнювання тексту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шириною</a:t>
            </a:r>
          </a:p>
        </p:txBody>
      </p:sp>
    </p:spTree>
    <p:extLst>
      <p:ext uri="{BB962C8B-B14F-4D97-AF65-F5344CB8AC3E}">
        <p14:creationId xmlns:p14="http://schemas.microsoft.com/office/powerpoint/2010/main" val="5854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Обсяги письмових робіт, як правило, складають (без додатків):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2C27D96-58BA-47B9-960D-8B679CFB3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61047"/>
              </p:ext>
            </p:extLst>
          </p:nvPr>
        </p:nvGraphicFramePr>
        <p:xfrm>
          <a:off x="4006239" y="2150871"/>
          <a:ext cx="8021637" cy="429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Пов’язане зображення">
            <a:extLst>
              <a:ext uri="{FF2B5EF4-FFF2-40B4-BE49-F238E27FC236}">
                <a16:creationId xmlns:a16="http://schemas.microsoft.com/office/drawing/2014/main" id="{5BC27349-A9BA-447F-8789-C2114C1D6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2"/>
          <a:stretch/>
        </p:blipFill>
        <p:spPr bwMode="auto">
          <a:xfrm>
            <a:off x="72008" y="2278063"/>
            <a:ext cx="3934231" cy="39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та вимоги оформлення письмової роботи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51004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Відступи: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CC84C369-2B1B-4820-8DC6-C46EC60D68ED}"/>
              </a:ext>
            </a:extLst>
          </p:cNvPr>
          <p:cNvGrpSpPr/>
          <p:nvPr/>
        </p:nvGrpSpPr>
        <p:grpSpPr>
          <a:xfrm>
            <a:off x="4873940" y="1196763"/>
            <a:ext cx="3789159" cy="5279278"/>
            <a:chOff x="4062753" y="1196763"/>
            <a:chExt cx="3789159" cy="527927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952EE8C2-FA36-449E-9A37-6F168F324B2B}"/>
                </a:ext>
              </a:extLst>
            </p:cNvPr>
            <p:cNvSpPr/>
            <p:nvPr/>
          </p:nvSpPr>
          <p:spPr>
            <a:xfrm>
              <a:off x="4062753" y="1196763"/>
              <a:ext cx="3789159" cy="52792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CBD31F3A-1CA5-4799-AB30-83D87C86F74C}"/>
                </a:ext>
              </a:extLst>
            </p:cNvPr>
            <p:cNvSpPr/>
            <p:nvPr/>
          </p:nvSpPr>
          <p:spPr>
            <a:xfrm>
              <a:off x="4293704" y="1331843"/>
              <a:ext cx="3309731" cy="495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B40186D2-8676-4FE9-B31A-0DA0A5815742}"/>
                </a:ext>
              </a:extLst>
            </p:cNvPr>
            <p:cNvSpPr/>
            <p:nvPr/>
          </p:nvSpPr>
          <p:spPr>
            <a:xfrm>
              <a:off x="4853940" y="1466850"/>
              <a:ext cx="2179320" cy="160020"/>
            </a:xfrm>
            <a:prstGeom prst="rect">
              <a:avLst/>
            </a:prstGeom>
            <a:solidFill>
              <a:srgbClr val="D144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1" name="Picture 2" descr="image, landscape, photo, photogallery, photography, picture, system icon">
              <a:extLst>
                <a:ext uri="{FF2B5EF4-FFF2-40B4-BE49-F238E27FC236}">
                  <a16:creationId xmlns:a16="http://schemas.microsoft.com/office/drawing/2014/main" id="{46848960-32EC-48D3-B69F-4D321596A4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5" t="31631" r="28047" b="27274"/>
            <a:stretch/>
          </p:blipFill>
          <p:spPr bwMode="auto">
            <a:xfrm>
              <a:off x="6451324" y="2842152"/>
              <a:ext cx="861060" cy="80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9AF96571-9196-46D3-B0F1-CCF572E5C980}"/>
                </a:ext>
              </a:extLst>
            </p:cNvPr>
            <p:cNvSpPr/>
            <p:nvPr/>
          </p:nvSpPr>
          <p:spPr>
            <a:xfrm>
              <a:off x="4667250" y="1859867"/>
              <a:ext cx="256413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C56776C7-E69C-4C33-9601-BF237CF47259}"/>
                </a:ext>
              </a:extLst>
            </p:cNvPr>
            <p:cNvSpPr/>
            <p:nvPr/>
          </p:nvSpPr>
          <p:spPr>
            <a:xfrm>
              <a:off x="4541520" y="2089910"/>
              <a:ext cx="282321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1A56CDBE-ABFB-4BE8-A688-24A5500CFF22}"/>
                </a:ext>
              </a:extLst>
            </p:cNvPr>
            <p:cNvSpPr/>
            <p:nvPr/>
          </p:nvSpPr>
          <p:spPr>
            <a:xfrm>
              <a:off x="4541520" y="2319953"/>
              <a:ext cx="282321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6AA15C0B-B8CE-4C8B-83B9-837F32A36C1F}"/>
                </a:ext>
              </a:extLst>
            </p:cNvPr>
            <p:cNvSpPr/>
            <p:nvPr/>
          </p:nvSpPr>
          <p:spPr>
            <a:xfrm>
              <a:off x="5044439" y="2572291"/>
              <a:ext cx="1823997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DECD8578-BA5E-44EB-9589-8D7E2FFA4BFB}"/>
                </a:ext>
              </a:extLst>
            </p:cNvPr>
            <p:cNvSpPr/>
            <p:nvPr/>
          </p:nvSpPr>
          <p:spPr>
            <a:xfrm>
              <a:off x="4785666" y="2787381"/>
              <a:ext cx="1554174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D3E2C0DC-3A46-4442-9F1A-A59959B13964}"/>
                </a:ext>
              </a:extLst>
            </p:cNvPr>
            <p:cNvSpPr/>
            <p:nvPr/>
          </p:nvSpPr>
          <p:spPr>
            <a:xfrm>
              <a:off x="4541521" y="3039719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EEC9E7D7-9D2F-4768-8651-9873AE9C37D8}"/>
                </a:ext>
              </a:extLst>
            </p:cNvPr>
            <p:cNvSpPr/>
            <p:nvPr/>
          </p:nvSpPr>
          <p:spPr>
            <a:xfrm>
              <a:off x="4541520" y="3266239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B191ECB1-CA29-4620-9CCC-ED15055D8514}"/>
                </a:ext>
              </a:extLst>
            </p:cNvPr>
            <p:cNvSpPr/>
            <p:nvPr/>
          </p:nvSpPr>
          <p:spPr>
            <a:xfrm>
              <a:off x="4533899" y="3518577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11E4C4B0-8917-4B5E-8F5A-7818ACD785A9}"/>
                </a:ext>
              </a:extLst>
            </p:cNvPr>
            <p:cNvSpPr/>
            <p:nvPr/>
          </p:nvSpPr>
          <p:spPr>
            <a:xfrm>
              <a:off x="4782558" y="3777440"/>
              <a:ext cx="2529825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F98F89C0-1052-4EFB-8785-EF3BFE46A7C2}"/>
                </a:ext>
              </a:extLst>
            </p:cNvPr>
            <p:cNvSpPr/>
            <p:nvPr/>
          </p:nvSpPr>
          <p:spPr>
            <a:xfrm>
              <a:off x="4541520" y="4013807"/>
              <a:ext cx="2770863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3F6BD124-A530-4D9F-B5E4-5448D826FE99}"/>
                </a:ext>
              </a:extLst>
            </p:cNvPr>
            <p:cNvSpPr/>
            <p:nvPr/>
          </p:nvSpPr>
          <p:spPr>
            <a:xfrm>
              <a:off x="4533899" y="4245050"/>
              <a:ext cx="2334537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DB91057-577A-4954-AE8B-7A1E77FFC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1520" y="4541158"/>
              <a:ext cx="2828925" cy="1409700"/>
            </a:xfrm>
            <a:prstGeom prst="rect">
              <a:avLst/>
            </a:prstGeom>
          </p:spPr>
        </p:pic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B247B801-9B7C-4D57-B5C4-3E7534497998}"/>
                </a:ext>
              </a:extLst>
            </p:cNvPr>
            <p:cNvSpPr/>
            <p:nvPr/>
          </p:nvSpPr>
          <p:spPr>
            <a:xfrm>
              <a:off x="4667251" y="4643716"/>
              <a:ext cx="791210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BF4DC13F-2E28-4283-92EE-D195F704F6B6}"/>
                </a:ext>
              </a:extLst>
            </p:cNvPr>
            <p:cNvSpPr/>
            <p:nvPr/>
          </p:nvSpPr>
          <p:spPr>
            <a:xfrm>
              <a:off x="4665416" y="4982589"/>
              <a:ext cx="123246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66212119-1227-4DB0-B9EF-5A3C65A83E7C}"/>
                </a:ext>
              </a:extLst>
            </p:cNvPr>
            <p:cNvSpPr/>
            <p:nvPr/>
          </p:nvSpPr>
          <p:spPr>
            <a:xfrm>
              <a:off x="4665416" y="5345809"/>
              <a:ext cx="98354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39910903-DF96-45B6-B805-7D58D5A17E2C}"/>
                </a:ext>
              </a:extLst>
            </p:cNvPr>
            <p:cNvSpPr/>
            <p:nvPr/>
          </p:nvSpPr>
          <p:spPr>
            <a:xfrm>
              <a:off x="4665416" y="5668204"/>
              <a:ext cx="114356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451E4E43-2D12-419E-B2C9-456100E207A2}"/>
                </a:ext>
              </a:extLst>
            </p:cNvPr>
            <p:cNvSpPr/>
            <p:nvPr/>
          </p:nvSpPr>
          <p:spPr>
            <a:xfrm>
              <a:off x="6148742" y="4647998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кутник 28">
              <a:extLst>
                <a:ext uri="{FF2B5EF4-FFF2-40B4-BE49-F238E27FC236}">
                  <a16:creationId xmlns:a16="http://schemas.microsoft.com/office/drawing/2014/main" id="{42648EDE-529F-46BD-87A8-CCF92A0E7977}"/>
                </a:ext>
              </a:extLst>
            </p:cNvPr>
            <p:cNvSpPr/>
            <p:nvPr/>
          </p:nvSpPr>
          <p:spPr>
            <a:xfrm>
              <a:off x="6148742" y="4982589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AF9A6B27-64DF-4722-83D9-4DCD5BB22CDD}"/>
                </a:ext>
              </a:extLst>
            </p:cNvPr>
            <p:cNvSpPr/>
            <p:nvPr/>
          </p:nvSpPr>
          <p:spPr>
            <a:xfrm>
              <a:off x="6148742" y="5345809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269AAFBA-AB08-4DE9-AF0A-3EEEE1F5A7B5}"/>
                </a:ext>
              </a:extLst>
            </p:cNvPr>
            <p:cNvSpPr/>
            <p:nvPr/>
          </p:nvSpPr>
          <p:spPr>
            <a:xfrm>
              <a:off x="6148742" y="5668583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EA7435A1-20C7-46BB-B7F5-8DFA22F52DED}"/>
                </a:ext>
              </a:extLst>
            </p:cNvPr>
            <p:cNvSpPr/>
            <p:nvPr/>
          </p:nvSpPr>
          <p:spPr>
            <a:xfrm>
              <a:off x="6730561" y="4653246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C586BB6B-8A6E-411B-981D-84DEBD035E20}"/>
                </a:ext>
              </a:extLst>
            </p:cNvPr>
            <p:cNvSpPr/>
            <p:nvPr/>
          </p:nvSpPr>
          <p:spPr>
            <a:xfrm>
              <a:off x="6730561" y="4987837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4" name="Прямокутник 33">
              <a:extLst>
                <a:ext uri="{FF2B5EF4-FFF2-40B4-BE49-F238E27FC236}">
                  <a16:creationId xmlns:a16="http://schemas.microsoft.com/office/drawing/2014/main" id="{A6D50950-1F63-4C65-9FA5-ED5D62F117B8}"/>
                </a:ext>
              </a:extLst>
            </p:cNvPr>
            <p:cNvSpPr/>
            <p:nvPr/>
          </p:nvSpPr>
          <p:spPr>
            <a:xfrm>
              <a:off x="6730561" y="5351057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B1C46C28-671D-4891-8997-95E45AAA8230}"/>
                </a:ext>
              </a:extLst>
            </p:cNvPr>
            <p:cNvSpPr/>
            <p:nvPr/>
          </p:nvSpPr>
          <p:spPr>
            <a:xfrm>
              <a:off x="6730561" y="5673831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8A1B161-83BE-41BD-91E8-9CD63F1D1D13}"/>
              </a:ext>
            </a:extLst>
          </p:cNvPr>
          <p:cNvSpPr txBox="1"/>
          <p:nvPr/>
        </p:nvSpPr>
        <p:spPr>
          <a:xfrm>
            <a:off x="72008" y="1879898"/>
            <a:ext cx="4510040" cy="523220"/>
          </a:xfrm>
          <a:prstGeom prst="wedgeRectCallout">
            <a:avLst>
              <a:gd name="adj1" fmla="val 63115"/>
              <a:gd name="adj2" fmla="val -109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зліва — 3 см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F1606A-E272-4B9E-B3AD-E6C37B2132C0}"/>
              </a:ext>
            </a:extLst>
          </p:cNvPr>
          <p:cNvSpPr txBox="1"/>
          <p:nvPr/>
        </p:nvSpPr>
        <p:spPr>
          <a:xfrm>
            <a:off x="8954991" y="2352632"/>
            <a:ext cx="3165001" cy="954107"/>
          </a:xfrm>
          <a:prstGeom prst="wedgeRectCallout">
            <a:avLst>
              <a:gd name="adj1" fmla="val -72600"/>
              <a:gd name="adj2" fmla="val -5022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справа —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 см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C7BD89-4BCA-41B9-A4EE-2C5DD42578CB}"/>
              </a:ext>
            </a:extLst>
          </p:cNvPr>
          <p:cNvSpPr txBox="1"/>
          <p:nvPr/>
        </p:nvSpPr>
        <p:spPr>
          <a:xfrm>
            <a:off x="8954990" y="1196763"/>
            <a:ext cx="3165001" cy="954107"/>
          </a:xfrm>
          <a:prstGeom prst="wedgeRectCallout">
            <a:avLst>
              <a:gd name="adj1" fmla="val -93871"/>
              <a:gd name="adj2" fmla="val -2916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зверху —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 см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AC2DC8-3D1B-4F2D-9AF3-1EC1D5BB5275}"/>
              </a:ext>
            </a:extLst>
          </p:cNvPr>
          <p:cNvSpPr txBox="1"/>
          <p:nvPr/>
        </p:nvSpPr>
        <p:spPr>
          <a:xfrm>
            <a:off x="8951722" y="5297992"/>
            <a:ext cx="3171961" cy="954107"/>
          </a:xfrm>
          <a:prstGeom prst="wedgeRectCallout">
            <a:avLst>
              <a:gd name="adj1" fmla="val -82405"/>
              <a:gd name="adj2" fmla="val 3023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знизу —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 см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FDB51E-FE51-476B-B6D9-5BC62486EF83}"/>
              </a:ext>
            </a:extLst>
          </p:cNvPr>
          <p:cNvSpPr txBox="1"/>
          <p:nvPr/>
        </p:nvSpPr>
        <p:spPr>
          <a:xfrm>
            <a:off x="72008" y="2525771"/>
            <a:ext cx="4510040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Друкують машинописним способом на одній стороні аркуша білого паперу формату </a:t>
            </a:r>
            <a:r>
              <a:rPr lang="uk-UA" sz="2800" b="1" i="1" kern="0" dirty="0">
                <a:solidFill>
                  <a:srgbClr val="FFFF00"/>
                </a:solidFill>
              </a:rPr>
              <a:t>А4 </a:t>
            </a:r>
            <a:r>
              <a:rPr lang="uk-UA" sz="2800" b="1" i="1" kern="0" dirty="0">
                <a:solidFill>
                  <a:schemeClr val="bg1"/>
                </a:solidFill>
              </a:rPr>
              <a:t>(210х297 мм)</a:t>
            </a:r>
          </a:p>
        </p:txBody>
      </p:sp>
    </p:spTree>
    <p:extLst>
      <p:ext uri="{BB962C8B-B14F-4D97-AF65-F5344CB8AC3E}">
        <p14:creationId xmlns:p14="http://schemas.microsoft.com/office/powerpoint/2010/main" val="14883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207754</TotalTime>
  <Words>1379</Words>
  <Application>Microsoft Office PowerPoint</Application>
  <PresentationFormat>Широкоэкранный</PresentationFormat>
  <Paragraphs>154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Правила оформлення сторінки. Оформлення бібліографічних списків та покажчиків</vt:lpstr>
      <vt:lpstr>Правила оформлення сторінки документа</vt:lpstr>
      <vt:lpstr>Правила оформлення сторінки документа</vt:lpstr>
      <vt:lpstr>Правила оформлення сторінки документа</vt:lpstr>
      <vt:lpstr>Правила оформлення сторінки документа</vt:lpstr>
      <vt:lpstr>Правила оформлення сторінки документа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Правила та вимоги оформлення письмової роботи</vt:lpstr>
      <vt:lpstr>Оформлення бібліографічних списків та покажчиків</vt:lpstr>
      <vt:lpstr>Оформлення бібліографічних списків та покажчиків</vt:lpstr>
      <vt:lpstr>Оформлення бібліографічних списків та покажчиків</vt:lpstr>
      <vt:lpstr>Оформлення бібліографічних списків та покажчиків</vt:lpstr>
      <vt:lpstr>Оформлення бібліографічних списків та покажчиків</vt:lpstr>
      <vt:lpstr>Оформлення бібліографічних списків та покажчиків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Андрей Иваниченко</cp:lastModifiedBy>
  <cp:revision>644</cp:revision>
  <dcterms:created xsi:type="dcterms:W3CDTF">2016-06-06T19:48:43Z</dcterms:created>
  <dcterms:modified xsi:type="dcterms:W3CDTF">2020-04-08T06:20:38Z</dcterms:modified>
</cp:coreProperties>
</file>