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477" r:id="rId3"/>
    <p:sldId id="1486" r:id="rId4"/>
    <p:sldId id="1479" r:id="rId5"/>
    <p:sldId id="1480" r:id="rId6"/>
    <p:sldId id="1481" r:id="rId7"/>
    <p:sldId id="1489" r:id="rId8"/>
    <p:sldId id="1487" r:id="rId9"/>
    <p:sldId id="1488" r:id="rId10"/>
    <p:sldId id="1482" r:id="rId11"/>
    <p:sldId id="1483" r:id="rId12"/>
    <p:sldId id="1152" r:id="rId13"/>
    <p:sldId id="1490" r:id="rId14"/>
    <p:sldId id="1497" r:id="rId15"/>
    <p:sldId id="1499" r:id="rId16"/>
    <p:sldId id="1502" r:id="rId17"/>
    <p:sldId id="1506" r:id="rId18"/>
    <p:sldId id="1156" r:id="rId19"/>
    <p:sldId id="1157" r:id="rId20"/>
    <p:sldId id="1507" r:id="rId21"/>
    <p:sldId id="64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08000"/>
    <a:srgbClr val="13B1CE"/>
    <a:srgbClr val="396BC5"/>
    <a:srgbClr val="F4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0"/>
  </p:normalViewPr>
  <p:slideViewPr>
    <p:cSldViewPr snapToGrid="0">
      <p:cViewPr>
        <p:scale>
          <a:sx n="81" d="100"/>
          <a:sy n="81" d="100"/>
        </p:scale>
        <p:origin x="-28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dirty="0"/>
            <a:t>номер телефону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dirty="0"/>
            <a:t>номер паспорта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en-US" sz="2800" i="1" dirty="0">
              <a:solidFill>
                <a:srgbClr val="002060"/>
              </a:solidFill>
            </a:rPr>
            <a:t>e-mail</a:t>
          </a:r>
          <a:endParaRPr lang="uk-UA" sz="2800" i="1" dirty="0">
            <a:solidFill>
              <a:srgbClr val="002060"/>
            </a:solidFill>
          </a:endParaRP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ru-RU" sz="2800" i="1" dirty="0"/>
            <a:t>номер </a:t>
          </a:r>
          <a:r>
            <a:rPr lang="ru-RU" sz="2800" i="1" dirty="0" err="1"/>
            <a:t>сторінки</a:t>
          </a:r>
          <a:r>
            <a:rPr lang="ru-RU" sz="2800" i="1" dirty="0"/>
            <a:t> в </a:t>
          </a:r>
          <a:r>
            <a:rPr lang="ru-RU" sz="2800" i="1" dirty="0" err="1"/>
            <a:t>соціальній</a:t>
          </a:r>
          <a:r>
            <a:rPr lang="ru-RU" sz="2800" i="1" dirty="0"/>
            <a:t> </a:t>
          </a:r>
          <a:r>
            <a:rPr lang="ru-RU" sz="2800" i="1" dirty="0" err="1"/>
            <a:t>мережі</a:t>
          </a:r>
          <a:r>
            <a:rPr lang="ru-RU" sz="2800" i="1" dirty="0"/>
            <a:t> і т.д.</a:t>
          </a:r>
          <a:endParaRPr lang="uk-UA" sz="2800" i="1" dirty="0"/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178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178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178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360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Не використовуйте як паролі свої (або своїх рідних чи друзів) ім'я, прізвище, ініціали, дату народження, номери телефонів тощо.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Пароль має бути довжиною не менше ніж 8 символів.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Обов'язково комбінуйте в паролі малі й великі літери, цифри, розділові та інші знаки.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87836" custLinFactNeighborY="33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 custScaleY="98232" custLinFactNeighborY="180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 custLinFactNeighborY="14432"/>
      <dgm:spPr/>
    </dgm:pt>
    <dgm:pt modelId="{46297F79-2755-4E7F-87B4-88629DD167EF}" type="pres">
      <dgm:prSet presAssocID="{FFF60420-B008-4E57-9B7A-8B5C4B8F1F0F}" presName="text_3" presStyleLbl="node1" presStyleIdx="2" presStyleCnt="3" custScaleY="1224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600" i="1" noProof="0" dirty="0"/>
            <a:t>Параметри голосу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600" i="1" noProof="0" dirty="0"/>
            <a:t>Візерунок райдужної оболонки ока і карта сітчатки ока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600" i="1" noProof="0" dirty="0">
              <a:solidFill>
                <a:srgbClr val="002060"/>
              </a:solidFill>
            </a:rPr>
            <a:t>Риси обличчя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600" i="1" noProof="0" dirty="0"/>
            <a:t>Форма долоні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600" i="1" noProof="0" dirty="0"/>
            <a:t>Відбитки пальців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78EE4CA6-ABFA-482F-B266-7DE5910A436E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600" i="1" noProof="0" dirty="0"/>
            <a:t>Форма і спосіб підпису</a:t>
          </a:r>
        </a:p>
      </dgm:t>
    </dgm:pt>
    <dgm:pt modelId="{76D6CD4B-9A22-489C-9A50-F31B53FC44EE}" type="parTrans" cxnId="{1367F13D-895B-4313-BF35-0E85288194F9}">
      <dgm:prSet/>
      <dgm:spPr/>
      <dgm:t>
        <a:bodyPr/>
        <a:lstStyle/>
        <a:p>
          <a:endParaRPr lang="uk-UA"/>
        </a:p>
      </dgm:t>
    </dgm:pt>
    <dgm:pt modelId="{EEBEB2E0-90FC-41E2-86A9-9357419D5AD3}" type="sibTrans" cxnId="{1367F13D-895B-4313-BF35-0E85288194F9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259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 custScaleY="1259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 custScaleY="1259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 custScaleY="1259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 custScaleY="1259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7AD68565-515F-4DE2-A788-5F7BAB658AB6}" type="pres">
      <dgm:prSet presAssocID="{78EE4CA6-ABFA-482F-B266-7DE5910A436E}" presName="text_6" presStyleLbl="node1" presStyleIdx="5" presStyleCnt="6" custScaleY="1259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FCBBB2-B247-4B45-B03E-222BA8EC1F71}" type="pres">
      <dgm:prSet presAssocID="{78EE4CA6-ABFA-482F-B266-7DE5910A436E}" presName="accent_6" presStyleCnt="0"/>
      <dgm:spPr/>
    </dgm:pt>
    <dgm:pt modelId="{E101C361-28E8-43F3-9980-73B3D84C1A47}" type="pres">
      <dgm:prSet presAssocID="{78EE4CA6-ABFA-482F-B266-7DE5910A436E}" presName="accentRepeatNode" presStyleLbl="solidFgAcc1" presStyleIdx="5" presStyleCnt="6"/>
      <dgm:spPr/>
    </dgm:pt>
  </dgm:ptLst>
  <dgm:cxnLst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1367F13D-895B-4313-BF35-0E85288194F9}" srcId="{BD77BD33-EC30-46AC-BD24-401E734F8176}" destId="{78EE4CA6-ABFA-482F-B266-7DE5910A436E}" srcOrd="5" destOrd="0" parTransId="{76D6CD4B-9A22-489C-9A50-F31B53FC44EE}" sibTransId="{EEBEB2E0-90FC-41E2-86A9-9357419D5AD3}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8696C79-0C17-4AC2-BC6D-A26BEB8EFA06}" type="presOf" srcId="{78EE4CA6-ABFA-482F-B266-7DE5910A436E}" destId="{7AD68565-515F-4DE2-A788-5F7BAB658AB6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01845781-73DF-442D-9F16-D7F141B82608}" type="presParOf" srcId="{0B7B7FCB-7340-4C8C-9CEC-44D83247E09F}" destId="{7AD68565-515F-4DE2-A788-5F7BAB658AB6}" srcOrd="11" destOrd="0" presId="urn:microsoft.com/office/officeart/2008/layout/VerticalCurvedList"/>
    <dgm:cxn modelId="{A4C67D38-4893-4E89-B546-1A8806277816}" type="presParOf" srcId="{0B7B7FCB-7340-4C8C-9CEC-44D83247E09F}" destId="{D8FCBBB2-B247-4B45-B03E-222BA8EC1F71}" srcOrd="12" destOrd="0" presId="urn:microsoft.com/office/officeart/2008/layout/VerticalCurvedList"/>
    <dgm:cxn modelId="{2FC4AD92-7A5B-428D-9AD0-35DD2F4C1DE5}" type="presParOf" srcId="{D8FCBBB2-B247-4B45-B03E-222BA8EC1F71}" destId="{E101C361-28E8-43F3-9980-73B3D84C1A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 custT="1"/>
      <dgm:spPr/>
      <dgm:t>
        <a:bodyPr/>
        <a:lstStyle/>
        <a:p>
          <a:r>
            <a:rPr lang="uk-UA" sz="3600" b="1" i="1" dirty="0">
              <a:solidFill>
                <a:srgbClr val="002060"/>
              </a:solidFill>
            </a:rPr>
            <a:t>Ідентифікація</a:t>
          </a:r>
          <a:endParaRPr lang="uk-UA" sz="2800" b="1" i="1" dirty="0">
            <a:solidFill>
              <a:srgbClr val="002060"/>
            </a:solidFill>
          </a:endParaRPr>
        </a:p>
        <a:p>
          <a:r>
            <a:rPr lang="uk-UA" sz="2800" b="1" i="1" dirty="0">
              <a:solidFill>
                <a:srgbClr val="002060"/>
              </a:solidFill>
            </a:rPr>
            <a:t>Визначення. Хто там?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3600" b="1" i="1" dirty="0"/>
            <a:t>Аутентифікація</a:t>
          </a:r>
          <a:endParaRPr lang="uk-UA" sz="2800" b="1" i="1" dirty="0"/>
        </a:p>
        <a:p>
          <a:r>
            <a:rPr lang="uk-UA" sz="2800" b="1" i="1" dirty="0"/>
            <a:t>Перевірка. Чим доведеш?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 custT="1"/>
      <dgm:spPr/>
      <dgm:t>
        <a:bodyPr/>
        <a:lstStyle/>
        <a:p>
          <a:r>
            <a:rPr lang="uk-UA" sz="3600" b="1" i="1" noProof="0" dirty="0"/>
            <a:t>Авторизація</a:t>
          </a:r>
          <a:endParaRPr lang="uk-UA" sz="2800" b="1" i="1" noProof="0" dirty="0"/>
        </a:p>
        <a:p>
          <a:r>
            <a:rPr lang="uk-UA" sz="2800" b="1" i="1" noProof="0" dirty="0"/>
            <a:t>Доступ Відкриваю!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Меню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Мій обліковий запис 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Вхід в обліковий запис </a:t>
          </a:r>
          <a:r>
            <a:rPr lang="uk-UA" b="1" i="1" noProof="0" dirty="0" err="1"/>
            <a:t>Google</a:t>
          </a:r>
          <a:endParaRPr lang="uk-UA" b="1" i="1" noProof="0" dirty="0"/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989478" y="-612453"/>
          <a:ext cx="4754289" cy="4754289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00782" y="222781"/>
          <a:ext cx="6526030" cy="6400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09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/>
            <a:t>номер телефону </a:t>
          </a:r>
        </a:p>
      </dsp:txBody>
      <dsp:txXfrm>
        <a:off x="400782" y="222781"/>
        <a:ext cx="6526030" cy="640073"/>
      </dsp:txXfrm>
    </dsp:sp>
    <dsp:sp modelId="{27878C57-BBF6-4C22-88FA-1C3D4933722D}">
      <dsp:nvSpPr>
        <dsp:cNvPr id="0" name=""/>
        <dsp:cNvSpPr/>
      </dsp:nvSpPr>
      <dsp:spPr>
        <a:xfrm>
          <a:off x="61432" y="203468"/>
          <a:ext cx="678700" cy="678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12074" y="1037363"/>
          <a:ext cx="6214738" cy="64007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09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/>
            <a:t>номер паспорта </a:t>
          </a:r>
        </a:p>
      </dsp:txBody>
      <dsp:txXfrm>
        <a:off x="712074" y="1037363"/>
        <a:ext cx="6214738" cy="640073"/>
      </dsp:txXfrm>
    </dsp:sp>
    <dsp:sp modelId="{E63EBB38-5984-4F74-98F1-254621592311}">
      <dsp:nvSpPr>
        <dsp:cNvPr id="0" name=""/>
        <dsp:cNvSpPr/>
      </dsp:nvSpPr>
      <dsp:spPr>
        <a:xfrm>
          <a:off x="372724" y="1018050"/>
          <a:ext cx="678700" cy="678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712074" y="1851944"/>
          <a:ext cx="6214738" cy="6400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09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>
              <a:solidFill>
                <a:srgbClr val="002060"/>
              </a:solidFill>
            </a:rPr>
            <a:t>e-mail</a:t>
          </a:r>
          <a:endParaRPr lang="uk-UA" sz="2800" i="1" kern="1200" dirty="0">
            <a:solidFill>
              <a:srgbClr val="002060"/>
            </a:solidFill>
          </a:endParaRPr>
        </a:p>
      </dsp:txBody>
      <dsp:txXfrm>
        <a:off x="712074" y="1851944"/>
        <a:ext cx="6214738" cy="640073"/>
      </dsp:txXfrm>
    </dsp:sp>
    <dsp:sp modelId="{D13D7DA6-9D1E-4150-A6AE-C6ABC36166D5}">
      <dsp:nvSpPr>
        <dsp:cNvPr id="0" name=""/>
        <dsp:cNvSpPr/>
      </dsp:nvSpPr>
      <dsp:spPr>
        <a:xfrm>
          <a:off x="372724" y="1832631"/>
          <a:ext cx="678700" cy="678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00782" y="2617244"/>
          <a:ext cx="6526030" cy="738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09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/>
            <a:t>номер </a:t>
          </a:r>
          <a:r>
            <a:rPr lang="ru-RU" sz="2800" i="1" kern="1200" dirty="0" err="1"/>
            <a:t>сторінки</a:t>
          </a:r>
          <a:r>
            <a:rPr lang="ru-RU" sz="2800" i="1" kern="1200" dirty="0"/>
            <a:t> в </a:t>
          </a:r>
          <a:r>
            <a:rPr lang="ru-RU" sz="2800" i="1" kern="1200" dirty="0" err="1"/>
            <a:t>соціальній</a:t>
          </a:r>
          <a:r>
            <a:rPr lang="ru-RU" sz="2800" i="1" kern="1200" dirty="0"/>
            <a:t> </a:t>
          </a:r>
          <a:r>
            <a:rPr lang="ru-RU" sz="2800" i="1" kern="1200" dirty="0" err="1"/>
            <a:t>мережі</a:t>
          </a:r>
          <a:r>
            <a:rPr lang="ru-RU" sz="2800" i="1" kern="1200" dirty="0"/>
            <a:t> і т.д.</a:t>
          </a:r>
          <a:endParaRPr lang="uk-UA" sz="2800" i="1" kern="1200" dirty="0"/>
        </a:p>
      </dsp:txBody>
      <dsp:txXfrm>
        <a:off x="400782" y="2617244"/>
        <a:ext cx="6526030" cy="738637"/>
      </dsp:txXfrm>
    </dsp:sp>
    <dsp:sp modelId="{AA2029A9-878F-42BF-A694-5944B1AD983E}">
      <dsp:nvSpPr>
        <dsp:cNvPr id="0" name=""/>
        <dsp:cNvSpPr/>
      </dsp:nvSpPr>
      <dsp:spPr>
        <a:xfrm>
          <a:off x="61432" y="2647212"/>
          <a:ext cx="678700" cy="678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014" y="-777864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639638" y="107389"/>
          <a:ext cx="6368178" cy="17312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15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Не використовуйте як паролі свої (або своїх рідних чи друзів) ім'я, прізвище, ініціали, дату народження, номери телефонів тощо.</a:t>
          </a:r>
        </a:p>
      </dsp:txBody>
      <dsp:txXfrm>
        <a:off x="639638" y="107389"/>
        <a:ext cx="6368178" cy="1731228"/>
      </dsp:txXfrm>
    </dsp:sp>
    <dsp:sp modelId="{27878C57-BBF6-4C22-88FA-1C3D4933722D}">
      <dsp:nvSpPr>
        <dsp:cNvPr id="0" name=""/>
        <dsp:cNvSpPr/>
      </dsp:nvSpPr>
      <dsp:spPr>
        <a:xfrm>
          <a:off x="63595" y="365797"/>
          <a:ext cx="1152087" cy="1152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74666" y="2037928"/>
          <a:ext cx="6033151" cy="90537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15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Пароль має бути довжиною не менше ніж 8 символів.</a:t>
          </a:r>
        </a:p>
      </dsp:txBody>
      <dsp:txXfrm>
        <a:off x="974666" y="2037928"/>
        <a:ext cx="6033151" cy="905374"/>
      </dsp:txXfrm>
    </dsp:sp>
    <dsp:sp modelId="{E63EBB38-5984-4F74-98F1-254621592311}">
      <dsp:nvSpPr>
        <dsp:cNvPr id="0" name=""/>
        <dsp:cNvSpPr/>
      </dsp:nvSpPr>
      <dsp:spPr>
        <a:xfrm>
          <a:off x="398622" y="1914571"/>
          <a:ext cx="1152087" cy="1152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39638" y="3142660"/>
          <a:ext cx="6368178" cy="11283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15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Обов'язково комбінуйте в паролі малі й великі літери, цифри, розділові та інші знаки.</a:t>
          </a:r>
        </a:p>
      </dsp:txBody>
      <dsp:txXfrm>
        <a:off x="639638" y="3142660"/>
        <a:ext cx="6368178" cy="1128382"/>
      </dsp:txXfrm>
    </dsp:sp>
    <dsp:sp modelId="{D13D7DA6-9D1E-4150-A6AE-C6ABC36166D5}">
      <dsp:nvSpPr>
        <dsp:cNvPr id="0" name=""/>
        <dsp:cNvSpPr/>
      </dsp:nvSpPr>
      <dsp:spPr>
        <a:xfrm>
          <a:off x="63595" y="3130807"/>
          <a:ext cx="1152087" cy="1152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715111" y="-874795"/>
          <a:ext cx="6804217" cy="6804217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05818" y="197130"/>
          <a:ext cx="6577290" cy="6702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39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Параметри голосу</a:t>
          </a:r>
        </a:p>
      </dsp:txBody>
      <dsp:txXfrm>
        <a:off x="405818" y="197130"/>
        <a:ext cx="6577290" cy="670244"/>
      </dsp:txXfrm>
    </dsp:sp>
    <dsp:sp modelId="{27878C57-BBF6-4C22-88FA-1C3D4933722D}">
      <dsp:nvSpPr>
        <dsp:cNvPr id="0" name=""/>
        <dsp:cNvSpPr/>
      </dsp:nvSpPr>
      <dsp:spPr>
        <a:xfrm>
          <a:off x="73224" y="199657"/>
          <a:ext cx="665188" cy="66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43549" y="995255"/>
          <a:ext cx="6139560" cy="67024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39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Візерунок райдужної оболонки ока і карта сітчатки ока</a:t>
          </a:r>
        </a:p>
      </dsp:txBody>
      <dsp:txXfrm>
        <a:off x="843549" y="995255"/>
        <a:ext cx="6139560" cy="670244"/>
      </dsp:txXfrm>
    </dsp:sp>
    <dsp:sp modelId="{E63EBB38-5984-4F74-98F1-254621592311}">
      <dsp:nvSpPr>
        <dsp:cNvPr id="0" name=""/>
        <dsp:cNvSpPr/>
      </dsp:nvSpPr>
      <dsp:spPr>
        <a:xfrm>
          <a:off x="510954" y="997783"/>
          <a:ext cx="665188" cy="66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43712" y="1793380"/>
          <a:ext cx="5939396" cy="6702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39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>
              <a:solidFill>
                <a:srgbClr val="002060"/>
              </a:solidFill>
            </a:rPr>
            <a:t>Риси обличчя</a:t>
          </a:r>
        </a:p>
      </dsp:txBody>
      <dsp:txXfrm>
        <a:off x="1043712" y="1793380"/>
        <a:ext cx="5939396" cy="670244"/>
      </dsp:txXfrm>
    </dsp:sp>
    <dsp:sp modelId="{D13D7DA6-9D1E-4150-A6AE-C6ABC36166D5}">
      <dsp:nvSpPr>
        <dsp:cNvPr id="0" name=""/>
        <dsp:cNvSpPr/>
      </dsp:nvSpPr>
      <dsp:spPr>
        <a:xfrm>
          <a:off x="711118" y="1795908"/>
          <a:ext cx="665188" cy="66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43712" y="2591000"/>
          <a:ext cx="5939396" cy="6702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39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Форма долоні</a:t>
          </a:r>
        </a:p>
      </dsp:txBody>
      <dsp:txXfrm>
        <a:off x="1043712" y="2591000"/>
        <a:ext cx="5939396" cy="670244"/>
      </dsp:txXfrm>
    </dsp:sp>
    <dsp:sp modelId="{AA2029A9-878F-42BF-A694-5944B1AD983E}">
      <dsp:nvSpPr>
        <dsp:cNvPr id="0" name=""/>
        <dsp:cNvSpPr/>
      </dsp:nvSpPr>
      <dsp:spPr>
        <a:xfrm>
          <a:off x="711118" y="2593528"/>
          <a:ext cx="665188" cy="66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43549" y="3389126"/>
          <a:ext cx="6139560" cy="67024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39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Відбитки пальців</a:t>
          </a:r>
        </a:p>
      </dsp:txBody>
      <dsp:txXfrm>
        <a:off x="843549" y="3389126"/>
        <a:ext cx="6139560" cy="670244"/>
      </dsp:txXfrm>
    </dsp:sp>
    <dsp:sp modelId="{0589A8B4-BF53-4D85-9C3C-5A5EA39FC1AC}">
      <dsp:nvSpPr>
        <dsp:cNvPr id="0" name=""/>
        <dsp:cNvSpPr/>
      </dsp:nvSpPr>
      <dsp:spPr>
        <a:xfrm>
          <a:off x="510954" y="3391654"/>
          <a:ext cx="665188" cy="66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D68565-515F-4DE2-A788-5F7BAB658AB6}">
      <dsp:nvSpPr>
        <dsp:cNvPr id="0" name=""/>
        <dsp:cNvSpPr/>
      </dsp:nvSpPr>
      <dsp:spPr>
        <a:xfrm>
          <a:off x="405818" y="4187251"/>
          <a:ext cx="6577290" cy="67024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39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Форма і спосіб підпису</a:t>
          </a:r>
        </a:p>
      </dsp:txBody>
      <dsp:txXfrm>
        <a:off x="405818" y="4187251"/>
        <a:ext cx="6577290" cy="670244"/>
      </dsp:txXfrm>
    </dsp:sp>
    <dsp:sp modelId="{E101C361-28E8-43F3-9980-73B3D84C1A47}">
      <dsp:nvSpPr>
        <dsp:cNvPr id="0" name=""/>
        <dsp:cNvSpPr/>
      </dsp:nvSpPr>
      <dsp:spPr>
        <a:xfrm>
          <a:off x="73224" y="4189779"/>
          <a:ext cx="665188" cy="665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1246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>
              <a:solidFill>
                <a:srgbClr val="002060"/>
              </a:solidFill>
            </a:rPr>
            <a:t>Ідентифікація</a:t>
          </a:r>
          <a:endParaRPr lang="uk-UA" sz="2800" b="1" i="1" kern="1200" dirty="0">
            <a:solidFill>
              <a:srgbClr val="002060"/>
            </a:solidFill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solidFill>
                <a:srgbClr val="002060"/>
              </a:solidFill>
            </a:rPr>
            <a:t>Визначення. Хто там?</a:t>
          </a:r>
        </a:p>
      </dsp:txBody>
      <dsp:txXfrm>
        <a:off x="36498" y="36498"/>
        <a:ext cx="8749036" cy="1173131"/>
      </dsp:txXfrm>
    </dsp:sp>
    <dsp:sp modelId="{BD948475-3A72-4282-A7E2-E1FA6E7405A3}">
      <dsp:nvSpPr>
        <dsp:cNvPr id="0" name=""/>
        <dsp:cNvSpPr/>
      </dsp:nvSpPr>
      <dsp:spPr>
        <a:xfrm>
          <a:off x="890621" y="1453815"/>
          <a:ext cx="10093705" cy="124612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/>
            <a:t>Аутентифікація</a:t>
          </a:r>
          <a:endParaRPr lang="uk-UA" sz="2800" b="1" i="1" kern="1200" dirty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/>
            <a:t>Перевірка. Чим доведеш?</a:t>
          </a:r>
        </a:p>
      </dsp:txBody>
      <dsp:txXfrm>
        <a:off x="927119" y="1490313"/>
        <a:ext cx="8320105" cy="1173131"/>
      </dsp:txXfrm>
    </dsp:sp>
    <dsp:sp modelId="{1145D2C8-A92A-4865-87E9-A87784D21A56}">
      <dsp:nvSpPr>
        <dsp:cNvPr id="0" name=""/>
        <dsp:cNvSpPr/>
      </dsp:nvSpPr>
      <dsp:spPr>
        <a:xfrm>
          <a:off x="1781242" y="2907631"/>
          <a:ext cx="10093705" cy="1246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noProof="0" dirty="0"/>
            <a:t>Авторизація</a:t>
          </a:r>
          <a:endParaRPr lang="uk-UA" sz="2800" b="1" i="1" kern="1200" noProof="0" dirty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Доступ Відкриваю!</a:t>
          </a:r>
        </a:p>
      </dsp:txBody>
      <dsp:txXfrm>
        <a:off x="1817740" y="2944129"/>
        <a:ext cx="8320105" cy="1173131"/>
      </dsp:txXfrm>
    </dsp:sp>
    <dsp:sp modelId="{DDE98724-F0BF-42B0-9DD4-2E7B480097DD}">
      <dsp:nvSpPr>
        <dsp:cNvPr id="0" name=""/>
        <dsp:cNvSpPr/>
      </dsp:nvSpPr>
      <dsp:spPr>
        <a:xfrm>
          <a:off x="9283722" y="944980"/>
          <a:ext cx="809983" cy="809983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9465968" y="944980"/>
        <a:ext cx="445491" cy="609512"/>
      </dsp:txXfrm>
    </dsp:sp>
    <dsp:sp modelId="{35679B1A-FF17-4F85-9F41-FE26B7B9FE9C}">
      <dsp:nvSpPr>
        <dsp:cNvPr id="0" name=""/>
        <dsp:cNvSpPr/>
      </dsp:nvSpPr>
      <dsp:spPr>
        <a:xfrm>
          <a:off x="10174343" y="2390488"/>
          <a:ext cx="809983" cy="809983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10356589" y="2390488"/>
        <a:ext cx="445491" cy="609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5663340" cy="738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>
              <a:solidFill>
                <a:srgbClr val="002060"/>
              </a:solidFill>
            </a:rPr>
            <a:t>Меню</a:t>
          </a:r>
        </a:p>
      </dsp:txBody>
      <dsp:txXfrm>
        <a:off x="21636" y="21636"/>
        <a:ext cx="4866227" cy="695425"/>
      </dsp:txXfrm>
    </dsp:sp>
    <dsp:sp modelId="{BD948475-3A72-4282-A7E2-E1FA6E7405A3}">
      <dsp:nvSpPr>
        <dsp:cNvPr id="0" name=""/>
        <dsp:cNvSpPr/>
      </dsp:nvSpPr>
      <dsp:spPr>
        <a:xfrm>
          <a:off x="499706" y="861813"/>
          <a:ext cx="5663340" cy="73869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/>
            <a:t>Мій обліковий запис </a:t>
          </a:r>
        </a:p>
      </dsp:txBody>
      <dsp:txXfrm>
        <a:off x="521342" y="883449"/>
        <a:ext cx="4640208" cy="695425"/>
      </dsp:txXfrm>
    </dsp:sp>
    <dsp:sp modelId="{1145D2C8-A92A-4865-87E9-A87784D21A56}">
      <dsp:nvSpPr>
        <dsp:cNvPr id="0" name=""/>
        <dsp:cNvSpPr/>
      </dsp:nvSpPr>
      <dsp:spPr>
        <a:xfrm>
          <a:off x="999412" y="1723626"/>
          <a:ext cx="5663340" cy="738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/>
            <a:t>Вхід в обліковий запис </a:t>
          </a:r>
          <a:r>
            <a:rPr lang="uk-UA" sz="2000" b="1" i="1" kern="1200" noProof="0" dirty="0" err="1"/>
            <a:t>Google</a:t>
          </a:r>
          <a:endParaRPr lang="uk-UA" sz="2000" b="1" i="1" kern="1200" noProof="0" dirty="0"/>
        </a:p>
      </dsp:txBody>
      <dsp:txXfrm>
        <a:off x="1021048" y="1745262"/>
        <a:ext cx="4640208" cy="695425"/>
      </dsp:txXfrm>
    </dsp:sp>
    <dsp:sp modelId="{DDE98724-F0BF-42B0-9DD4-2E7B480097DD}">
      <dsp:nvSpPr>
        <dsp:cNvPr id="0" name=""/>
        <dsp:cNvSpPr/>
      </dsp:nvSpPr>
      <dsp:spPr>
        <a:xfrm>
          <a:off x="5183186" y="560178"/>
          <a:ext cx="480153" cy="480153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b="1" i="1" kern="1200"/>
        </a:p>
      </dsp:txBody>
      <dsp:txXfrm>
        <a:off x="5291220" y="560178"/>
        <a:ext cx="264085" cy="361315"/>
      </dsp:txXfrm>
    </dsp:sp>
    <dsp:sp modelId="{35679B1A-FF17-4F85-9F41-FE26B7B9FE9C}">
      <dsp:nvSpPr>
        <dsp:cNvPr id="0" name=""/>
        <dsp:cNvSpPr/>
      </dsp:nvSpPr>
      <dsp:spPr>
        <a:xfrm>
          <a:off x="5682893" y="1417067"/>
          <a:ext cx="480153" cy="480153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b="1" i="1" kern="1200"/>
        </a:p>
      </dsp:txBody>
      <dsp:txXfrm>
        <a:off x="5790927" y="1417067"/>
        <a:ext cx="264085" cy="36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715020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Ідентифікація та аутентифікація користувачів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7</a:t>
            </a:r>
          </a:p>
        </p:txBody>
      </p:sp>
      <p:pic>
        <p:nvPicPr>
          <p:cNvPr id="8" name="Picture 8" descr="Пов’язане зображення">
            <a:extLst>
              <a:ext uri="{FF2B5EF4-FFF2-40B4-BE49-F238E27FC236}">
                <a16:creationId xmlns:a16="http://schemas.microsoft.com/office/drawing/2014/main" xmlns="" id="{01D16870-8CDE-4F8A-B22D-C80FE87B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 ÐµÐ·ÑÐ»ÑÑÐ°Ñ Ð¿Ð¾ÑÑÐºÑ Ð·Ð¾Ð±ÑÐ°Ð¶ÐµÐ½Ñ Ð·Ð° Ð·Ð°Ð¿Ð¸ÑÐ¾Ð¼ &quot;fingerprint scanner vector&quot;">
            <a:extLst>
              <a:ext uri="{FF2B5EF4-FFF2-40B4-BE49-F238E27FC236}">
                <a16:creationId xmlns:a16="http://schemas.microsoft.com/office/drawing/2014/main" xmlns="" id="{B8F0DF5C-83FE-4AA5-B763-AA9F78935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6"/>
          <a:stretch/>
        </p:blipFill>
        <p:spPr bwMode="auto">
          <a:xfrm>
            <a:off x="9133040" y="3666052"/>
            <a:ext cx="2328334" cy="23248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Способи аутентифікації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Щоб визначити чиюсь справжність, можна скористатися трьома факторами: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D969DD35-14D7-4C8D-AAEF-6DA826DE26EC}"/>
              </a:ext>
            </a:extLst>
          </p:cNvPr>
          <p:cNvSpPr/>
          <p:nvPr/>
        </p:nvSpPr>
        <p:spPr>
          <a:xfrm>
            <a:off x="72007" y="2244042"/>
            <a:ext cx="3973050" cy="19561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Пароль</a:t>
            </a:r>
            <a:r>
              <a:rPr lang="uk-UA" sz="2400" b="1" i="1" kern="0" dirty="0">
                <a:solidFill>
                  <a:srgbClr val="FFFFFF"/>
                </a:solidFill>
              </a:rPr>
              <a:t> - то, що ми знаємо (слово, PIN-код, код для замка, графічний ключ)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E2A4BBA9-0C9A-41A1-B66B-B8D1406F864E}"/>
              </a:ext>
            </a:extLst>
          </p:cNvPr>
          <p:cNvSpPr/>
          <p:nvPr/>
        </p:nvSpPr>
        <p:spPr>
          <a:xfrm>
            <a:off x="4110552" y="2244042"/>
            <a:ext cx="3973050" cy="19561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Пристрій</a:t>
            </a:r>
            <a:r>
              <a:rPr lang="uk-UA" sz="2400" b="1" i="1" kern="0" dirty="0">
                <a:solidFill>
                  <a:srgbClr val="FFFFFF"/>
                </a:solidFill>
              </a:rPr>
              <a:t> (</a:t>
            </a:r>
            <a:r>
              <a:rPr lang="uk-UA" sz="2400" b="1" i="1" kern="0" dirty="0">
                <a:solidFill>
                  <a:srgbClr val="FFFF00"/>
                </a:solidFill>
              </a:rPr>
              <a:t>токен</a:t>
            </a:r>
            <a:r>
              <a:rPr lang="uk-UA" sz="2400" b="1" i="1" kern="0" dirty="0">
                <a:solidFill>
                  <a:srgbClr val="FFFFFF"/>
                </a:solidFill>
              </a:rPr>
              <a:t>) - то, що ми маємо (пластикова карта, ключ від замка, USB-ключ)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E21DD771-8AA3-4475-A429-C1D8D10011F4}"/>
              </a:ext>
            </a:extLst>
          </p:cNvPr>
          <p:cNvSpPr/>
          <p:nvPr/>
        </p:nvSpPr>
        <p:spPr>
          <a:xfrm>
            <a:off x="8149100" y="2244042"/>
            <a:ext cx="3973050" cy="19561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00"/>
                </a:solidFill>
              </a:rPr>
              <a:t>Біометрика</a:t>
            </a:r>
            <a:r>
              <a:rPr lang="uk-UA" sz="2400" b="1" i="1" kern="0" dirty="0">
                <a:solidFill>
                  <a:srgbClr val="FFFFFF"/>
                </a:solidFill>
              </a:rPr>
              <a:t> - то, що є частиною нас (відбиток пальця, портрет, сітківка ока)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Password Vector&quot;">
            <a:extLst>
              <a:ext uri="{FF2B5EF4-FFF2-40B4-BE49-F238E27FC236}">
                <a16:creationId xmlns:a16="http://schemas.microsoft.com/office/drawing/2014/main" xmlns="" id="{7ECF395E-031E-4E5A-90E3-1083EF1E2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4" b="27912"/>
          <a:stretch/>
        </p:blipFill>
        <p:spPr bwMode="auto">
          <a:xfrm>
            <a:off x="72007" y="4303433"/>
            <a:ext cx="3973050" cy="21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credit card Vector&quot;">
            <a:extLst>
              <a:ext uri="{FF2B5EF4-FFF2-40B4-BE49-F238E27FC236}">
                <a16:creationId xmlns:a16="http://schemas.microsoft.com/office/drawing/2014/main" xmlns="" id="{E0D0EAF8-D5EC-46B6-B7F1-F80EAFB0D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2" b="31827"/>
          <a:stretch/>
        </p:blipFill>
        <p:spPr bwMode="auto">
          <a:xfrm>
            <a:off x="4110551" y="4303433"/>
            <a:ext cx="3973050" cy="21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71776D-DF03-4D09-B7F4-BF11EE780E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" r="4656"/>
          <a:stretch/>
        </p:blipFill>
        <p:spPr>
          <a:xfrm>
            <a:off x="8149094" y="4303433"/>
            <a:ext cx="3970899" cy="21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Ідентифікація та</a:t>
            </a:r>
            <a:br>
              <a:rPr lang="uk-UA" dirty="0"/>
            </a:br>
            <a:r>
              <a:rPr lang="uk-UA" dirty="0"/>
              <a:t>аутентифікація користувачів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Пароль </a:t>
            </a:r>
            <a:r>
              <a:rPr lang="uk-UA" sz="2800" b="1" i="1" kern="0" dirty="0">
                <a:solidFill>
                  <a:prstClr val="white"/>
                </a:solidFill>
              </a:rPr>
              <a:t>— секретне слово або певна послідовність символів, призначена для підтвердження особи або її прав. 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D1A559-3579-4549-8603-82E41D7E3056}"/>
              </a:ext>
            </a:extLst>
          </p:cNvPr>
          <p:cNvSpPr txBox="1"/>
          <p:nvPr/>
        </p:nvSpPr>
        <p:spPr>
          <a:xfrm>
            <a:off x="72008" y="2736502"/>
            <a:ext cx="679101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Унікальність та непередбачувана послідовність символів у паролі обумовлюють його складність. Пароль частіше всього використовується з логіном, щоб уникнути збігів при ідентифікації користувачів.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Password&quot;">
            <a:extLst>
              <a:ext uri="{FF2B5EF4-FFF2-40B4-BE49-F238E27FC236}">
                <a16:creationId xmlns:a16="http://schemas.microsoft.com/office/drawing/2014/main" xmlns="" id="{FDFCFA9D-776E-4EEF-B253-93523C603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 b="15035"/>
          <a:stretch/>
        </p:blipFill>
        <p:spPr bwMode="auto">
          <a:xfrm>
            <a:off x="7040823" y="2736503"/>
            <a:ext cx="5079169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створення паролів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34AC02-F896-4400-BC57-5B6A1A6FA21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надійного пароля слід дотримуватися таких основних правил.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1CD9B375-E18F-4B90-B6DB-E70CC1840B8A}"/>
              </a:ext>
            </a:extLst>
          </p:cNvPr>
          <p:cNvGraphicFramePr/>
          <p:nvPr/>
        </p:nvGraphicFramePr>
        <p:xfrm>
          <a:off x="4956463" y="2150871"/>
          <a:ext cx="7071413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Пов’язане зображення">
            <a:extLst>
              <a:ext uri="{FF2B5EF4-FFF2-40B4-BE49-F238E27FC236}">
                <a16:creationId xmlns:a16="http://schemas.microsoft.com/office/drawing/2014/main" xmlns="" id="{9C329800-2928-4856-A925-740BB42BE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r="11823"/>
          <a:stretch/>
        </p:blipFill>
        <p:spPr bwMode="auto">
          <a:xfrm>
            <a:off x="72008" y="2275609"/>
            <a:ext cx="4759036" cy="40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8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3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Апаратна аутентифікація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Апаратна аутентифікація </a:t>
            </a:r>
            <a:r>
              <a:rPr lang="uk-UA" sz="2700" b="1" i="1" kern="0" dirty="0">
                <a:solidFill>
                  <a:prstClr val="white"/>
                </a:solidFill>
              </a:rPr>
              <a:t>ґрунтується на визначенні особистості користувача за певним предметом, ключем, що перебуває в його ексклюзивному користуванні.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869638D9-72E2-41B6-842C-3A547476BDE7}"/>
              </a:ext>
            </a:extLst>
          </p:cNvPr>
          <p:cNvSpPr/>
          <p:nvPr/>
        </p:nvSpPr>
        <p:spPr>
          <a:xfrm>
            <a:off x="72007" y="270224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Карта ідентифікація користувача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8B3DA8D-F34B-4404-A0C3-B3AE5647A80C}"/>
              </a:ext>
            </a:extLst>
          </p:cNvPr>
          <p:cNvSpPr/>
          <p:nvPr/>
        </p:nvSpPr>
        <p:spPr>
          <a:xfrm>
            <a:off x="6149819" y="270224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Токени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smart card vector&quot;">
            <a:extLst>
              <a:ext uri="{FF2B5EF4-FFF2-40B4-BE49-F238E27FC236}">
                <a16:creationId xmlns:a16="http://schemas.microsoft.com/office/drawing/2014/main" xmlns="" id="{306D1DEB-8476-4F2B-957F-8D5436E29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3" t="32527" r="22380" b="39634"/>
          <a:stretch/>
        </p:blipFill>
        <p:spPr bwMode="auto">
          <a:xfrm>
            <a:off x="1089182" y="4055101"/>
            <a:ext cx="3937981" cy="24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B7DA29-E977-4C64-BE86-EFF161CA4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648" y="4141523"/>
            <a:ext cx="5174673" cy="24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Біометрична аутентифікація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Біометрична</a:t>
            </a:r>
            <a:r>
              <a:rPr lang="uk-UA" sz="2800" b="1" i="1" kern="0" dirty="0">
                <a:solidFill>
                  <a:prstClr val="white"/>
                </a:solidFill>
              </a:rPr>
              <a:t>  (електронна) – основана на унікальності певних антропометричних (фізіологічних) характеристик людини.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CABB15-3544-42EB-8DE8-8CF630B7C024}"/>
              </a:ext>
            </a:extLst>
          </p:cNvPr>
          <p:cNvSpPr txBox="1"/>
          <p:nvPr/>
        </p:nvSpPr>
        <p:spPr>
          <a:xfrm>
            <a:off x="70928" y="2736502"/>
            <a:ext cx="814862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Системи біометричного захисту використовують унікальні для кожної людини вимірювані характеристики для перевірки особи індивіда. 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Біометричний захист ефективніший ніж такі методи як, використання смарт-карток, паролів, </a:t>
            </a:r>
            <a:r>
              <a:rPr lang="en-US" sz="2800" b="1" i="1" kern="0" dirty="0">
                <a:solidFill>
                  <a:prstClr val="white"/>
                </a:solidFill>
              </a:rPr>
              <a:t>PIN-</a:t>
            </a:r>
            <a:r>
              <a:rPr lang="uk-UA" sz="2800" b="1" i="1" kern="0" dirty="0">
                <a:solidFill>
                  <a:prstClr val="white"/>
                </a:solidFill>
              </a:rPr>
              <a:t>кодів. </a:t>
            </a:r>
          </a:p>
        </p:txBody>
      </p:sp>
      <p:pic>
        <p:nvPicPr>
          <p:cNvPr id="409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2D56E3C5-DAE7-4113-BF93-3447F6DA2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r="985"/>
          <a:stretch/>
        </p:blipFill>
        <p:spPr bwMode="auto">
          <a:xfrm>
            <a:off x="8340132" y="2736503"/>
            <a:ext cx="3778180" cy="31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Біометрична аутентифікація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prstClr val="white"/>
                </a:solidFill>
              </a:rPr>
              <a:t>До біометричних засобів захисту інформації відносять: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443C4801-777C-4C0A-83A8-840275F2B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481559"/>
              </p:ext>
            </p:extLst>
          </p:nvPr>
        </p:nvGraphicFramePr>
        <p:xfrm>
          <a:off x="4973934" y="1704594"/>
          <a:ext cx="7053942" cy="505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2A7BE1-2611-4503-9DF8-B1692C0C46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98" b="5807"/>
          <a:stretch/>
        </p:blipFill>
        <p:spPr>
          <a:xfrm>
            <a:off x="72008" y="1892084"/>
            <a:ext cx="4901926" cy="44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01C361-28E8-43F3-9980-73B3D84C1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>
                                            <p:graphicEl>
                                              <a:dgm id="{E101C361-28E8-43F3-9980-73B3D84C1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68565-515F-4DE2-A788-5F7BAB658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>
                                            <p:graphicEl>
                                              <a:dgm id="{7AD68565-515F-4DE2-A788-5F7BAB658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Ідентифікація та</a:t>
            </a:r>
            <a:br>
              <a:rPr lang="uk-UA" dirty="0"/>
            </a:br>
            <a:r>
              <a:rPr lang="uk-UA" dirty="0"/>
              <a:t>аутентифікація користувачів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Авторизація</a:t>
            </a:r>
            <a:r>
              <a:rPr lang="uk-UA" sz="2800" b="1" i="1" kern="0" dirty="0">
                <a:solidFill>
                  <a:prstClr val="white"/>
                </a:solidFill>
              </a:rPr>
              <a:t> – це визначення прав доступу до ресурсів і управління цим доступом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2283B3-873F-4867-8898-C9E897AC045E}"/>
              </a:ext>
            </a:extLst>
          </p:cNvPr>
          <p:cNvSpPr txBox="1"/>
          <p:nvPr/>
        </p:nvSpPr>
        <p:spPr>
          <a:xfrm>
            <a:off x="70929" y="230325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Приклади авторизації: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C72E94-DA2D-4EC6-B559-8C8C81CF611F}"/>
              </a:ext>
            </a:extLst>
          </p:cNvPr>
          <p:cNvSpPr txBox="1"/>
          <p:nvPr/>
        </p:nvSpPr>
        <p:spPr>
          <a:xfrm>
            <a:off x="492369" y="2938668"/>
            <a:ext cx="1162870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Відкриття двері після провертання ключа в замку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54E789-7BC4-4322-9C92-E0CFA57EEFF0}"/>
              </a:ext>
            </a:extLst>
          </p:cNvPr>
          <p:cNvSpPr txBox="1"/>
          <p:nvPr/>
        </p:nvSpPr>
        <p:spPr>
          <a:xfrm>
            <a:off x="492369" y="3574081"/>
            <a:ext cx="1162870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Доступ до електронної пошти після введення пароля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3277A6-0466-4482-B042-306D429F3C05}"/>
              </a:ext>
            </a:extLst>
          </p:cNvPr>
          <p:cNvSpPr txBox="1"/>
          <p:nvPr/>
        </p:nvSpPr>
        <p:spPr>
          <a:xfrm>
            <a:off x="492369" y="4640381"/>
            <a:ext cx="1162870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Розблокування смартфона після сканування відбитку пальця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599BA8-973C-45C2-B31D-286E0B40922E}"/>
              </a:ext>
            </a:extLst>
          </p:cNvPr>
          <p:cNvSpPr txBox="1"/>
          <p:nvPr/>
        </p:nvSpPr>
        <p:spPr>
          <a:xfrm>
            <a:off x="492369" y="5706681"/>
            <a:ext cx="11628702" cy="954107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Видача коштів в банку після перевірки паспорта та даних про вашому рахунку</a:t>
            </a:r>
          </a:p>
        </p:txBody>
      </p:sp>
    </p:spTree>
    <p:extLst>
      <p:ext uri="{BB962C8B-B14F-4D97-AF65-F5344CB8AC3E}">
        <p14:creationId xmlns:p14="http://schemas.microsoft.com/office/powerpoint/2010/main" val="25084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Ідентифікація та</a:t>
            </a:r>
            <a:br>
              <a:rPr lang="uk-UA" dirty="0"/>
            </a:br>
            <a:r>
              <a:rPr lang="uk-UA" dirty="0"/>
              <a:t>аутентифікація користувачів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Взаємозв'язок ідентифікації, аутентифікації і авторизації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6ADB7201-2B5C-42C2-A8F1-16FD537AA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943357"/>
              </p:ext>
            </p:extLst>
          </p:nvPr>
        </p:nvGraphicFramePr>
        <p:xfrm>
          <a:off x="247202" y="2371410"/>
          <a:ext cx="11874948" cy="4153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94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Ідентифікація та</a:t>
            </a:r>
            <a:br>
              <a:rPr lang="uk-UA" dirty="0"/>
            </a:br>
            <a:r>
              <a:rPr lang="uk-UA" dirty="0"/>
              <a:t>аутентифікація користувачів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34AC02-F896-4400-BC57-5B6A1A6FA213}"/>
              </a:ext>
            </a:extLst>
          </p:cNvPr>
          <p:cNvSpPr txBox="1"/>
          <p:nvPr/>
        </p:nvSpPr>
        <p:spPr>
          <a:xfrm>
            <a:off x="72007" y="1196763"/>
            <a:ext cx="781469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Окрім надійності паролів, захист від зламу важливих акаунтів включає так звану </a:t>
            </a:r>
            <a:r>
              <a:rPr lang="uk-UA" sz="2800" b="1" i="1" kern="0" dirty="0">
                <a:solidFill>
                  <a:srgbClr val="FFFF00"/>
                </a:solidFill>
              </a:rPr>
              <a:t>багатофакторну авторизацію</a:t>
            </a:r>
            <a:r>
              <a:rPr lang="uk-UA" sz="2800" b="1" i="1" kern="0" dirty="0">
                <a:solidFill>
                  <a:srgbClr val="FFFFFF"/>
                </a:solidFill>
              </a:rPr>
              <a:t> користувача. Це коли для входження до власного облікового запису свою особу доводиться підтверджувати у кілька способів: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8A864D74-97B1-4629-BD7C-0B3D328FC05A}"/>
              </a:ext>
            </a:extLst>
          </p:cNvPr>
          <p:cNvSpPr/>
          <p:nvPr/>
        </p:nvSpPr>
        <p:spPr>
          <a:xfrm>
            <a:off x="77548" y="4840247"/>
            <a:ext cx="2198062" cy="17714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уведенням основного пароля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6EC38DA-A64B-48E6-A89F-41C704A9EA1C}"/>
              </a:ext>
            </a:extLst>
          </p:cNvPr>
          <p:cNvSpPr/>
          <p:nvPr/>
        </p:nvSpPr>
        <p:spPr>
          <a:xfrm>
            <a:off x="2441680" y="4840247"/>
            <a:ext cx="2504393" cy="17714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скануванням </a:t>
            </a:r>
            <a:r>
              <a:rPr lang="en-US" sz="2400" b="1" i="1" kern="0" dirty="0">
                <a:solidFill>
                  <a:srgbClr val="FFFFFF"/>
                </a:solidFill>
              </a:rPr>
              <a:t>QR-</a:t>
            </a:r>
            <a:r>
              <a:rPr lang="uk-UA" sz="2400" b="1" i="1" kern="0" dirty="0">
                <a:solidFill>
                  <a:srgbClr val="FFFFFF"/>
                </a:solidFill>
              </a:rPr>
              <a:t>коду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D53C638-25F8-4105-8340-A538F9F6802A}"/>
              </a:ext>
            </a:extLst>
          </p:cNvPr>
          <p:cNvSpPr/>
          <p:nvPr/>
        </p:nvSpPr>
        <p:spPr>
          <a:xfrm>
            <a:off x="5112145" y="4840247"/>
            <a:ext cx="2774556" cy="17714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відповіддю на телефонний дзвінок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C75BFAF2-7BBA-4505-A290-FEA8DCBBEBD2}"/>
              </a:ext>
            </a:extLst>
          </p:cNvPr>
          <p:cNvSpPr/>
          <p:nvPr/>
        </p:nvSpPr>
        <p:spPr>
          <a:xfrm>
            <a:off x="8052772" y="4842165"/>
            <a:ext cx="4069379" cy="17714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уведенням одноразового коду із </a:t>
            </a:r>
            <a:r>
              <a:rPr lang="en-US" sz="2400" b="1" i="1" kern="0" dirty="0">
                <a:solidFill>
                  <a:srgbClr val="FFFFFF"/>
                </a:solidFill>
              </a:rPr>
              <a:t>SMS-</a:t>
            </a:r>
            <a:r>
              <a:rPr lang="uk-UA" sz="2400" b="1" i="1" kern="0" dirty="0">
                <a:solidFill>
                  <a:srgbClr val="FFFFFF"/>
                </a:solidFill>
              </a:rPr>
              <a:t>повідомлення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 ін.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3FE8D60-7239-45DC-945C-A23562C15D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6"/>
          <a:stretch/>
        </p:blipFill>
        <p:spPr>
          <a:xfrm>
            <a:off x="8050614" y="1196763"/>
            <a:ext cx="4069379" cy="35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798" y="1230552"/>
            <a:ext cx="5048250" cy="5353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Ідентифікація та</a:t>
            </a:r>
            <a:br>
              <a:rPr lang="uk-UA" dirty="0"/>
            </a:br>
            <a:r>
              <a:rPr lang="uk-UA" dirty="0"/>
              <a:t>аутентифікація користувачів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34AC02-F896-4400-BC57-5B6A1A6FA213}"/>
              </a:ext>
            </a:extLst>
          </p:cNvPr>
          <p:cNvSpPr txBox="1"/>
          <p:nvPr/>
        </p:nvSpPr>
        <p:spPr>
          <a:xfrm>
            <a:off x="72008" y="1196763"/>
            <a:ext cx="683794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розпочати процес увімкнення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двофакторної</a:t>
            </a:r>
            <a:r>
              <a:rPr lang="uk-UA" sz="2800" b="1" i="1" kern="0" dirty="0">
                <a:solidFill>
                  <a:srgbClr val="FFFFFF"/>
                </a:solidFill>
              </a:rPr>
              <a:t> авторизації </a:t>
            </a:r>
            <a:r>
              <a:rPr lang="en-US" sz="2800" b="1" i="1" kern="0" dirty="0">
                <a:solidFill>
                  <a:srgbClr val="FFFFFF"/>
                </a:solidFill>
              </a:rPr>
              <a:t>Google-</a:t>
            </a:r>
            <a:r>
              <a:rPr lang="uk-UA" sz="2800" b="1" i="1" kern="0" dirty="0">
                <a:solidFill>
                  <a:srgbClr val="FFFFFF"/>
                </a:solidFill>
              </a:rPr>
              <a:t>аканту, увійдіть до свого облікового запису та перейдіть на вкладку: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A1E8E96B-C797-4EE7-8297-5703AE99FC61}"/>
              </a:ext>
            </a:extLst>
          </p:cNvPr>
          <p:cNvGraphicFramePr/>
          <p:nvPr/>
        </p:nvGraphicFramePr>
        <p:xfrm>
          <a:off x="247202" y="4062846"/>
          <a:ext cx="6662753" cy="246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3E993D8-2C80-4694-8EDC-99653EA0B521}"/>
              </a:ext>
            </a:extLst>
          </p:cNvPr>
          <p:cNvSpPr/>
          <p:nvPr/>
        </p:nvSpPr>
        <p:spPr>
          <a:xfrm>
            <a:off x="10167711" y="1329520"/>
            <a:ext cx="467523" cy="46879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FA4779C1-259B-4C51-BE4E-6FF784F85823}"/>
              </a:ext>
            </a:extLst>
          </p:cNvPr>
          <p:cNvSpPr/>
          <p:nvPr/>
        </p:nvSpPr>
        <p:spPr>
          <a:xfrm rot="18900000">
            <a:off x="10390956" y="69954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063EEEFE-1A93-4577-B9E3-6FE9AF865DED}"/>
              </a:ext>
            </a:extLst>
          </p:cNvPr>
          <p:cNvSpPr/>
          <p:nvPr/>
        </p:nvSpPr>
        <p:spPr>
          <a:xfrm>
            <a:off x="7759791" y="3816256"/>
            <a:ext cx="1272934" cy="15360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B6E39528-DF72-4E70-931C-EC823D457B9A}"/>
              </a:ext>
            </a:extLst>
          </p:cNvPr>
          <p:cNvSpPr/>
          <p:nvPr/>
        </p:nvSpPr>
        <p:spPr>
          <a:xfrm rot="18900000">
            <a:off x="8456662" y="324150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409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9" grpId="0" uiExpand="1">
        <p:bldSub>
          <a:bldDgm bld="one"/>
        </p:bldSub>
      </p:bldGraphic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6C8BE1B5-BC48-49B5-81CD-0A6321355898}"/>
              </a:ext>
            </a:extLst>
          </p:cNvPr>
          <p:cNvSpPr/>
          <p:nvPr/>
        </p:nvSpPr>
        <p:spPr>
          <a:xfrm>
            <a:off x="69848" y="2491229"/>
            <a:ext cx="5972332" cy="9955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Організаційні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7ECA1AC-81CF-4390-B02C-CAD9A3D65FFC}"/>
              </a:ext>
            </a:extLst>
          </p:cNvPr>
          <p:cNvSpPr/>
          <p:nvPr/>
        </p:nvSpPr>
        <p:spPr>
          <a:xfrm>
            <a:off x="6147660" y="2491229"/>
            <a:ext cx="5972332" cy="9955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Технічні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F21A6B9-0CC3-44FB-8668-96308D042E44}"/>
              </a:ext>
            </a:extLst>
          </p:cNvPr>
          <p:cNvSpPr/>
          <p:nvPr/>
        </p:nvSpPr>
        <p:spPr>
          <a:xfrm>
            <a:off x="69850" y="1204647"/>
            <a:ext cx="12050142" cy="10734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prstClr val="white"/>
                </a:solidFill>
              </a:rPr>
              <a:t>Засоби і методи захисту інформації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E957F33C-B039-4B6F-9D57-05321F2E134C}"/>
              </a:ext>
            </a:extLst>
          </p:cNvPr>
          <p:cNvSpPr/>
          <p:nvPr/>
        </p:nvSpPr>
        <p:spPr>
          <a:xfrm>
            <a:off x="69848" y="3756029"/>
            <a:ext cx="2929442" cy="1104304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Законодавчі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0163B560-1354-4FBA-BF32-1B8C12051B5F}"/>
              </a:ext>
            </a:extLst>
          </p:cNvPr>
          <p:cNvSpPr/>
          <p:nvPr/>
        </p:nvSpPr>
        <p:spPr>
          <a:xfrm>
            <a:off x="1489249" y="5023392"/>
            <a:ext cx="3133530" cy="1104304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Адміністративні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48E935B5-21DE-46EC-AF18-E853863EE3EE}"/>
              </a:ext>
            </a:extLst>
          </p:cNvPr>
          <p:cNvSpPr/>
          <p:nvPr/>
        </p:nvSpPr>
        <p:spPr>
          <a:xfrm>
            <a:off x="3112738" y="3756029"/>
            <a:ext cx="2929442" cy="1104304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Фізичні (інженерні)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35762DE2-6704-4D50-900D-C226ACCA1027}"/>
              </a:ext>
            </a:extLst>
          </p:cNvPr>
          <p:cNvSpPr/>
          <p:nvPr/>
        </p:nvSpPr>
        <p:spPr>
          <a:xfrm>
            <a:off x="6147660" y="3756029"/>
            <a:ext cx="2929442" cy="1104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Апаратні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4670BC85-473E-4122-9DAB-A92AE0215B20}"/>
              </a:ext>
            </a:extLst>
          </p:cNvPr>
          <p:cNvSpPr/>
          <p:nvPr/>
        </p:nvSpPr>
        <p:spPr>
          <a:xfrm>
            <a:off x="9190550" y="3756029"/>
            <a:ext cx="2929442" cy="1104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Програмні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3FAE9075-AB69-4C8A-947C-9E6041F8A93B}"/>
              </a:ext>
            </a:extLst>
          </p:cNvPr>
          <p:cNvSpPr/>
          <p:nvPr/>
        </p:nvSpPr>
        <p:spPr>
          <a:xfrm>
            <a:off x="7569221" y="5023392"/>
            <a:ext cx="3133530" cy="1104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Криптографічні</a:t>
            </a:r>
          </a:p>
        </p:txBody>
      </p:sp>
    </p:spTree>
    <p:extLst>
      <p:ext uri="{BB962C8B-B14F-4D97-AF65-F5344CB8AC3E}">
        <p14:creationId xmlns:p14="http://schemas.microsoft.com/office/powerpoint/2010/main" val="28153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Розмежування доступу зареєстрованих користувачів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3176291"/>
            <a:ext cx="828822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Розмежування доступу полягає в тому, щоб кожному зареєстрованому користувачу надати можливості безперешкодного доступу до інформації в межах його повноважень і виключити можливості перевищення цих повноважень.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70BC8E-2BFC-4823-BF02-007C7625D8B8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Розмежування доступу </a:t>
            </a:r>
            <a:r>
              <a:rPr lang="uk-UA" sz="2800" b="1" i="1" kern="0" dirty="0">
                <a:solidFill>
                  <a:srgbClr val="FFFFFF"/>
                </a:solidFill>
              </a:rPr>
              <a:t>– частина політики безпеки, що регламентує правила доступу користувачів і процесів до ресурсів інформаційної сфери.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FE68B29-2D5E-43E8-A2E0-5F3724797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1EBBE3B7-2769-41FA-9195-C8F9ED4BB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4726"/>
          <a:stretch/>
        </p:blipFill>
        <p:spPr bwMode="auto">
          <a:xfrm>
            <a:off x="8478562" y="3176291"/>
            <a:ext cx="3641429" cy="29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6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253511-E843-4F3C-ABC3-FB5075FF2BEC}"/>
              </a:ext>
            </a:extLst>
          </p:cNvPr>
          <p:cNvSpPr txBox="1"/>
          <p:nvPr/>
        </p:nvSpPr>
        <p:spPr>
          <a:xfrm>
            <a:off x="5094514" y="1196763"/>
            <a:ext cx="702763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Створіть </a:t>
            </a:r>
            <a:r>
              <a:rPr lang="uk-UA" sz="2800" b="1" i="1" kern="0" dirty="0">
                <a:solidFill>
                  <a:srgbClr val="FFFF00"/>
                </a:solidFill>
              </a:rPr>
              <a:t>бюлетень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“Біометрична аутентифікація”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211F5C-B5C5-45DD-AB66-5EC37C455CD3}"/>
              </a:ext>
            </a:extLst>
          </p:cNvPr>
          <p:cNvSpPr txBox="1"/>
          <p:nvPr/>
        </p:nvSpPr>
        <p:spPr>
          <a:xfrm>
            <a:off x="5094514" y="2334569"/>
            <a:ext cx="7027636" cy="440120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1.	Розмісіть роботу на </a:t>
            </a:r>
            <a:r>
              <a:rPr lang="en-US" sz="2800" b="1" i="1" kern="0" dirty="0">
                <a:solidFill>
                  <a:schemeClr val="bg1"/>
                </a:solidFill>
              </a:rPr>
              <a:t>Google-</a:t>
            </a:r>
            <a:r>
              <a:rPr lang="uk-UA" sz="2800" b="1" i="1" kern="0" dirty="0">
                <a:solidFill>
                  <a:schemeClr val="bg1"/>
                </a:solidFill>
              </a:rPr>
              <a:t>диску, надайте доступ, для перегляду і редагування учителю і 2 однокласникам.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2.	Перегляньте проектну роботу своїх друзів. Додайте коментарі. Порівняйте змістовну частину і оформлення.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3.	Оцініть власну роботу і переглянуті роботи.</a:t>
            </a:r>
          </a:p>
        </p:txBody>
      </p:sp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Ідентифікація та</a:t>
            </a:r>
            <a:br>
              <a:rPr lang="uk-UA" dirty="0"/>
            </a:br>
            <a:r>
              <a:rPr lang="uk-UA" dirty="0"/>
              <a:t>аутентифікація користувачів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Для захисту інформації на рівні </a:t>
            </a:r>
            <a:r>
              <a:rPr lang="uk-UA" sz="2800" b="1" i="1" kern="0" dirty="0">
                <a:solidFill>
                  <a:srgbClr val="FFFF00"/>
                </a:solidFill>
              </a:rPr>
              <a:t>прикладного та системного ПЗ</a:t>
            </a:r>
            <a:r>
              <a:rPr lang="uk-UA" sz="2800" b="1" i="1" kern="0" dirty="0">
                <a:solidFill>
                  <a:prstClr val="white"/>
                </a:solidFill>
              </a:rPr>
              <a:t> використовуються: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F3A5FE0-E462-4C5A-B987-0AA6A863957B}"/>
              </a:ext>
            </a:extLst>
          </p:cNvPr>
          <p:cNvSpPr/>
          <p:nvPr/>
        </p:nvSpPr>
        <p:spPr>
          <a:xfrm>
            <a:off x="72007" y="2271447"/>
            <a:ext cx="2887061" cy="16273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системи розмежування доступу до інформації;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8A3E7F7D-F01F-4348-9F91-0EC231BFB322}"/>
              </a:ext>
            </a:extLst>
          </p:cNvPr>
          <p:cNvSpPr/>
          <p:nvPr/>
        </p:nvSpPr>
        <p:spPr>
          <a:xfrm>
            <a:off x="3125137" y="2271447"/>
            <a:ext cx="2887061" cy="16273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системи ідентифікації, аутентифікації;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6AD030E3-3984-4C80-8E71-ABE3C75F4B14}"/>
              </a:ext>
            </a:extLst>
          </p:cNvPr>
          <p:cNvSpPr/>
          <p:nvPr/>
        </p:nvSpPr>
        <p:spPr>
          <a:xfrm>
            <a:off x="6178266" y="2271447"/>
            <a:ext cx="2887061" cy="16273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системи аудиту  та моніторингу;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988FCB7A-C85D-403D-94EC-25C007A75AF7}"/>
              </a:ext>
            </a:extLst>
          </p:cNvPr>
          <p:cNvSpPr/>
          <p:nvPr/>
        </p:nvSpPr>
        <p:spPr>
          <a:xfrm>
            <a:off x="9229549" y="2273365"/>
            <a:ext cx="2887061" cy="16273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системи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антивірусного захисту.</a:t>
            </a:r>
          </a:p>
        </p:txBody>
      </p:sp>
      <p:pic>
        <p:nvPicPr>
          <p:cNvPr id="1638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21623FC6-A9D4-4E88-B21A-700C0D58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4075265"/>
            <a:ext cx="2887061" cy="225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Ð ÐµÐ·ÑÐ»ÑÑÐ°Ñ Ð¿Ð¾ÑÑÐºÑ Ð·Ð¾Ð±ÑÐ°Ð¶ÐµÐ½Ñ Ð·Ð° Ð·Ð°Ð¿Ð¸ÑÐ¾Ð¼ &quot;authentication vector&quot;">
            <a:extLst>
              <a:ext uri="{FF2B5EF4-FFF2-40B4-BE49-F238E27FC236}">
                <a16:creationId xmlns:a16="http://schemas.microsoft.com/office/drawing/2014/main" xmlns="" id="{286E9ADA-B77C-46BD-B300-1F284098B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7" b="12462"/>
          <a:stretch/>
        </p:blipFill>
        <p:spPr bwMode="auto">
          <a:xfrm>
            <a:off x="3125137" y="4019337"/>
            <a:ext cx="2887061" cy="22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Ð ÐµÐ·ÑÐ»ÑÑÐ°Ñ Ð¿Ð¾ÑÑÐºÑ Ð·Ð¾Ð±ÑÐ°Ð¶ÐµÐ½Ñ Ð·Ð° Ð·Ð°Ð¿Ð¸ÑÐ¾Ð¼ &quot;monitoring vector&quot;">
            <a:extLst>
              <a:ext uri="{FF2B5EF4-FFF2-40B4-BE49-F238E27FC236}">
                <a16:creationId xmlns:a16="http://schemas.microsoft.com/office/drawing/2014/main" xmlns="" id="{F13FEE0F-C53C-4838-896D-E6E2E6FC0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10" y="3898760"/>
            <a:ext cx="2347972" cy="23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Ð ÐµÐ·ÑÐ»ÑÑÐ°Ñ Ð¿Ð¾ÑÑÐºÑ Ð·Ð¾Ð±ÑÐ°Ð¶ÐµÐ½Ñ Ð·Ð° Ð·Ð°Ð¿Ð¸ÑÐ¾Ð¼ &quot;antivirus vector&quot;">
            <a:extLst>
              <a:ext uri="{FF2B5EF4-FFF2-40B4-BE49-F238E27FC236}">
                <a16:creationId xmlns:a16="http://schemas.microsoft.com/office/drawing/2014/main" xmlns="" id="{D081B4DB-9800-4112-80A3-E10368ABB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8" b="8030"/>
          <a:stretch/>
        </p:blipFill>
        <p:spPr bwMode="auto">
          <a:xfrm>
            <a:off x="9370226" y="4075265"/>
            <a:ext cx="2657651" cy="22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Ідентифікація та</a:t>
            </a:r>
            <a:br>
              <a:rPr lang="uk-UA" dirty="0"/>
            </a:br>
            <a:r>
              <a:rPr lang="uk-UA" dirty="0"/>
              <a:t>аутентифікація користувачів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Для захисту інформації на рівні апаратного забезпечення використовуються: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98544288-5AEA-4228-8797-976A3365D93F}"/>
              </a:ext>
            </a:extLst>
          </p:cNvPr>
          <p:cNvSpPr/>
          <p:nvPr/>
        </p:nvSpPr>
        <p:spPr>
          <a:xfrm>
            <a:off x="72007" y="2324428"/>
            <a:ext cx="3973050" cy="165471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апаратні ключі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029651B-E985-40D0-B73A-5C3231797C56}"/>
              </a:ext>
            </a:extLst>
          </p:cNvPr>
          <p:cNvSpPr/>
          <p:nvPr/>
        </p:nvSpPr>
        <p:spPr>
          <a:xfrm>
            <a:off x="4110552" y="2324428"/>
            <a:ext cx="3973050" cy="165471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системи сигналізації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CB667A8-87F0-4276-A9E5-4F1296B1F34A}"/>
              </a:ext>
            </a:extLst>
          </p:cNvPr>
          <p:cNvSpPr/>
          <p:nvPr/>
        </p:nvSpPr>
        <p:spPr>
          <a:xfrm>
            <a:off x="8149100" y="2324428"/>
            <a:ext cx="3973050" cy="165471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засоби блокування пристроїв та інтерфейс вводу-виводу інформації</a:t>
            </a:r>
          </a:p>
        </p:txBody>
      </p:sp>
      <p:pic>
        <p:nvPicPr>
          <p:cNvPr id="17412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04FFC3CE-39F2-4EA0-B21D-57513D692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7"/>
          <a:stretch/>
        </p:blipFill>
        <p:spPr bwMode="auto">
          <a:xfrm>
            <a:off x="687418" y="4037473"/>
            <a:ext cx="2742228" cy="26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Ð ÐµÐ·ÑÐ»ÑÑÐ°Ñ Ð¿Ð¾ÑÑÐºÑ Ð·Ð¾Ð±ÑÐ°Ð¶ÐµÐ½Ñ Ð·Ð° Ð·Ð°Ð¿Ð¸ÑÐ¾Ð¼ &quot;alarm system vector&quot;">
            <a:extLst>
              <a:ext uri="{FF2B5EF4-FFF2-40B4-BE49-F238E27FC236}">
                <a16:creationId xmlns:a16="http://schemas.microsoft.com/office/drawing/2014/main" xmlns="" id="{968E4E70-5F42-49E6-BFDE-4655A6F67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42" y="4095626"/>
            <a:ext cx="2501515" cy="25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Ð ÐµÐ·ÑÐ»ÑÑÐ°Ñ Ð¿Ð¾ÑÑÐºÑ Ð·Ð¾Ð±ÑÐ°Ð¶ÐµÐ½Ñ Ð·Ð° Ð·Ð°Ð¿Ð¸ÑÐ¾Ð¼ &quot;device lock icon&quot;">
            <a:extLst>
              <a:ext uri="{FF2B5EF4-FFF2-40B4-BE49-F238E27FC236}">
                <a16:creationId xmlns:a16="http://schemas.microsoft.com/office/drawing/2014/main" xmlns="" id="{3CA9EE62-2C6D-42C1-B1D5-EA36A76F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528" y="4037473"/>
            <a:ext cx="2742227" cy="27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2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Ідентифікація та</a:t>
            </a:r>
            <a:br>
              <a:rPr lang="uk-UA" dirty="0"/>
            </a:br>
            <a:r>
              <a:rPr lang="uk-UA" dirty="0"/>
              <a:t>аутентифікація користувачів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Методи, що забезпечують санкціонованим особам доступ до об'єктів: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9ACD80B3-8FBB-4CE9-B1E7-ACE1E3D7ACDA}"/>
              </a:ext>
            </a:extLst>
          </p:cNvPr>
          <p:cNvSpPr/>
          <p:nvPr/>
        </p:nvSpPr>
        <p:spPr>
          <a:xfrm>
            <a:off x="72007" y="2274189"/>
            <a:ext cx="3973050" cy="5895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Авторизація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0C7DCC2C-B0E9-4444-85C5-2FC96F509A1B}"/>
              </a:ext>
            </a:extLst>
          </p:cNvPr>
          <p:cNvSpPr/>
          <p:nvPr/>
        </p:nvSpPr>
        <p:spPr>
          <a:xfrm>
            <a:off x="4110552" y="2274189"/>
            <a:ext cx="3973050" cy="5895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Аутентифікація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43C83EF-1B69-41DD-9A25-A9413F204E9E}"/>
              </a:ext>
            </a:extLst>
          </p:cNvPr>
          <p:cNvSpPr/>
          <p:nvPr/>
        </p:nvSpPr>
        <p:spPr>
          <a:xfrm>
            <a:off x="8149100" y="2274189"/>
            <a:ext cx="3973050" cy="5895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Ідентифікація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54E4C9F8-9CED-4813-B9F7-7A2928593A37}"/>
              </a:ext>
            </a:extLst>
          </p:cNvPr>
          <p:cNvSpPr/>
          <p:nvPr/>
        </p:nvSpPr>
        <p:spPr>
          <a:xfrm>
            <a:off x="72007" y="2948335"/>
            <a:ext cx="3973050" cy="365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в ​​інформаційних технологіях це надання певних повноважень особі або групі осіб на виконання деяких дій в системі обробки даних. ("Чи має право виконувати цю діяльність?")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06010665-94A0-40F6-9626-F4DF65663BB2}"/>
              </a:ext>
            </a:extLst>
          </p:cNvPr>
          <p:cNvSpPr/>
          <p:nvPr/>
        </p:nvSpPr>
        <p:spPr>
          <a:xfrm>
            <a:off x="4110552" y="2948335"/>
            <a:ext cx="3973050" cy="365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це метод незалежного від джерела інформації встановлення автентичності інформації на основі перевірки достовірності її внутрішньої структури ("це той, ким назвався?").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3CC65985-62CE-4C03-BDC1-D875AF8E6EDF}"/>
              </a:ext>
            </a:extLst>
          </p:cNvPr>
          <p:cNvSpPr/>
          <p:nvPr/>
        </p:nvSpPr>
        <p:spPr>
          <a:xfrm>
            <a:off x="8149100" y="2948335"/>
            <a:ext cx="3973050" cy="365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900" b="1" i="1" kern="0" dirty="0">
                <a:solidFill>
                  <a:srgbClr val="FFFFFF"/>
                </a:solidFill>
              </a:rPr>
              <a:t>Це метод порівняння предметів або осіб за їх характеристиками шляхом розпізнавання з предметів або документів, визначення повноважень, пов'язаних з доступом осіб в приміщення, до документів і </a:t>
            </a:r>
            <a:r>
              <a:rPr lang="uk-UA" sz="1900" b="1" i="1" kern="0" dirty="0" err="1">
                <a:solidFill>
                  <a:srgbClr val="FFFFFF"/>
                </a:solidFill>
              </a:rPr>
              <a:t>т.д</a:t>
            </a:r>
            <a:r>
              <a:rPr lang="uk-UA" sz="1900" b="1" i="1" kern="0" dirty="0">
                <a:solidFill>
                  <a:srgbClr val="FFFFFF"/>
                </a:solidFill>
              </a:rPr>
              <a:t>. ("Це той, ким назвався і має право виконувати цю діяльність?")</a:t>
            </a:r>
          </a:p>
        </p:txBody>
      </p:sp>
    </p:spTree>
    <p:extLst>
      <p:ext uri="{BB962C8B-B14F-4D97-AF65-F5344CB8AC3E}">
        <p14:creationId xmlns:p14="http://schemas.microsoft.com/office/powerpoint/2010/main" val="5642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Ідентифікація та</a:t>
            </a:r>
            <a:br>
              <a:rPr lang="uk-UA" dirty="0"/>
            </a:br>
            <a:r>
              <a:rPr lang="uk-UA" dirty="0"/>
              <a:t>аутентифікація користувачів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Ідентифікація</a:t>
            </a:r>
            <a:r>
              <a:rPr lang="uk-UA" sz="2800" b="1" i="1" kern="0" dirty="0">
                <a:solidFill>
                  <a:prstClr val="white"/>
                </a:solidFill>
              </a:rPr>
              <a:t> – це процедура розпізнавання суб'єкта за його ідентифікатором (простіше кажучи, це визначення імені, логіна або номера).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Identification online&quot;">
            <a:extLst>
              <a:ext uri="{FF2B5EF4-FFF2-40B4-BE49-F238E27FC236}">
                <a16:creationId xmlns:a16="http://schemas.microsoft.com/office/drawing/2014/main" xmlns="" id="{26A34AF8-DE5D-436B-BB4A-FB7281482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6"/>
          <a:stretch/>
        </p:blipFill>
        <p:spPr bwMode="auto">
          <a:xfrm>
            <a:off x="6820114" y="2781745"/>
            <a:ext cx="5299877" cy="321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 ÐµÐ·ÑÐ»ÑÑÐ°Ñ Ð¿Ð¾ÑÑÐºÑ Ð·Ð¾Ð±ÑÐ°Ð¶ÐµÐ½Ñ Ð·Ð° Ð·Ð°Ð¿Ð¸ÑÐ¾Ð¼ &quot;login online&quot;">
            <a:extLst>
              <a:ext uri="{FF2B5EF4-FFF2-40B4-BE49-F238E27FC236}">
                <a16:creationId xmlns:a16="http://schemas.microsoft.com/office/drawing/2014/main" xmlns="" id="{0160DB57-4A38-4075-BD55-3B01EF688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1"/>
          <a:stretch/>
        </p:blipFill>
        <p:spPr bwMode="auto">
          <a:xfrm>
            <a:off x="72008" y="2781744"/>
            <a:ext cx="6573209" cy="32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Ідентифікація та</a:t>
            </a:r>
            <a:br>
              <a:rPr lang="uk-UA" dirty="0"/>
            </a:br>
            <a:r>
              <a:rPr lang="uk-UA" dirty="0"/>
              <a:t>аутентифікація користувачів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Ідентифікація</a:t>
            </a:r>
            <a:r>
              <a:rPr lang="uk-UA" sz="2800" b="1" i="1" kern="0" dirty="0">
                <a:solidFill>
                  <a:prstClr val="white"/>
                </a:solidFill>
              </a:rPr>
              <a:t> виконується при спробі увійти в будь-яку систему (наприклад, в операційну систему або в сервіс електронної пошти).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2C6C70-5902-4C7D-B399-B4A479F2CD95}"/>
              </a:ext>
            </a:extLst>
          </p:cNvPr>
          <p:cNvSpPr txBox="1"/>
          <p:nvPr/>
        </p:nvSpPr>
        <p:spPr>
          <a:xfrm>
            <a:off x="72008" y="270661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solidFill>
                  <a:srgbClr val="FFFF00"/>
                </a:solidFill>
              </a:rPr>
              <a:t>Ідентифікатором</a:t>
            </a:r>
            <a:r>
              <a:rPr lang="ru-RU" sz="2800" b="1" i="1" kern="0" dirty="0">
                <a:solidFill>
                  <a:prstClr val="white"/>
                </a:solidFill>
              </a:rPr>
              <a:t> </a:t>
            </a:r>
            <a:r>
              <a:rPr lang="ru-RU" sz="2800" b="1" i="1" kern="0" dirty="0" err="1">
                <a:solidFill>
                  <a:prstClr val="white"/>
                </a:solidFill>
              </a:rPr>
              <a:t>може</a:t>
            </a:r>
            <a:r>
              <a:rPr lang="ru-RU" sz="2800" b="1" i="1" kern="0" dirty="0">
                <a:solidFill>
                  <a:prstClr val="white"/>
                </a:solidFill>
              </a:rPr>
              <a:t> бути: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8A090497-213A-43A8-B149-C297E6B32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683125"/>
              </p:ext>
            </p:extLst>
          </p:nvPr>
        </p:nvGraphicFramePr>
        <p:xfrm>
          <a:off x="5054321" y="3229837"/>
          <a:ext cx="6973556" cy="352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AE564B2-327A-4771-AF73-DE501FFC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1"/>
          <a:stretch/>
        </p:blipFill>
        <p:spPr bwMode="auto">
          <a:xfrm>
            <a:off x="72009" y="3336293"/>
            <a:ext cx="4982312" cy="315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Ідентифікація та</a:t>
            </a:r>
            <a:br>
              <a:rPr lang="uk-UA" dirty="0"/>
            </a:br>
            <a:r>
              <a:rPr lang="uk-UA" dirty="0"/>
              <a:t>аутентифікація користувачів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Коли нам дзвонять з невідомого номера, що ми робимо?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E4EC68-2F6D-48AD-90ED-B054D3A9CD96}"/>
              </a:ext>
            </a:extLst>
          </p:cNvPr>
          <p:cNvSpPr txBox="1"/>
          <p:nvPr/>
        </p:nvSpPr>
        <p:spPr>
          <a:xfrm>
            <a:off x="72007" y="2303255"/>
            <a:ext cx="651971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Запитуємо "Хто це", тобто дізнаємося ім'я.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67C667-3DE9-4A62-9494-3AB132E93803}"/>
              </a:ext>
            </a:extLst>
          </p:cNvPr>
          <p:cNvSpPr txBox="1"/>
          <p:nvPr/>
        </p:nvSpPr>
        <p:spPr>
          <a:xfrm>
            <a:off x="72007" y="3409747"/>
            <a:ext cx="651971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Ім'я в даному випадку і є </a:t>
            </a:r>
            <a:r>
              <a:rPr lang="uk-UA" sz="2800" b="1" i="1" kern="0" dirty="0">
                <a:solidFill>
                  <a:srgbClr val="FFFF00"/>
                </a:solidFill>
              </a:rPr>
              <a:t>ідентифікатор</a:t>
            </a:r>
            <a:r>
              <a:rPr lang="uk-UA" sz="2800" b="1" i="1" kern="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E7A75D-F3F9-4A8C-A0B7-E6788E53F3DC}"/>
              </a:ext>
            </a:extLst>
          </p:cNvPr>
          <p:cNvSpPr txBox="1"/>
          <p:nvPr/>
        </p:nvSpPr>
        <p:spPr>
          <a:xfrm>
            <a:off x="72007" y="4516239"/>
            <a:ext cx="6519711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А відповідь вашого співрозмовника - це буде </a:t>
            </a:r>
            <a:r>
              <a:rPr lang="uk-UA" sz="2800" b="1" i="1" kern="0" dirty="0">
                <a:solidFill>
                  <a:srgbClr val="FFFF00"/>
                </a:solidFill>
              </a:rPr>
              <a:t>ідентифікація</a:t>
            </a:r>
            <a:r>
              <a:rPr lang="uk-UA" sz="2800" b="1" i="1" kern="0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make a call vector&quot;">
            <a:extLst>
              <a:ext uri="{FF2B5EF4-FFF2-40B4-BE49-F238E27FC236}">
                <a16:creationId xmlns:a16="http://schemas.microsoft.com/office/drawing/2014/main" xmlns="" id="{3D07A0BA-DC12-47D7-A422-75B6228E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08" y="2303255"/>
            <a:ext cx="5401283" cy="35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Ідентифікація та</a:t>
            </a:r>
            <a:br>
              <a:rPr lang="uk-UA" dirty="0"/>
            </a:br>
            <a:r>
              <a:rPr lang="uk-UA" dirty="0"/>
              <a:t>аутентифікація користувачів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Після ідентифікації проводиться </a:t>
            </a:r>
            <a:r>
              <a:rPr lang="uk-UA" sz="2800" b="1" i="1" kern="0" dirty="0">
                <a:solidFill>
                  <a:srgbClr val="FFFF00"/>
                </a:solidFill>
              </a:rPr>
              <a:t>аутентифікація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E35DC2-32A1-469E-A21D-C07221D1C0A3}"/>
              </a:ext>
            </a:extLst>
          </p:cNvPr>
          <p:cNvSpPr txBox="1"/>
          <p:nvPr/>
        </p:nvSpPr>
        <p:spPr>
          <a:xfrm>
            <a:off x="72008" y="1801824"/>
            <a:ext cx="760493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Аутентифікація</a:t>
            </a:r>
            <a:r>
              <a:rPr lang="uk-UA" sz="2800" b="1" i="1" kern="0" dirty="0">
                <a:solidFill>
                  <a:prstClr val="white"/>
                </a:solidFill>
              </a:rPr>
              <a:t> — процедура встановлення належності користувачеві інформації в системі пред'явленого ним ідентифікатора.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9FAAC6-557F-42CC-9CFD-F77EFB461DEA}"/>
              </a:ext>
            </a:extLst>
          </p:cNvPr>
          <p:cNvSpPr txBox="1"/>
          <p:nvPr/>
        </p:nvSpPr>
        <p:spPr>
          <a:xfrm>
            <a:off x="72008" y="3704093"/>
            <a:ext cx="7604934" cy="26776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Якщо ще простіше,  </a:t>
            </a:r>
            <a:r>
              <a:rPr lang="uk-UA" sz="2800" b="1" i="1" kern="0" dirty="0">
                <a:solidFill>
                  <a:srgbClr val="FFFF00"/>
                </a:solidFill>
              </a:rPr>
              <a:t>аутентифікація</a:t>
            </a:r>
            <a:r>
              <a:rPr lang="uk-UA" sz="2800" b="1" i="1" kern="0" dirty="0">
                <a:solidFill>
                  <a:prstClr val="white"/>
                </a:solidFill>
              </a:rPr>
              <a:t> </a:t>
            </a:r>
            <a:r>
              <a:rPr lang="uk-UA" sz="2800" dirty="0"/>
              <a:t> </a:t>
            </a:r>
            <a:r>
              <a:rPr lang="uk-UA" sz="2800" b="1" i="1" kern="0" dirty="0">
                <a:solidFill>
                  <a:prstClr val="white"/>
                </a:solidFill>
              </a:rPr>
              <a:t>– перевірка відповідності імені входу і пароля (введені облікові дані звіряються з даними, що зберігаються в базі даних).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A9A26E-9B3A-4DF6-9A84-1409CDBC6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60"/>
          <a:stretch/>
        </p:blipFill>
        <p:spPr>
          <a:xfrm>
            <a:off x="7804977" y="1801823"/>
            <a:ext cx="4315015" cy="45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204353</TotalTime>
  <Words>809</Words>
  <Application>Microsoft Office PowerPoint</Application>
  <PresentationFormat>Произвольный</PresentationFormat>
  <Paragraphs>137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Ідентифікація та аутентифікація користувачів</vt:lpstr>
      <vt:lpstr>Повторюємо</vt:lpstr>
      <vt:lpstr>Ідентифікація та аутентифікація користувачів</vt:lpstr>
      <vt:lpstr>Ідентифікація та аутентифікація користувачів</vt:lpstr>
      <vt:lpstr>Ідентифікація та аутентифікація користувачів</vt:lpstr>
      <vt:lpstr>Ідентифікація та аутентифікація користувачів</vt:lpstr>
      <vt:lpstr>Ідентифікація та аутентифікація користувачів</vt:lpstr>
      <vt:lpstr>Ідентифікація та аутентифікація користувачів</vt:lpstr>
      <vt:lpstr>Ідентифікація та аутентифікація користувачів</vt:lpstr>
      <vt:lpstr>Способи аутентифікації</vt:lpstr>
      <vt:lpstr>Ідентифікація та аутентифікація користувачів</vt:lpstr>
      <vt:lpstr>Правила створення паролів</vt:lpstr>
      <vt:lpstr>Апаратна аутентифікація</vt:lpstr>
      <vt:lpstr>Біометрична аутентифікація</vt:lpstr>
      <vt:lpstr>Біометрична аутентифікація</vt:lpstr>
      <vt:lpstr>Ідентифікація та аутентифікація користувачів</vt:lpstr>
      <vt:lpstr>Ідентифікація та аутентифікація користувачів</vt:lpstr>
      <vt:lpstr>Ідентифікація та аутентифікація користувачів</vt:lpstr>
      <vt:lpstr>Ідентифікація та аутентифікація користувачів</vt:lpstr>
      <vt:lpstr>Розмежування доступу зареєстрованих користувачів </vt:lpstr>
      <vt:lpstr>Працюємо за комп’ютером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Office</cp:lastModifiedBy>
  <cp:revision>646</cp:revision>
  <dcterms:created xsi:type="dcterms:W3CDTF">2016-06-06T19:48:43Z</dcterms:created>
  <dcterms:modified xsi:type="dcterms:W3CDTF">2020-04-15T08:32:17Z</dcterms:modified>
</cp:coreProperties>
</file>