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457" r:id="rId3"/>
    <p:sldId id="1465" r:id="rId4"/>
    <p:sldId id="1466" r:id="rId5"/>
    <p:sldId id="1458" r:id="rId6"/>
    <p:sldId id="1467" r:id="rId7"/>
    <p:sldId id="1459" r:id="rId8"/>
    <p:sldId id="1460" r:id="rId9"/>
    <p:sldId id="1455" r:id="rId10"/>
    <p:sldId id="1476" r:id="rId11"/>
    <p:sldId id="1469" r:id="rId12"/>
    <p:sldId id="1474" r:id="rId13"/>
    <p:sldId id="1475" r:id="rId14"/>
    <p:sldId id="644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  <a:srgbClr val="008000"/>
    <a:srgbClr val="13B1CE"/>
    <a:srgbClr val="396BC5"/>
    <a:srgbClr val="F4B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31" autoAdjust="0"/>
    <p:restoredTop sz="94660"/>
  </p:normalViewPr>
  <p:slideViewPr>
    <p:cSldViewPr snapToGrid="0">
      <p:cViewPr varScale="1">
        <p:scale>
          <a:sx n="70" d="100"/>
          <a:sy n="70" d="100"/>
        </p:scale>
        <p:origin x="68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3600" i="1" dirty="0"/>
            <a:t>фізичні;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3600" i="1" dirty="0"/>
            <a:t>апаратні;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3600" i="1" dirty="0">
              <a:solidFill>
                <a:srgbClr val="002060"/>
              </a:solidFill>
            </a:rPr>
            <a:t>програмні;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3600" i="1" dirty="0"/>
            <a:t>криптографічні;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9F5EE445-7A33-4127-8BC1-059962E1C614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3600" i="1" dirty="0"/>
            <a:t>комбіновані.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5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5"/>
      <dgm:spPr/>
    </dgm:pt>
    <dgm:pt modelId="{79FA0555-FEE1-4173-AD86-0A4FAA4240E0}" type="pres">
      <dgm:prSet presAssocID="{BD77BD33-EC30-46AC-BD24-401E734F8176}" presName="dstNode" presStyleLbl="node1" presStyleIdx="0" presStyleCnt="5"/>
      <dgm:spPr/>
    </dgm:pt>
    <dgm:pt modelId="{EE2EA9E0-CBE5-43E4-BB02-325D168626A4}" type="pres">
      <dgm:prSet presAssocID="{D44B0D79-7F04-44B9-9C7C-CD28C17613D0}" presName="text_1" presStyleLbl="node1" presStyleIdx="0" presStyleCnt="5" custScaleY="124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5"/>
      <dgm:spPr/>
    </dgm:pt>
    <dgm:pt modelId="{AD2F74AD-5B6A-4346-8349-090AC68FEE9A}" type="pres">
      <dgm:prSet presAssocID="{1B81C372-925C-46FC-96B1-2F1AAF945560}" presName="text_2" presStyleLbl="node1" presStyleIdx="1" presStyleCnt="5" custScaleY="124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5"/>
      <dgm:spPr/>
    </dgm:pt>
    <dgm:pt modelId="{46297F79-2755-4E7F-87B4-88629DD167EF}" type="pres">
      <dgm:prSet presAssocID="{FFF60420-B008-4E57-9B7A-8B5C4B8F1F0F}" presName="text_3" presStyleLbl="node1" presStyleIdx="2" presStyleCnt="5" custScaleY="124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5"/>
      <dgm:spPr/>
    </dgm:pt>
    <dgm:pt modelId="{E97A966C-ADE1-481C-9602-29D743F1F5D5}" type="pres">
      <dgm:prSet presAssocID="{574467BF-CB95-4D99-A5FA-460B08A3B1CD}" presName="text_4" presStyleLbl="node1" presStyleIdx="3" presStyleCnt="5" custScaleY="124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5"/>
      <dgm:spPr/>
    </dgm:pt>
    <dgm:pt modelId="{A75E9348-9280-4796-BDCC-B84F04B5A654}" type="pres">
      <dgm:prSet presAssocID="{9F5EE445-7A33-4127-8BC1-059962E1C614}" presName="text_5" presStyleLbl="node1" presStyleIdx="4" presStyleCnt="5" custScaleY="124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5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E28AE3-D851-40CB-AC31-94D1C9C611E5}" type="doc">
      <dgm:prSet loTypeId="urn:microsoft.com/office/officeart/2005/8/layout/defaul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FFE9CB1-74B7-410C-844F-1DE0F3245BC6}">
      <dgm:prSet phldrT="[Текст]" custT="1"/>
      <dgm:spPr>
        <a:xfrm>
          <a:off x="0" y="402432"/>
          <a:ext cx="3398692" cy="2039215"/>
        </a:xfrm>
        <a:prstGeom prst="rect">
          <a:avLst/>
        </a:prstGeom>
        <a:solidFill>
          <a:srgbClr val="C55A1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uk-UA" sz="2100" b="1" i="1" noProof="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Морально-етичні засоби </a:t>
          </a:r>
          <a:r>
            <a:rPr lang="uk-UA" sz="2100" i="1" noProof="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реалізуються у вигляді норм поведінки особи в інформаційному просторі</a:t>
          </a:r>
        </a:p>
      </dgm:t>
    </dgm:pt>
    <dgm:pt modelId="{D560622E-78DC-47BD-8C36-3A5209A538F1}" type="parTrans" cxnId="{F98FF27B-2324-4727-9788-0C874D8DF5C8}">
      <dgm:prSet/>
      <dgm:spPr/>
      <dgm:t>
        <a:bodyPr/>
        <a:lstStyle/>
        <a:p>
          <a:endParaRPr lang="ru-RU" i="1"/>
        </a:p>
      </dgm:t>
    </dgm:pt>
    <dgm:pt modelId="{5A75D931-713C-4F97-8901-70B529CAF88E}" type="sibTrans" cxnId="{F98FF27B-2324-4727-9788-0C874D8DF5C8}">
      <dgm:prSet/>
      <dgm:spPr/>
      <dgm:t>
        <a:bodyPr/>
        <a:lstStyle/>
        <a:p>
          <a:endParaRPr lang="ru-RU" i="1"/>
        </a:p>
      </dgm:t>
    </dgm:pt>
    <dgm:pt modelId="{39F4D1A1-D48D-4CAA-975B-62D33D1C6280}">
      <dgm:prSet phldrT="[Текст]" custT="1"/>
      <dgm:spPr>
        <a:xfrm>
          <a:off x="3738562" y="402432"/>
          <a:ext cx="3398692" cy="2039215"/>
        </a:xfrm>
        <a:prstGeom prst="rect">
          <a:avLst/>
        </a:prstGeom>
        <a:solidFill>
          <a:srgbClr val="7030A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uk-UA" sz="2100" b="1" i="1" noProof="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Правові засоби </a:t>
          </a:r>
          <a:r>
            <a:rPr lang="uk-UA" sz="2100" i="1" noProof="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встановлюють правила користування інформацією та відповідальність користувачів за їх порушення</a:t>
          </a:r>
        </a:p>
      </dgm:t>
    </dgm:pt>
    <dgm:pt modelId="{090711D5-43FA-4324-8228-BB77BDF01370}" type="parTrans" cxnId="{810CA7A5-20C8-4408-B261-A2D0365950A7}">
      <dgm:prSet/>
      <dgm:spPr/>
      <dgm:t>
        <a:bodyPr/>
        <a:lstStyle/>
        <a:p>
          <a:endParaRPr lang="ru-RU" i="1"/>
        </a:p>
      </dgm:t>
    </dgm:pt>
    <dgm:pt modelId="{5159128D-8E6D-4AFF-88EE-8594E3FC0807}" type="sibTrans" cxnId="{810CA7A5-20C8-4408-B261-A2D0365950A7}">
      <dgm:prSet/>
      <dgm:spPr/>
      <dgm:t>
        <a:bodyPr/>
        <a:lstStyle/>
        <a:p>
          <a:endParaRPr lang="ru-RU" i="1"/>
        </a:p>
      </dgm:t>
    </dgm:pt>
    <dgm:pt modelId="{FED54C2C-5B19-45F9-9077-6F1879DFEB06}">
      <dgm:prSet phldrT="[Текст]" custT="1"/>
      <dgm:spPr>
        <a:xfrm>
          <a:off x="7477124" y="402432"/>
          <a:ext cx="3398692" cy="2039215"/>
        </a:xfrm>
        <a:prstGeom prst="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uk-UA" sz="2100" b="1" i="1" noProof="0" dirty="0">
              <a:solidFill>
                <a:srgbClr val="002060"/>
              </a:solidFill>
              <a:latin typeface="+mn-lt"/>
              <a:ea typeface="+mn-ea"/>
              <a:cs typeface="+mn-cs"/>
            </a:rPr>
            <a:t>Адміністративні (організаційні) засоби </a:t>
          </a:r>
          <a:r>
            <a:rPr lang="uk-UA" sz="2100" i="1" noProof="0" dirty="0">
              <a:solidFill>
                <a:srgbClr val="002060"/>
              </a:solidFill>
              <a:latin typeface="+mn-lt"/>
              <a:ea typeface="+mn-ea"/>
              <a:cs typeface="+mn-cs"/>
            </a:rPr>
            <a:t>регламентують порядок взаємодії користувачів з інформаційними системами</a:t>
          </a:r>
        </a:p>
      </dgm:t>
    </dgm:pt>
    <dgm:pt modelId="{EAFDA720-CC85-4C17-96A8-1A186D0F7E0B}" type="parTrans" cxnId="{E903B1E5-1A8E-4402-80BB-369700ED7E35}">
      <dgm:prSet/>
      <dgm:spPr/>
      <dgm:t>
        <a:bodyPr/>
        <a:lstStyle/>
        <a:p>
          <a:endParaRPr lang="ru-RU" i="1"/>
        </a:p>
      </dgm:t>
    </dgm:pt>
    <dgm:pt modelId="{41746E21-5770-4847-9E1B-0A384DE51EA2}" type="sibTrans" cxnId="{E903B1E5-1A8E-4402-80BB-369700ED7E35}">
      <dgm:prSet/>
      <dgm:spPr/>
      <dgm:t>
        <a:bodyPr/>
        <a:lstStyle/>
        <a:p>
          <a:endParaRPr lang="ru-RU" i="1"/>
        </a:p>
      </dgm:t>
    </dgm:pt>
    <dgm:pt modelId="{DCC960E7-52AE-4ACF-A00C-BBA5138583B0}">
      <dgm:prSet phldrT="[Текст]" custT="1"/>
      <dgm:spPr>
        <a:xfrm>
          <a:off x="1869281" y="2781517"/>
          <a:ext cx="3398692" cy="2039215"/>
        </a:xfrm>
        <a:prstGeom prst="rect">
          <a:avLst/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uk-UA" sz="2100" b="1" i="1" noProof="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Технічні (фізичні) засоби </a:t>
          </a:r>
          <a:r>
            <a:rPr lang="uk-UA" sz="2100" i="1" noProof="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забезпечують захист від несанкціонованого доступу, пошкодження інформаційної системи тощо</a:t>
          </a:r>
        </a:p>
      </dgm:t>
    </dgm:pt>
    <dgm:pt modelId="{F7070EFE-AA37-4C9A-8853-831C4ED98B26}" type="parTrans" cxnId="{D46F151C-5918-48AB-B7C5-5DFC68DB27E5}">
      <dgm:prSet/>
      <dgm:spPr/>
      <dgm:t>
        <a:bodyPr/>
        <a:lstStyle/>
        <a:p>
          <a:endParaRPr lang="ru-RU" i="1"/>
        </a:p>
      </dgm:t>
    </dgm:pt>
    <dgm:pt modelId="{2B842A2D-68A4-4F5C-97C3-0E9398023F4D}" type="sibTrans" cxnId="{D46F151C-5918-48AB-B7C5-5DFC68DB27E5}">
      <dgm:prSet/>
      <dgm:spPr/>
      <dgm:t>
        <a:bodyPr/>
        <a:lstStyle/>
        <a:p>
          <a:endParaRPr lang="ru-RU" i="1"/>
        </a:p>
      </dgm:t>
    </dgm:pt>
    <dgm:pt modelId="{680B2C0C-6AC3-4179-82FB-604E79CBD900}">
      <dgm:prSet custT="1"/>
      <dgm:spPr>
        <a:xfrm>
          <a:off x="5607843" y="2781517"/>
          <a:ext cx="3398692" cy="2039215"/>
        </a:xfrm>
        <a:prstGeom prst="rect">
          <a:avLst/>
        </a:prstGeom>
        <a:solidFill>
          <a:srgbClr val="008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uk-UA" sz="2100" b="1" i="1" noProof="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Програмні засоби </a:t>
          </a:r>
          <a:r>
            <a:rPr lang="uk-UA" sz="2100" i="1" noProof="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забезпечують захист інформаційної системи від комп’ютерних вірусів, ідентифікацію користувачів тощо</a:t>
          </a:r>
        </a:p>
      </dgm:t>
    </dgm:pt>
    <dgm:pt modelId="{AD8A9338-B4BF-4AAE-BA7C-7621F9F36C44}" type="parTrans" cxnId="{143E09A5-8E81-4107-8936-81B254781B3E}">
      <dgm:prSet/>
      <dgm:spPr/>
      <dgm:t>
        <a:bodyPr/>
        <a:lstStyle/>
        <a:p>
          <a:endParaRPr lang="ru-RU" i="1"/>
        </a:p>
      </dgm:t>
    </dgm:pt>
    <dgm:pt modelId="{91082F20-233D-4956-92B8-42DAD917F5A4}" type="sibTrans" cxnId="{143E09A5-8E81-4107-8936-81B254781B3E}">
      <dgm:prSet/>
      <dgm:spPr/>
      <dgm:t>
        <a:bodyPr/>
        <a:lstStyle/>
        <a:p>
          <a:endParaRPr lang="ru-RU" i="1"/>
        </a:p>
      </dgm:t>
    </dgm:pt>
    <dgm:pt modelId="{F47EDEBE-DAA7-4D7F-96F7-91F7C7555918}" type="pres">
      <dgm:prSet presAssocID="{7AE28AE3-D851-40CB-AC31-94D1C9C611E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459A6C-AA2D-4D77-9067-4D3C5D1F7EB1}" type="pres">
      <dgm:prSet presAssocID="{DFFE9CB1-74B7-410C-844F-1DE0F3245BC6}" presName="node" presStyleLbl="node1" presStyleIdx="0" presStyleCnt="5" custLinFactNeighborY="-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3D64C-3A33-49F2-A6C5-BBCD60EDA63B}" type="pres">
      <dgm:prSet presAssocID="{5A75D931-713C-4F97-8901-70B529CAF88E}" presName="sibTrans" presStyleCnt="0"/>
      <dgm:spPr/>
    </dgm:pt>
    <dgm:pt modelId="{994BE581-63C1-42E1-A65D-3C2CE91E815F}" type="pres">
      <dgm:prSet presAssocID="{39F4D1A1-D48D-4CAA-975B-62D33D1C628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4B3602-E8F1-4B40-8827-AA991B1A93B7}" type="pres">
      <dgm:prSet presAssocID="{5159128D-8E6D-4AFF-88EE-8594E3FC0807}" presName="sibTrans" presStyleCnt="0"/>
      <dgm:spPr/>
    </dgm:pt>
    <dgm:pt modelId="{CC446C73-F87B-4FD1-B25A-4A463A9DC548}" type="pres">
      <dgm:prSet presAssocID="{FED54C2C-5B19-45F9-9077-6F1879DFEB0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F88EF-2ACC-446B-802A-8AD45D0D4992}" type="pres">
      <dgm:prSet presAssocID="{41746E21-5770-4847-9E1B-0A384DE51EA2}" presName="sibTrans" presStyleCnt="0"/>
      <dgm:spPr/>
    </dgm:pt>
    <dgm:pt modelId="{8DC41A2E-9D9A-4C3A-AD2F-5BD91C9A3250}" type="pres">
      <dgm:prSet presAssocID="{DCC960E7-52AE-4ACF-A00C-BBA5138583B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F6384E-EDC6-47A6-9181-59048817C1BA}" type="pres">
      <dgm:prSet presAssocID="{2B842A2D-68A4-4F5C-97C3-0E9398023F4D}" presName="sibTrans" presStyleCnt="0"/>
      <dgm:spPr/>
    </dgm:pt>
    <dgm:pt modelId="{E88842E5-AEBB-4448-9D8D-4D199377B7B9}" type="pres">
      <dgm:prSet presAssocID="{680B2C0C-6AC3-4179-82FB-604E79CBD90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03B1E5-1A8E-4402-80BB-369700ED7E35}" srcId="{7AE28AE3-D851-40CB-AC31-94D1C9C611E5}" destId="{FED54C2C-5B19-45F9-9077-6F1879DFEB06}" srcOrd="2" destOrd="0" parTransId="{EAFDA720-CC85-4C17-96A8-1A186D0F7E0B}" sibTransId="{41746E21-5770-4847-9E1B-0A384DE51EA2}"/>
    <dgm:cxn modelId="{59915A3D-9269-4454-BD31-7839E8E565E6}" type="presOf" srcId="{DCC960E7-52AE-4ACF-A00C-BBA5138583B0}" destId="{8DC41A2E-9D9A-4C3A-AD2F-5BD91C9A3250}" srcOrd="0" destOrd="0" presId="urn:microsoft.com/office/officeart/2005/8/layout/default"/>
    <dgm:cxn modelId="{810CA7A5-20C8-4408-B261-A2D0365950A7}" srcId="{7AE28AE3-D851-40CB-AC31-94D1C9C611E5}" destId="{39F4D1A1-D48D-4CAA-975B-62D33D1C6280}" srcOrd="1" destOrd="0" parTransId="{090711D5-43FA-4324-8228-BB77BDF01370}" sibTransId="{5159128D-8E6D-4AFF-88EE-8594E3FC0807}"/>
    <dgm:cxn modelId="{9B94FB2D-59B0-4636-9601-E88FBA7F1F01}" type="presOf" srcId="{FED54C2C-5B19-45F9-9077-6F1879DFEB06}" destId="{CC446C73-F87B-4FD1-B25A-4A463A9DC548}" srcOrd="0" destOrd="0" presId="urn:microsoft.com/office/officeart/2005/8/layout/default"/>
    <dgm:cxn modelId="{DA094E1F-BE54-4020-BF13-D02CCFD907D3}" type="presOf" srcId="{39F4D1A1-D48D-4CAA-975B-62D33D1C6280}" destId="{994BE581-63C1-42E1-A65D-3C2CE91E815F}" srcOrd="0" destOrd="0" presId="urn:microsoft.com/office/officeart/2005/8/layout/default"/>
    <dgm:cxn modelId="{28B7027D-D294-44EE-81C9-3E36730B238B}" type="presOf" srcId="{DFFE9CB1-74B7-410C-844F-1DE0F3245BC6}" destId="{BA459A6C-AA2D-4D77-9067-4D3C5D1F7EB1}" srcOrd="0" destOrd="0" presId="urn:microsoft.com/office/officeart/2005/8/layout/default"/>
    <dgm:cxn modelId="{143E09A5-8E81-4107-8936-81B254781B3E}" srcId="{7AE28AE3-D851-40CB-AC31-94D1C9C611E5}" destId="{680B2C0C-6AC3-4179-82FB-604E79CBD900}" srcOrd="4" destOrd="0" parTransId="{AD8A9338-B4BF-4AAE-BA7C-7621F9F36C44}" sibTransId="{91082F20-233D-4956-92B8-42DAD917F5A4}"/>
    <dgm:cxn modelId="{D46F151C-5918-48AB-B7C5-5DFC68DB27E5}" srcId="{7AE28AE3-D851-40CB-AC31-94D1C9C611E5}" destId="{DCC960E7-52AE-4ACF-A00C-BBA5138583B0}" srcOrd="3" destOrd="0" parTransId="{F7070EFE-AA37-4C9A-8853-831C4ED98B26}" sibTransId="{2B842A2D-68A4-4F5C-97C3-0E9398023F4D}"/>
    <dgm:cxn modelId="{F98FF27B-2324-4727-9788-0C874D8DF5C8}" srcId="{7AE28AE3-D851-40CB-AC31-94D1C9C611E5}" destId="{DFFE9CB1-74B7-410C-844F-1DE0F3245BC6}" srcOrd="0" destOrd="0" parTransId="{D560622E-78DC-47BD-8C36-3A5209A538F1}" sibTransId="{5A75D931-713C-4F97-8901-70B529CAF88E}"/>
    <dgm:cxn modelId="{1EF2AAFF-630D-40F1-B2A0-FA7EACA6B1B3}" type="presOf" srcId="{680B2C0C-6AC3-4179-82FB-604E79CBD900}" destId="{E88842E5-AEBB-4448-9D8D-4D199377B7B9}" srcOrd="0" destOrd="0" presId="urn:microsoft.com/office/officeart/2005/8/layout/default"/>
    <dgm:cxn modelId="{77EB3B00-52C1-48E8-9B6D-897D2E2E5DE8}" type="presOf" srcId="{7AE28AE3-D851-40CB-AC31-94D1C9C611E5}" destId="{F47EDEBE-DAA7-4D7F-96F7-91F7C7555918}" srcOrd="0" destOrd="0" presId="urn:microsoft.com/office/officeart/2005/8/layout/default"/>
    <dgm:cxn modelId="{3B968451-EA01-4F1F-9667-59440AE81CE7}" type="presParOf" srcId="{F47EDEBE-DAA7-4D7F-96F7-91F7C7555918}" destId="{BA459A6C-AA2D-4D77-9067-4D3C5D1F7EB1}" srcOrd="0" destOrd="0" presId="urn:microsoft.com/office/officeart/2005/8/layout/default"/>
    <dgm:cxn modelId="{D93B88C8-8B7D-44B4-AEC3-4EB08194AFCE}" type="presParOf" srcId="{F47EDEBE-DAA7-4D7F-96F7-91F7C7555918}" destId="{C373D64C-3A33-49F2-A6C5-BBCD60EDA63B}" srcOrd="1" destOrd="0" presId="urn:microsoft.com/office/officeart/2005/8/layout/default"/>
    <dgm:cxn modelId="{0DB69133-DDA6-4502-92B7-6575CB12BF0E}" type="presParOf" srcId="{F47EDEBE-DAA7-4D7F-96F7-91F7C7555918}" destId="{994BE581-63C1-42E1-A65D-3C2CE91E815F}" srcOrd="2" destOrd="0" presId="urn:microsoft.com/office/officeart/2005/8/layout/default"/>
    <dgm:cxn modelId="{1439EF6D-A515-49FD-B1EB-982DE2AC4473}" type="presParOf" srcId="{F47EDEBE-DAA7-4D7F-96F7-91F7C7555918}" destId="{8A4B3602-E8F1-4B40-8827-AA991B1A93B7}" srcOrd="3" destOrd="0" presId="urn:microsoft.com/office/officeart/2005/8/layout/default"/>
    <dgm:cxn modelId="{B5B7FB2A-99E3-41A4-9311-A8F962172CB0}" type="presParOf" srcId="{F47EDEBE-DAA7-4D7F-96F7-91F7C7555918}" destId="{CC446C73-F87B-4FD1-B25A-4A463A9DC548}" srcOrd="4" destOrd="0" presId="urn:microsoft.com/office/officeart/2005/8/layout/default"/>
    <dgm:cxn modelId="{F3877FAD-1F49-499B-B621-5B5933462CA2}" type="presParOf" srcId="{F47EDEBE-DAA7-4D7F-96F7-91F7C7555918}" destId="{0E6F88EF-2ACC-446B-802A-8AD45D0D4992}" srcOrd="5" destOrd="0" presId="urn:microsoft.com/office/officeart/2005/8/layout/default"/>
    <dgm:cxn modelId="{AD7CAD16-B11F-4B4D-B297-345A66930F09}" type="presParOf" srcId="{F47EDEBE-DAA7-4D7F-96F7-91F7C7555918}" destId="{8DC41A2E-9D9A-4C3A-AD2F-5BD91C9A3250}" srcOrd="6" destOrd="0" presId="urn:microsoft.com/office/officeart/2005/8/layout/default"/>
    <dgm:cxn modelId="{CD3732C9-EF7B-44EE-8DF0-8342AC244FA1}" type="presParOf" srcId="{F47EDEBE-DAA7-4D7F-96F7-91F7C7555918}" destId="{7DF6384E-EDC6-47A6-9181-59048817C1BA}" srcOrd="7" destOrd="0" presId="urn:microsoft.com/office/officeart/2005/8/layout/default"/>
    <dgm:cxn modelId="{589DD196-7F30-4206-9386-444DAAD3D121}" type="presParOf" srcId="{F47EDEBE-DAA7-4D7F-96F7-91F7C7555918}" destId="{E88842E5-AEBB-4448-9D8D-4D199377B7B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070404" y="-776783"/>
          <a:ext cx="6038351" cy="6038351"/>
        </a:xfrm>
        <a:prstGeom prst="blockArc">
          <a:avLst>
            <a:gd name="adj1" fmla="val 18900000"/>
            <a:gd name="adj2" fmla="val 2700000"/>
            <a:gd name="adj3" fmla="val 35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23421" y="212142"/>
          <a:ext cx="5446622" cy="69691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5117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i="1" kern="1200" dirty="0"/>
            <a:t>фізичні;</a:t>
          </a:r>
        </a:p>
      </dsp:txBody>
      <dsp:txXfrm>
        <a:off x="423421" y="212142"/>
        <a:ext cx="5446622" cy="696911"/>
      </dsp:txXfrm>
    </dsp:sp>
    <dsp:sp modelId="{27878C57-BBF6-4C22-88FA-1C3D4933722D}">
      <dsp:nvSpPr>
        <dsp:cNvPr id="0" name=""/>
        <dsp:cNvSpPr/>
      </dsp:nvSpPr>
      <dsp:spPr>
        <a:xfrm>
          <a:off x="72935" y="210112"/>
          <a:ext cx="700971" cy="7009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825258" y="1053039"/>
          <a:ext cx="5044785" cy="696911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5117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i="1" kern="1200" dirty="0"/>
            <a:t>апаратні;</a:t>
          </a:r>
        </a:p>
      </dsp:txBody>
      <dsp:txXfrm>
        <a:off x="825258" y="1053039"/>
        <a:ext cx="5044785" cy="696911"/>
      </dsp:txXfrm>
    </dsp:sp>
    <dsp:sp modelId="{E63EBB38-5984-4F74-98F1-254621592311}">
      <dsp:nvSpPr>
        <dsp:cNvPr id="0" name=""/>
        <dsp:cNvSpPr/>
      </dsp:nvSpPr>
      <dsp:spPr>
        <a:xfrm>
          <a:off x="474772" y="1051009"/>
          <a:ext cx="700971" cy="7009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948589" y="1893936"/>
          <a:ext cx="4921453" cy="69691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5117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i="1" kern="1200" dirty="0">
              <a:solidFill>
                <a:srgbClr val="002060"/>
              </a:solidFill>
            </a:rPr>
            <a:t>програмні;</a:t>
          </a:r>
        </a:p>
      </dsp:txBody>
      <dsp:txXfrm>
        <a:off x="948589" y="1893936"/>
        <a:ext cx="4921453" cy="696911"/>
      </dsp:txXfrm>
    </dsp:sp>
    <dsp:sp modelId="{D13D7DA6-9D1E-4150-A6AE-C6ABC36166D5}">
      <dsp:nvSpPr>
        <dsp:cNvPr id="0" name=""/>
        <dsp:cNvSpPr/>
      </dsp:nvSpPr>
      <dsp:spPr>
        <a:xfrm>
          <a:off x="598103" y="1891906"/>
          <a:ext cx="700971" cy="7009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825258" y="2734833"/>
          <a:ext cx="5044785" cy="69691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5117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i="1" kern="1200" dirty="0"/>
            <a:t>криптографічні;</a:t>
          </a:r>
        </a:p>
      </dsp:txBody>
      <dsp:txXfrm>
        <a:off x="825258" y="2734833"/>
        <a:ext cx="5044785" cy="696911"/>
      </dsp:txXfrm>
    </dsp:sp>
    <dsp:sp modelId="{AA2029A9-878F-42BF-A694-5944B1AD983E}">
      <dsp:nvSpPr>
        <dsp:cNvPr id="0" name=""/>
        <dsp:cNvSpPr/>
      </dsp:nvSpPr>
      <dsp:spPr>
        <a:xfrm>
          <a:off x="474772" y="2732803"/>
          <a:ext cx="700971" cy="7009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423421" y="3575730"/>
          <a:ext cx="5446622" cy="696911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5117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i="1" kern="1200" dirty="0"/>
            <a:t>комбіновані.</a:t>
          </a:r>
        </a:p>
      </dsp:txBody>
      <dsp:txXfrm>
        <a:off x="423421" y="3575730"/>
        <a:ext cx="5446622" cy="696911"/>
      </dsp:txXfrm>
    </dsp:sp>
    <dsp:sp modelId="{0589A8B4-BF53-4D85-9C3C-5A5EA39FC1AC}">
      <dsp:nvSpPr>
        <dsp:cNvPr id="0" name=""/>
        <dsp:cNvSpPr/>
      </dsp:nvSpPr>
      <dsp:spPr>
        <a:xfrm>
          <a:off x="72935" y="3573700"/>
          <a:ext cx="700971" cy="7009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59A6C-AA2D-4D77-9067-4D3C5D1F7EB1}">
      <dsp:nvSpPr>
        <dsp:cNvPr id="0" name=""/>
        <dsp:cNvSpPr/>
      </dsp:nvSpPr>
      <dsp:spPr>
        <a:xfrm>
          <a:off x="395395" y="0"/>
          <a:ext cx="3518547" cy="2111128"/>
        </a:xfrm>
        <a:prstGeom prst="rect">
          <a:avLst/>
        </a:prstGeom>
        <a:solidFill>
          <a:srgbClr val="C55A1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i="1" kern="1200" noProof="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Морально-етичні засоби </a:t>
          </a:r>
          <a:r>
            <a:rPr lang="uk-UA" sz="2100" i="1" kern="1200" noProof="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реалізуються у вигляді норм поведінки особи в інформаційному просторі</a:t>
          </a:r>
        </a:p>
      </dsp:txBody>
      <dsp:txXfrm>
        <a:off x="395395" y="0"/>
        <a:ext cx="3518547" cy="2111128"/>
      </dsp:txXfrm>
    </dsp:sp>
    <dsp:sp modelId="{994BE581-63C1-42E1-A65D-3C2CE91E815F}">
      <dsp:nvSpPr>
        <dsp:cNvPr id="0" name=""/>
        <dsp:cNvSpPr/>
      </dsp:nvSpPr>
      <dsp:spPr>
        <a:xfrm>
          <a:off x="4265796" y="2907"/>
          <a:ext cx="3518547" cy="2111128"/>
        </a:xfrm>
        <a:prstGeom prst="rect">
          <a:avLst/>
        </a:prstGeom>
        <a:solidFill>
          <a:srgbClr val="7030A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i="1" kern="1200" noProof="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Правові засоби </a:t>
          </a:r>
          <a:r>
            <a:rPr lang="uk-UA" sz="2100" i="1" kern="1200" noProof="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встановлюють правила користування інформацією та відповідальність користувачів за їх порушення</a:t>
          </a:r>
        </a:p>
      </dsp:txBody>
      <dsp:txXfrm>
        <a:off x="4265796" y="2907"/>
        <a:ext cx="3518547" cy="2111128"/>
      </dsp:txXfrm>
    </dsp:sp>
    <dsp:sp modelId="{CC446C73-F87B-4FD1-B25A-4A463A9DC548}">
      <dsp:nvSpPr>
        <dsp:cNvPr id="0" name=""/>
        <dsp:cNvSpPr/>
      </dsp:nvSpPr>
      <dsp:spPr>
        <a:xfrm>
          <a:off x="8136198" y="2907"/>
          <a:ext cx="3518547" cy="2111128"/>
        </a:xfrm>
        <a:prstGeom prst="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i="1" kern="1200" noProof="0" dirty="0">
              <a:solidFill>
                <a:srgbClr val="002060"/>
              </a:solidFill>
              <a:latin typeface="+mn-lt"/>
              <a:ea typeface="+mn-ea"/>
              <a:cs typeface="+mn-cs"/>
            </a:rPr>
            <a:t>Адміністративні (організаційні) засоби </a:t>
          </a:r>
          <a:r>
            <a:rPr lang="uk-UA" sz="2100" i="1" kern="1200" noProof="0" dirty="0">
              <a:solidFill>
                <a:srgbClr val="002060"/>
              </a:solidFill>
              <a:latin typeface="+mn-lt"/>
              <a:ea typeface="+mn-ea"/>
              <a:cs typeface="+mn-cs"/>
            </a:rPr>
            <a:t>регламентують порядок взаємодії користувачів з інформаційними системами</a:t>
          </a:r>
        </a:p>
      </dsp:txBody>
      <dsp:txXfrm>
        <a:off x="8136198" y="2907"/>
        <a:ext cx="3518547" cy="2111128"/>
      </dsp:txXfrm>
    </dsp:sp>
    <dsp:sp modelId="{8DC41A2E-9D9A-4C3A-AD2F-5BD91C9A3250}">
      <dsp:nvSpPr>
        <dsp:cNvPr id="0" name=""/>
        <dsp:cNvSpPr/>
      </dsp:nvSpPr>
      <dsp:spPr>
        <a:xfrm>
          <a:off x="2330596" y="2465890"/>
          <a:ext cx="3518547" cy="2111128"/>
        </a:xfrm>
        <a:prstGeom prst="rect">
          <a:avLst/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i="1" kern="1200" noProof="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Технічні (фізичні) засоби </a:t>
          </a:r>
          <a:r>
            <a:rPr lang="uk-UA" sz="2100" i="1" kern="1200" noProof="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забезпечують захист від несанкціонованого доступу, пошкодження інформаційної системи тощо</a:t>
          </a:r>
        </a:p>
      </dsp:txBody>
      <dsp:txXfrm>
        <a:off x="2330596" y="2465890"/>
        <a:ext cx="3518547" cy="2111128"/>
      </dsp:txXfrm>
    </dsp:sp>
    <dsp:sp modelId="{E88842E5-AEBB-4448-9D8D-4D199377B7B9}">
      <dsp:nvSpPr>
        <dsp:cNvPr id="0" name=""/>
        <dsp:cNvSpPr/>
      </dsp:nvSpPr>
      <dsp:spPr>
        <a:xfrm>
          <a:off x="6200997" y="2465890"/>
          <a:ext cx="3518547" cy="2111128"/>
        </a:xfrm>
        <a:prstGeom prst="rect">
          <a:avLst/>
        </a:prstGeom>
        <a:solidFill>
          <a:srgbClr val="008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i="1" kern="1200" noProof="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Програмні засоби </a:t>
          </a:r>
          <a:r>
            <a:rPr lang="uk-UA" sz="2100" i="1" kern="1200" noProof="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забезпечують захист інформаційної системи від комп’ютерних вірусів, ідентифікацію користувачів тощо</a:t>
          </a:r>
        </a:p>
      </dsp:txBody>
      <dsp:txXfrm>
        <a:off x="6200997" y="2465890"/>
        <a:ext cx="3518547" cy="2111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A51221C-393E-4FE7-AED2-E07CE01EF0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747751" cy="441340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41646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1</a:t>
            </a: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3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1</a:t>
            </a: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0</a:t>
            </a:r>
            <a:b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</a:b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715020"/>
            <a:ext cx="7137066" cy="1801607"/>
          </a:xfrm>
        </p:spPr>
        <p:txBody>
          <a:bodyPr>
            <a:noAutofit/>
          </a:bodyPr>
          <a:lstStyle/>
          <a:p>
            <a:r>
              <a:rPr lang="uk-UA" sz="4000" dirty="0"/>
              <a:t>Основні захисні механізми, що реалізуються в рамках різних заходів і засобів захисту</a:t>
            </a:r>
          </a:p>
        </p:txBody>
      </p:sp>
      <p:pic>
        <p:nvPicPr>
          <p:cNvPr id="8" name="Picture 8" descr="Пов’язане зображення">
            <a:extLst>
              <a:ext uri="{FF2B5EF4-FFF2-40B4-BE49-F238E27FC236}">
                <a16:creationId xmlns:a16="http://schemas.microsoft.com/office/drawing/2014/main" id="{01D16870-8CDE-4F8A-B22D-C80FE87B3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428" y="3662321"/>
            <a:ext cx="2333066" cy="233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information security, pagelock, secure website, website security icon">
            <a:extLst>
              <a:ext uri="{FF2B5EF4-FFF2-40B4-BE49-F238E27FC236}">
                <a16:creationId xmlns:a16="http://schemas.microsoft.com/office/drawing/2014/main" id="{2F8A5AAF-84D2-439F-8E50-09D70DAAF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041" y="3664313"/>
            <a:ext cx="2328332" cy="232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Основні захисні механізми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Види захисту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26792031-9DEF-4ACC-98AC-C23B7FBED037}"/>
              </a:ext>
            </a:extLst>
          </p:cNvPr>
          <p:cNvGraphicFramePr/>
          <p:nvPr/>
        </p:nvGraphicFramePr>
        <p:xfrm>
          <a:off x="69850" y="1801823"/>
          <a:ext cx="12050141" cy="4579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893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Основні захисні механізми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Механізми безпеки: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AEC5431A-429E-4795-BA89-C2649F2B995A}"/>
              </a:ext>
            </a:extLst>
          </p:cNvPr>
          <p:cNvSpPr/>
          <p:nvPr/>
        </p:nvSpPr>
        <p:spPr>
          <a:xfrm>
            <a:off x="72007" y="1852819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електронний підпис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76DCF33D-F6C3-45D9-B032-35F600160A1B}"/>
              </a:ext>
            </a:extLst>
          </p:cNvPr>
          <p:cNvSpPr/>
          <p:nvPr/>
        </p:nvSpPr>
        <p:spPr>
          <a:xfrm>
            <a:off x="4110552" y="1852819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контроль і розмежування доступу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69BE50B6-FDB4-4852-AD83-F34597499F10}"/>
              </a:ext>
            </a:extLst>
          </p:cNvPr>
          <p:cNvSpPr/>
          <p:nvPr/>
        </p:nvSpPr>
        <p:spPr>
          <a:xfrm>
            <a:off x="4109475" y="3269988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система реєстрації та обліку інформації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DEC81065-B0CF-4C99-ACC0-0A20DA93A036}"/>
              </a:ext>
            </a:extLst>
          </p:cNvPr>
          <p:cNvSpPr/>
          <p:nvPr/>
        </p:nvSpPr>
        <p:spPr>
          <a:xfrm>
            <a:off x="72007" y="3269988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забезпечення цілісності даних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1DB13639-FE60-4802-B5B4-973F07193E06}"/>
              </a:ext>
            </a:extLst>
          </p:cNvPr>
          <p:cNvSpPr/>
          <p:nvPr/>
        </p:nvSpPr>
        <p:spPr>
          <a:xfrm>
            <a:off x="72007" y="4687157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забезпечення аутентифікації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8025A59-67D8-4FDC-B3F6-5D03BD63F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3147" y="1852820"/>
            <a:ext cx="3914938" cy="4126998"/>
          </a:xfrm>
          <a:prstGeom prst="rect">
            <a:avLst/>
          </a:prstGeom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72876148-D683-4C50-AC96-3C78842674A7}"/>
              </a:ext>
            </a:extLst>
          </p:cNvPr>
          <p:cNvSpPr/>
          <p:nvPr/>
        </p:nvSpPr>
        <p:spPr>
          <a:xfrm>
            <a:off x="4109475" y="4687157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управління маршрутизацією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29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Основні захисні механізми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Найбільший ефект досягається тоді, коли всі використовувані засоби, методи і заходи об’єднуються в єдиний, цілісний механізм захисту інформації.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ED29D9-B09D-468A-B874-F289A5707342}"/>
              </a:ext>
            </a:extLst>
          </p:cNvPr>
          <p:cNvSpPr txBox="1"/>
          <p:nvPr/>
        </p:nvSpPr>
        <p:spPr>
          <a:xfrm>
            <a:off x="72008" y="2736502"/>
            <a:ext cx="6419227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Механізм захисту має проектуватися паралельно зі створенням систем обробки даних, починаючи з моменту вироблення загального задуму побудови системи.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0244" name="Picture 4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50DDD7E2-695B-4468-B330-30ADE72B6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15" y="2736502"/>
            <a:ext cx="5505700" cy="400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44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Основні захисні механізми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9" y="1196763"/>
            <a:ext cx="644937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Функціонування механізму захисту має плануватися і забезпечуватися разом з плануванням і забезпеченням основних процесів автоматизованої обробки інформації.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61C8DF-B427-4354-8A33-E003B5D892E4}"/>
              </a:ext>
            </a:extLst>
          </p:cNvPr>
          <p:cNvSpPr txBox="1"/>
          <p:nvPr/>
        </p:nvSpPr>
        <p:spPr>
          <a:xfrm>
            <a:off x="72008" y="4414579"/>
            <a:ext cx="644937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Слід здійснювати постійний контроль функціонування механізму захисту.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1266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053E74E8-29EB-447F-AB0B-B06DD736A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105" y="1196763"/>
            <a:ext cx="5600596" cy="560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54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380F663-13E3-468B-A760-3F004EF113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82" r="9530"/>
          <a:stretch/>
        </p:blipFill>
        <p:spPr>
          <a:xfrm flipH="1">
            <a:off x="414169" y="1167703"/>
            <a:ext cx="4558964" cy="53134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253511-E843-4F3C-ABC3-FB5075FF2BEC}"/>
              </a:ext>
            </a:extLst>
          </p:cNvPr>
          <p:cNvSpPr txBox="1"/>
          <p:nvPr/>
        </p:nvSpPr>
        <p:spPr>
          <a:xfrm>
            <a:off x="5094514" y="1196763"/>
            <a:ext cx="7027636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Створіть </a:t>
            </a:r>
            <a:r>
              <a:rPr lang="uk-UA" sz="2800" b="1" i="1" kern="0" dirty="0">
                <a:solidFill>
                  <a:srgbClr val="FFFF00"/>
                </a:solidFill>
              </a:rPr>
              <a:t>інформаційний бюлетень</a:t>
            </a:r>
            <a:r>
              <a:rPr lang="uk-UA" sz="2800" b="1" i="1" kern="0" dirty="0">
                <a:solidFill>
                  <a:schemeClr val="bg1"/>
                </a:solidFill>
              </a:rPr>
              <a:t> Засоби захисту інформації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211F5C-B5C5-45DD-AB66-5EC37C455CD3}"/>
              </a:ext>
            </a:extLst>
          </p:cNvPr>
          <p:cNvSpPr txBox="1"/>
          <p:nvPr/>
        </p:nvSpPr>
        <p:spPr>
          <a:xfrm>
            <a:off x="5094514" y="2706358"/>
            <a:ext cx="7027636" cy="397031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Розмісіть роботу на </a:t>
            </a:r>
            <a:r>
              <a:rPr lang="en-US" sz="2800" b="1" i="1" kern="0" dirty="0">
                <a:solidFill>
                  <a:schemeClr val="bg1"/>
                </a:solidFill>
              </a:rPr>
              <a:t>Google-</a:t>
            </a:r>
            <a:r>
              <a:rPr lang="uk-UA" sz="2800" b="1" i="1" kern="0" dirty="0">
                <a:solidFill>
                  <a:schemeClr val="bg1"/>
                </a:solidFill>
              </a:rPr>
              <a:t>диску</a:t>
            </a:r>
            <a:r>
              <a:rPr lang="uk-UA" sz="2800" b="1" i="1" kern="0">
                <a:solidFill>
                  <a:schemeClr val="bg1"/>
                </a:solidFill>
              </a:rPr>
              <a:t>, надайте </a:t>
            </a:r>
            <a:r>
              <a:rPr lang="uk-UA" sz="2800" b="1" i="1" kern="0" dirty="0">
                <a:solidFill>
                  <a:schemeClr val="bg1"/>
                </a:solidFill>
              </a:rPr>
              <a:t>доступ, для перегляду і редагування учителю і 2 однокласникам. Перегляньте проектну роботу своїх друзів. Додайте коментарі. Порівняйте змістовну частину і оформлення. Оцініть власну роботу і переглянуті роботи.</a:t>
            </a:r>
          </a:p>
        </p:txBody>
      </p:sp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Основні захисні механізми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Розділ 2 </a:t>
            </a: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§ 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457189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До організаційних заходів щодо забезпечення захисту інформаційних технологій відносять: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67BB57-4DE3-4DD8-A043-FEC9FCC4AC97}"/>
              </a:ext>
            </a:extLst>
          </p:cNvPr>
          <p:cNvSpPr txBox="1"/>
          <p:nvPr/>
        </p:nvSpPr>
        <p:spPr>
          <a:xfrm>
            <a:off x="247201" y="2303255"/>
            <a:ext cx="5681325" cy="267765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складання посадових інструкцій для персоналу, що використовує в процесі роботи інформаційні технології;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0A2515-8F1F-4958-BCAB-C5E369F3A598}"/>
              </a:ext>
            </a:extLst>
          </p:cNvPr>
          <p:cNvSpPr txBox="1"/>
          <p:nvPr/>
        </p:nvSpPr>
        <p:spPr>
          <a:xfrm>
            <a:off x="247202" y="5108594"/>
            <a:ext cx="11873869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формування правил управління, обліку, зберігання, поширення, знищення інформаційних технологій та інформації, а також ідентифікації користувачів;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2BEFD79-15B7-4116-9589-B5EE76493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708" y="2278552"/>
            <a:ext cx="5404720" cy="270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4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Основні захисні механізми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Розділ 2 </a:t>
            </a: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§ 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457189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(Продовження…) До організаційних заходів щодо забезпечення захисту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ІТ відносять: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67BB57-4DE3-4DD8-A043-FEC9FCC4AC97}"/>
              </a:ext>
            </a:extLst>
          </p:cNvPr>
          <p:cNvSpPr txBox="1"/>
          <p:nvPr/>
        </p:nvSpPr>
        <p:spPr>
          <a:xfrm>
            <a:off x="247201" y="2303255"/>
            <a:ext cx="11873869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розробка плану дій в разі виникнення спроб несанкціонованого використання інформаційних технологій та інформації;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0A2515-8F1F-4958-BCAB-C5E369F3A598}"/>
              </a:ext>
            </a:extLst>
          </p:cNvPr>
          <p:cNvSpPr txBox="1"/>
          <p:nvPr/>
        </p:nvSpPr>
        <p:spPr>
          <a:xfrm>
            <a:off x="247200" y="3840635"/>
            <a:ext cx="6525389" cy="224676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ознайомлення з правилами безпеки всього персоналу, що використовує в роботі інформаційні ресурси і технології.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B635303-D23E-4FD7-A146-F6136661A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266" y="3840636"/>
            <a:ext cx="5207804" cy="292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9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Основні захисні механізми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Розділ 2 </a:t>
            </a: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§ 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457189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Засоби захисту інформації діляться на: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0E946E0F-F270-41EA-B58E-DC11209CA8A0}"/>
              </a:ext>
            </a:extLst>
          </p:cNvPr>
          <p:cNvGraphicFramePr/>
          <p:nvPr/>
        </p:nvGraphicFramePr>
        <p:xfrm>
          <a:off x="6096000" y="1892084"/>
          <a:ext cx="5931876" cy="4484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05C04608-5048-41C3-AF7D-A570D03D5E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7" r="14743"/>
          <a:stretch/>
        </p:blipFill>
        <p:spPr bwMode="auto">
          <a:xfrm>
            <a:off x="72008" y="1938347"/>
            <a:ext cx="5931876" cy="443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5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7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Основні захисні механізми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Розділ 2 </a:t>
            </a: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§ 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4771297" cy="526297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Фізичні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– різні інженерні засоби і споруди, що утруднюють або виключають фізичне проникнення (або доступ) правопорушників на об’єкти захисту і до матеріальних носіїв конфіденційної інформації;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E97F45-9D36-4BA3-9D8F-7A82E8CC2D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68" t="16957" r="4648" b="9011"/>
          <a:stretch/>
        </p:blipFill>
        <p:spPr>
          <a:xfrm>
            <a:off x="4955517" y="1194903"/>
            <a:ext cx="7164475" cy="507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5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Основні захисні механізми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Розділ 2 </a:t>
            </a: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§ 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12299" y="1196763"/>
            <a:ext cx="5409851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Апаратні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– механічні, електричні, електронні та інші пристрої, призначені для захисту інформації від витоку, розголошення, модифікації, знищення, а також протидії засобам технічної розвідки;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8B103C-CFC0-465D-93D0-D6DBD3B415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21" b="11584"/>
          <a:stretch/>
        </p:blipFill>
        <p:spPr>
          <a:xfrm>
            <a:off x="69850" y="1196763"/>
            <a:ext cx="6491724" cy="440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Основні захисні механізми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Розділ 2 </a:t>
            </a: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§ 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5675649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Програмні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– спеціальні програми для комп’ютерів, що реалізують функції захисту інформації від несанкціонованого доступу, ознайомлення, копіювання, модифікації, знищення та блокування;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D4D2D6B-E82F-45FE-9848-80E3A1657E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7935"/>
          <a:stretch/>
        </p:blipFill>
        <p:spPr bwMode="auto">
          <a:xfrm>
            <a:off x="5898382" y="1196763"/>
            <a:ext cx="6221610" cy="397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70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Основні захисні механізми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Розділ 2 </a:t>
            </a: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§ 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A0C933-6349-4C4C-84BF-C36B3DBD9226}"/>
              </a:ext>
            </a:extLst>
          </p:cNvPr>
          <p:cNvSpPr txBox="1"/>
          <p:nvPr/>
        </p:nvSpPr>
        <p:spPr>
          <a:xfrm>
            <a:off x="6712299" y="1196763"/>
            <a:ext cx="5409852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Криптографічні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– технічні та програмні засоби шифрування даних, засновані на використанні різноманітних математичних і алгоритмічних методів;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385D15-F4BC-44D1-A6D2-8AE667EAB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9" y="1195472"/>
            <a:ext cx="6481675" cy="353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6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Основні захисні механізми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28B500-DF52-4731-9CA9-98A05E4FAEAF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457189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Комбіновані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– сукупна реалізація апаратних і програмних засобів і криптографічних методів захисту інформації.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920D211D-3E17-412F-964A-2D92116DA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2801920"/>
            <a:ext cx="5876616" cy="307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Ð ÐµÐ·ÑÐ»ÑÑÐ°Ñ Ð¿Ð¾ÑÑÐºÑ Ð·Ð¾Ð±ÑÐ°Ð¶ÐµÐ½Ñ Ð·Ð° Ð·Ð°Ð¿Ð¸ÑÐ¾Ð¼ &quot;Information security vector&quot;">
            <a:extLst>
              <a:ext uri="{FF2B5EF4-FFF2-40B4-BE49-F238E27FC236}">
                <a16:creationId xmlns:a16="http://schemas.microsoft.com/office/drawing/2014/main" id="{9F7FDAF0-5A9C-4DA1-8250-E7A9ACB6A0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5"/>
          <a:stretch/>
        </p:blipFill>
        <p:spPr bwMode="auto">
          <a:xfrm>
            <a:off x="6141968" y="2801920"/>
            <a:ext cx="5978023" cy="307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98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201679</TotalTime>
  <Words>525</Words>
  <Application>Microsoft Office PowerPoint</Application>
  <PresentationFormat>Широкоэкранный</PresentationFormat>
  <Paragraphs>63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Comic Sans MS</vt:lpstr>
      <vt:lpstr>Times New Roman</vt:lpstr>
      <vt:lpstr>Verdana</vt:lpstr>
      <vt:lpstr>Wingdings</vt:lpstr>
      <vt:lpstr>Тема Office</vt:lpstr>
      <vt:lpstr>Основні захисні механізми, що реалізуються в рамках різних заходів і засобів захисту</vt:lpstr>
      <vt:lpstr>Основні захисні механізми</vt:lpstr>
      <vt:lpstr>Основні захисні механізми</vt:lpstr>
      <vt:lpstr>Основні захисні механізми</vt:lpstr>
      <vt:lpstr>Основні захисні механізми</vt:lpstr>
      <vt:lpstr>Основні захисні механізми</vt:lpstr>
      <vt:lpstr>Основні захисні механізми</vt:lpstr>
      <vt:lpstr>Основні захисні механізми</vt:lpstr>
      <vt:lpstr>Основні захисні механізми</vt:lpstr>
      <vt:lpstr>Основні захисні механізми</vt:lpstr>
      <vt:lpstr>Основні захисні механізми</vt:lpstr>
      <vt:lpstr>Основні захисні механізми</vt:lpstr>
      <vt:lpstr>Основні захисні механізми</vt:lpstr>
      <vt:lpstr>Працюємо за комп’ютером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Андрей Иваниченко</cp:lastModifiedBy>
  <cp:revision>545</cp:revision>
  <dcterms:created xsi:type="dcterms:W3CDTF">2016-06-06T19:48:43Z</dcterms:created>
  <dcterms:modified xsi:type="dcterms:W3CDTF">2020-04-08T06:29:52Z</dcterms:modified>
</cp:coreProperties>
</file>