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34" r:id="rId3"/>
    <p:sldId id="1435" r:id="rId4"/>
    <p:sldId id="1441" r:id="rId5"/>
    <p:sldId id="1442" r:id="rId6"/>
    <p:sldId id="1443" r:id="rId7"/>
    <p:sldId id="1447" r:id="rId8"/>
    <p:sldId id="1444" r:id="rId9"/>
    <p:sldId id="1445" r:id="rId10"/>
    <p:sldId id="1446" r:id="rId11"/>
    <p:sldId id="1448" r:id="rId12"/>
    <p:sldId id="1451" r:id="rId13"/>
    <p:sldId id="1449" r:id="rId14"/>
    <p:sldId id="1450" r:id="rId15"/>
    <p:sldId id="1452" r:id="rId16"/>
    <p:sldId id="1454" r:id="rId17"/>
    <p:sldId id="1453" r:id="rId18"/>
    <p:sldId id="656" r:id="rId19"/>
    <p:sldId id="657" r:id="rId20"/>
    <p:sldId id="64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8000"/>
    <a:srgbClr val="13B1CE"/>
    <a:srgbClr val="396BC5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noProof="0" dirty="0">
              <a:solidFill>
                <a:srgbClr val="002060"/>
              </a:solidFill>
            </a:rPr>
            <a:t>по-перше, описати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/>
            <a:t>а лише потім класифікувати різні види загроз і небезпек, ризиків та викликів 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і, відповідно, сформулювати систему заходів зі здійснення управління ними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метод схожості,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метод розбіжності,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метод сполучення схожості й розбіжності,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метод супроводжувальних змін,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метод залишків.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3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3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3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3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3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2000" b="1" i="1" noProof="0" dirty="0">
              <a:solidFill>
                <a:srgbClr val="002060"/>
              </a:solidFill>
            </a:rPr>
            <a:t>І етап – визначення цінності  об’єкта захисту інформації.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b="1" i="1" noProof="0" dirty="0"/>
            <a:t>ІІ етап – аналіз потенційних дій зловмисників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 noProof="0" dirty="0"/>
        </a:p>
      </dgm:t>
    </dgm:pt>
    <dgm:pt modelId="{7066BC1C-376E-4712-B695-CCB0DDF0D40E}">
      <dgm:prSet phldrT="[Текст]" custT="1"/>
      <dgm:spPr/>
      <dgm:t>
        <a:bodyPr/>
        <a:lstStyle/>
        <a:p>
          <a:r>
            <a:rPr lang="uk-UA" sz="2000" b="1" i="1" noProof="0" dirty="0"/>
            <a:t>ІІІ  етап – оцінка надійності встановлених засобів захисту інформації на об’єкті.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законодавчі (правові);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адміністративні;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організаційні (процедурні);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інженерно-технічні;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dirty="0"/>
            <a:t>правові.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Закон України «Про інформацію»;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Закон України «Про захист інформації в інформаційно-телекомунікаційних системах»;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Закон України «Про державну таємницю»;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i="1" noProof="0" dirty="0"/>
            <a:t>Закон України «Про захист персональних даних»,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i="1" noProof="0" dirty="0"/>
            <a:t>Постанову Кабінету міністрів України «Про затвердження Правил забезпечення захисту інформації в інформаційних, телекомунікаційних та інформаційно-телекомунікаційних системах».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5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 custScaleY="125832" custLinFactNeighborY="-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 custScaleY="125832" custLinFactNeighborY="-8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 custScaleY="125832" custLinFactNeighborY="-14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 custScaleY="173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b="1" i="1" noProof="0" dirty="0"/>
            <a:t>відкрита інформація</a:t>
          </a:r>
          <a:r>
            <a:rPr lang="uk-UA" sz="2400" i="1" noProof="0" dirty="0"/>
            <a:t>, яка передається телекомунікаційними мережами;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1" i="1" noProof="0" dirty="0"/>
            <a:t>конфіденційна інформація</a:t>
          </a:r>
          <a:r>
            <a:rPr lang="uk-UA" sz="2000" i="1" noProof="0" dirty="0"/>
            <a:t>, яка перебуває у володінні розпорядників інформації, визначених Законом України «Про доступ до публічної інформації»;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службова інформація</a:t>
          </a:r>
          <a:r>
            <a:rPr lang="uk-UA" sz="2400" i="1" noProof="0" dirty="0">
              <a:solidFill>
                <a:srgbClr val="002060"/>
              </a:solidFill>
            </a:rPr>
            <a:t>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b="1" i="1" noProof="0" dirty="0"/>
            <a:t>інформація</a:t>
          </a:r>
          <a:r>
            <a:rPr lang="uk-UA" sz="2400" i="1" noProof="0" dirty="0"/>
            <a:t>, яка становить державну або іншу передбачену законом </a:t>
          </a:r>
          <a:r>
            <a:rPr lang="uk-UA" sz="2400" b="1" i="1" noProof="0" dirty="0"/>
            <a:t>таємницю</a:t>
          </a:r>
          <a:r>
            <a:rPr lang="uk-UA" sz="2400" i="1" noProof="0" dirty="0"/>
            <a:t>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інформація, вимога щодо захисту якої встановлена законом.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9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 custScaleY="161112" custLinFactNeighborY="5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 custScaleY="129077" custLinFactNeighborY="10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 custScaleY="129077" custLinFactNeighborY="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 custScaleY="129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010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noProof="0" dirty="0">
              <a:solidFill>
                <a:srgbClr val="002060"/>
              </a:solidFill>
            </a:rPr>
            <a:t>по-перше, описати</a:t>
          </a:r>
        </a:p>
      </dsp:txBody>
      <dsp:txXfrm>
        <a:off x="29611" y="29611"/>
        <a:ext cx="9002762" cy="951774"/>
      </dsp:txXfrm>
    </dsp:sp>
    <dsp:sp modelId="{BD948475-3A72-4282-A7E2-E1FA6E7405A3}">
      <dsp:nvSpPr>
        <dsp:cNvPr id="0" name=""/>
        <dsp:cNvSpPr/>
      </dsp:nvSpPr>
      <dsp:spPr>
        <a:xfrm>
          <a:off x="890621" y="1179495"/>
          <a:ext cx="10093705" cy="101099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noProof="0" dirty="0"/>
            <a:t>а лише потім класифікувати різні види загроз і небезпек, ризиків та викликів </a:t>
          </a:r>
        </a:p>
      </dsp:txBody>
      <dsp:txXfrm>
        <a:off x="920232" y="1209106"/>
        <a:ext cx="8486715" cy="951774"/>
      </dsp:txXfrm>
    </dsp:sp>
    <dsp:sp modelId="{1145D2C8-A92A-4865-87E9-A87784D21A56}">
      <dsp:nvSpPr>
        <dsp:cNvPr id="0" name=""/>
        <dsp:cNvSpPr/>
      </dsp:nvSpPr>
      <dsp:spPr>
        <a:xfrm>
          <a:off x="1781242" y="2358990"/>
          <a:ext cx="10093705" cy="1010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noProof="0" dirty="0"/>
            <a:t>і, відповідно, сформулювати систему заходів зі здійснення управління ними</a:t>
          </a:r>
        </a:p>
      </dsp:txBody>
      <dsp:txXfrm>
        <a:off x="1810853" y="2388601"/>
        <a:ext cx="8486715" cy="951774"/>
      </dsp:txXfrm>
    </dsp:sp>
    <dsp:sp modelId="{DDE98724-F0BF-42B0-9DD4-2E7B480097DD}">
      <dsp:nvSpPr>
        <dsp:cNvPr id="0" name=""/>
        <dsp:cNvSpPr/>
      </dsp:nvSpPr>
      <dsp:spPr>
        <a:xfrm>
          <a:off x="9436558" y="766672"/>
          <a:ext cx="657147" cy="657147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000" b="1" i="1" kern="1200" noProof="0" dirty="0"/>
        </a:p>
      </dsp:txBody>
      <dsp:txXfrm>
        <a:off x="9584416" y="766672"/>
        <a:ext cx="361431" cy="494503"/>
      </dsp:txXfrm>
    </dsp:sp>
    <dsp:sp modelId="{35679B1A-FF17-4F85-9F41-FE26B7B9FE9C}">
      <dsp:nvSpPr>
        <dsp:cNvPr id="0" name=""/>
        <dsp:cNvSpPr/>
      </dsp:nvSpPr>
      <dsp:spPr>
        <a:xfrm>
          <a:off x="10327179" y="1939427"/>
          <a:ext cx="657147" cy="657147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000" b="1" i="1" kern="1200" noProof="0" dirty="0"/>
        </a:p>
      </dsp:txBody>
      <dsp:txXfrm>
        <a:off x="10475037" y="1939427"/>
        <a:ext cx="361431" cy="494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508193" y="-843338"/>
          <a:ext cx="6558413" cy="6558413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59177" y="210160"/>
          <a:ext cx="6047575" cy="7976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5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метод схожості,</a:t>
          </a:r>
        </a:p>
      </dsp:txBody>
      <dsp:txXfrm>
        <a:off x="459177" y="210160"/>
        <a:ext cx="6047575" cy="797612"/>
      </dsp:txXfrm>
    </dsp:sp>
    <dsp:sp modelId="{27878C57-BBF6-4C22-88FA-1C3D4933722D}">
      <dsp:nvSpPr>
        <dsp:cNvPr id="0" name=""/>
        <dsp:cNvSpPr/>
      </dsp:nvSpPr>
      <dsp:spPr>
        <a:xfrm>
          <a:off x="78451" y="228240"/>
          <a:ext cx="761452" cy="76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95685" y="1123611"/>
          <a:ext cx="5611067" cy="79761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5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метод розбіжності, </a:t>
          </a:r>
        </a:p>
      </dsp:txBody>
      <dsp:txXfrm>
        <a:off x="895685" y="1123611"/>
        <a:ext cx="5611067" cy="797612"/>
      </dsp:txXfrm>
    </dsp:sp>
    <dsp:sp modelId="{E63EBB38-5984-4F74-98F1-254621592311}">
      <dsp:nvSpPr>
        <dsp:cNvPr id="0" name=""/>
        <dsp:cNvSpPr/>
      </dsp:nvSpPr>
      <dsp:spPr>
        <a:xfrm>
          <a:off x="514959" y="1141691"/>
          <a:ext cx="761452" cy="76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9658" y="2037061"/>
          <a:ext cx="5477094" cy="7976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5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метод сполучення схожості й розбіжності, </a:t>
          </a:r>
        </a:p>
      </dsp:txBody>
      <dsp:txXfrm>
        <a:off x="1029658" y="2037061"/>
        <a:ext cx="5477094" cy="797612"/>
      </dsp:txXfrm>
    </dsp:sp>
    <dsp:sp modelId="{D13D7DA6-9D1E-4150-A6AE-C6ABC36166D5}">
      <dsp:nvSpPr>
        <dsp:cNvPr id="0" name=""/>
        <dsp:cNvSpPr/>
      </dsp:nvSpPr>
      <dsp:spPr>
        <a:xfrm>
          <a:off x="648932" y="2055141"/>
          <a:ext cx="761452" cy="76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95685" y="2950512"/>
          <a:ext cx="5611067" cy="7976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5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метод супроводжувальних змін, </a:t>
          </a:r>
        </a:p>
      </dsp:txBody>
      <dsp:txXfrm>
        <a:off x="895685" y="2950512"/>
        <a:ext cx="5611067" cy="797612"/>
      </dsp:txXfrm>
    </dsp:sp>
    <dsp:sp modelId="{AA2029A9-878F-42BF-A694-5944B1AD983E}">
      <dsp:nvSpPr>
        <dsp:cNvPr id="0" name=""/>
        <dsp:cNvSpPr/>
      </dsp:nvSpPr>
      <dsp:spPr>
        <a:xfrm>
          <a:off x="514959" y="2968592"/>
          <a:ext cx="761452" cy="76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59177" y="3863962"/>
          <a:ext cx="6047575" cy="79761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352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метод залишків.</a:t>
          </a:r>
        </a:p>
      </dsp:txBody>
      <dsp:txXfrm>
        <a:off x="459177" y="3863962"/>
        <a:ext cx="6047575" cy="797612"/>
      </dsp:txXfrm>
    </dsp:sp>
    <dsp:sp modelId="{0589A8B4-BF53-4D85-9C3C-5A5EA39FC1AC}">
      <dsp:nvSpPr>
        <dsp:cNvPr id="0" name=""/>
        <dsp:cNvSpPr/>
      </dsp:nvSpPr>
      <dsp:spPr>
        <a:xfrm>
          <a:off x="78451" y="3882042"/>
          <a:ext cx="761452" cy="761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5768647" cy="1274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>
              <a:solidFill>
                <a:srgbClr val="002060"/>
              </a:solidFill>
            </a:rPr>
            <a:t>І етап – визначення цінності  об’єкта захисту інформації.</a:t>
          </a:r>
        </a:p>
      </dsp:txBody>
      <dsp:txXfrm>
        <a:off x="37318" y="37318"/>
        <a:ext cx="4393759" cy="1199495"/>
      </dsp:txXfrm>
    </dsp:sp>
    <dsp:sp modelId="{BD948475-3A72-4282-A7E2-E1FA6E7405A3}">
      <dsp:nvSpPr>
        <dsp:cNvPr id="0" name=""/>
        <dsp:cNvSpPr/>
      </dsp:nvSpPr>
      <dsp:spPr>
        <a:xfrm>
          <a:off x="508998" y="1486487"/>
          <a:ext cx="5768647" cy="127413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ІІ етап – аналіз потенційних дій зловмисників</a:t>
          </a:r>
        </a:p>
      </dsp:txBody>
      <dsp:txXfrm>
        <a:off x="546316" y="1523805"/>
        <a:ext cx="4356827" cy="1199495"/>
      </dsp:txXfrm>
    </dsp:sp>
    <dsp:sp modelId="{1145D2C8-A92A-4865-87E9-A87784D21A56}">
      <dsp:nvSpPr>
        <dsp:cNvPr id="0" name=""/>
        <dsp:cNvSpPr/>
      </dsp:nvSpPr>
      <dsp:spPr>
        <a:xfrm>
          <a:off x="1017996" y="2972974"/>
          <a:ext cx="5768647" cy="1274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ІІІ  етап – оцінка надійності встановлених засобів захисту інформації на об’єкті.</a:t>
          </a:r>
        </a:p>
      </dsp:txBody>
      <dsp:txXfrm>
        <a:off x="1055314" y="3010292"/>
        <a:ext cx="4356827" cy="1199495"/>
      </dsp:txXfrm>
    </dsp:sp>
    <dsp:sp modelId="{DDE98724-F0BF-42B0-9DD4-2E7B480097DD}">
      <dsp:nvSpPr>
        <dsp:cNvPr id="0" name=""/>
        <dsp:cNvSpPr/>
      </dsp:nvSpPr>
      <dsp:spPr>
        <a:xfrm>
          <a:off x="4940461" y="966216"/>
          <a:ext cx="828185" cy="82818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 noProof="0" dirty="0"/>
        </a:p>
      </dsp:txBody>
      <dsp:txXfrm>
        <a:off x="5126803" y="966216"/>
        <a:ext cx="455501" cy="623209"/>
      </dsp:txXfrm>
    </dsp:sp>
    <dsp:sp modelId="{35679B1A-FF17-4F85-9F41-FE26B7B9FE9C}">
      <dsp:nvSpPr>
        <dsp:cNvPr id="0" name=""/>
        <dsp:cNvSpPr/>
      </dsp:nvSpPr>
      <dsp:spPr>
        <a:xfrm>
          <a:off x="5449460" y="2444209"/>
          <a:ext cx="828185" cy="82818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 noProof="0" dirty="0"/>
        </a:p>
      </dsp:txBody>
      <dsp:txXfrm>
        <a:off x="5635802" y="2444209"/>
        <a:ext cx="455501" cy="623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314851"/>
          <a:ext cx="7347455" cy="6301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/>
            <a:t>законодавчі (правові);</a:t>
          </a:r>
        </a:p>
      </dsp:txBody>
      <dsp:txXfrm>
        <a:off x="474656" y="314851"/>
        <a:ext cx="7347455" cy="630106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259708"/>
          <a:ext cx="6895939" cy="63010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/>
            <a:t>адміністративні;</a:t>
          </a:r>
        </a:p>
      </dsp:txBody>
      <dsp:txXfrm>
        <a:off x="926171" y="1259708"/>
        <a:ext cx="6895939" cy="630106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204565"/>
          <a:ext cx="6757360" cy="6301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>
              <a:solidFill>
                <a:srgbClr val="002060"/>
              </a:solidFill>
            </a:rPr>
            <a:t>організаційні (процедурні);</a:t>
          </a:r>
        </a:p>
      </dsp:txBody>
      <dsp:txXfrm>
        <a:off x="1064750" y="2204565"/>
        <a:ext cx="6757360" cy="630106"/>
      </dsp:txXfrm>
    </dsp:sp>
    <dsp:sp modelId="{D13D7DA6-9D1E-4150-A6AE-C6ABC36166D5}">
      <dsp:nvSpPr>
        <dsp:cNvPr id="0" name=""/>
        <dsp:cNvSpPr/>
      </dsp:nvSpPr>
      <dsp:spPr>
        <a:xfrm>
          <a:off x="670934" y="2125802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149422"/>
          <a:ext cx="6895939" cy="6301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/>
            <a:t>інженерно-технічні;</a:t>
          </a:r>
        </a:p>
      </dsp:txBody>
      <dsp:txXfrm>
        <a:off x="926171" y="3149422"/>
        <a:ext cx="6895939" cy="630106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94279"/>
          <a:ext cx="7347455" cy="63010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i="1" kern="1200" dirty="0"/>
            <a:t>правові.</a:t>
          </a:r>
        </a:p>
      </dsp:txBody>
      <dsp:txXfrm>
        <a:off x="474656" y="4094279"/>
        <a:ext cx="7347455" cy="630106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235205" y="-656619"/>
          <a:ext cx="5046195" cy="5046195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55206" y="166769"/>
          <a:ext cx="11496112" cy="5894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18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Закон України «Про інформацію»; </a:t>
          </a:r>
        </a:p>
      </dsp:txBody>
      <dsp:txXfrm>
        <a:off x="355206" y="166769"/>
        <a:ext cx="11496112" cy="589487"/>
      </dsp:txXfrm>
    </dsp:sp>
    <dsp:sp modelId="{27878C57-BBF6-4C22-88FA-1C3D4933722D}">
      <dsp:nvSpPr>
        <dsp:cNvPr id="0" name=""/>
        <dsp:cNvSpPr/>
      </dsp:nvSpPr>
      <dsp:spPr>
        <a:xfrm>
          <a:off x="62411" y="168718"/>
          <a:ext cx="585589" cy="585589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90899" y="839429"/>
          <a:ext cx="11160419" cy="58948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18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Закон України «Про захист інформації в інформаційно-телекомунікаційних системах»; </a:t>
          </a:r>
        </a:p>
      </dsp:txBody>
      <dsp:txXfrm>
        <a:off x="690899" y="839429"/>
        <a:ext cx="11160419" cy="589487"/>
      </dsp:txXfrm>
    </dsp:sp>
    <dsp:sp modelId="{E63EBB38-5984-4F74-98F1-254621592311}">
      <dsp:nvSpPr>
        <dsp:cNvPr id="0" name=""/>
        <dsp:cNvSpPr/>
      </dsp:nvSpPr>
      <dsp:spPr>
        <a:xfrm>
          <a:off x="398104" y="871200"/>
          <a:ext cx="585589" cy="585589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793929" y="1531970"/>
          <a:ext cx="11057388" cy="5894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18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Закон України «Про державну таємницю»; </a:t>
          </a:r>
        </a:p>
      </dsp:txBody>
      <dsp:txXfrm>
        <a:off x="793929" y="1531970"/>
        <a:ext cx="11057388" cy="589487"/>
      </dsp:txXfrm>
    </dsp:sp>
    <dsp:sp modelId="{D13D7DA6-9D1E-4150-A6AE-C6ABC36166D5}">
      <dsp:nvSpPr>
        <dsp:cNvPr id="0" name=""/>
        <dsp:cNvSpPr/>
      </dsp:nvSpPr>
      <dsp:spPr>
        <a:xfrm>
          <a:off x="501135" y="1573683"/>
          <a:ext cx="585589" cy="585589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690899" y="2204630"/>
          <a:ext cx="11160419" cy="5894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18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Закон України «Про захист персональних даних»,</a:t>
          </a:r>
        </a:p>
      </dsp:txBody>
      <dsp:txXfrm>
        <a:off x="690899" y="2204630"/>
        <a:ext cx="11160419" cy="589487"/>
      </dsp:txXfrm>
    </dsp:sp>
    <dsp:sp modelId="{AA2029A9-878F-42BF-A694-5944B1AD983E}">
      <dsp:nvSpPr>
        <dsp:cNvPr id="0" name=""/>
        <dsp:cNvSpPr/>
      </dsp:nvSpPr>
      <dsp:spPr>
        <a:xfrm>
          <a:off x="398104" y="2276166"/>
          <a:ext cx="585589" cy="585589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55206" y="2864510"/>
          <a:ext cx="11496112" cy="81386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718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Постанову Кабінету міністрів України «Про затвердження Правил забезпечення захисту інформації в інформаційних, телекомунікаційних та інформаційно-телекомунікаційних системах».</a:t>
          </a:r>
        </a:p>
      </dsp:txBody>
      <dsp:txXfrm>
        <a:off x="355206" y="2864510"/>
        <a:ext cx="11496112" cy="813866"/>
      </dsp:txXfrm>
    </dsp:sp>
    <dsp:sp modelId="{0589A8B4-BF53-4D85-9C3C-5A5EA39FC1AC}">
      <dsp:nvSpPr>
        <dsp:cNvPr id="0" name=""/>
        <dsp:cNvSpPr/>
      </dsp:nvSpPr>
      <dsp:spPr>
        <a:xfrm>
          <a:off x="62411" y="2978648"/>
          <a:ext cx="585589" cy="585589"/>
        </a:xfrm>
        <a:prstGeom prst="ellipse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2" y="-798036"/>
          <a:ext cx="6204421" cy="6204421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34839" y="204154"/>
          <a:ext cx="11402868" cy="743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відкрита інформація</a:t>
          </a:r>
          <a:r>
            <a:rPr lang="uk-UA" sz="2400" i="1" kern="1200" noProof="0" dirty="0"/>
            <a:t>, яка передається телекомунікаційними мережами;</a:t>
          </a:r>
        </a:p>
      </dsp:txBody>
      <dsp:txXfrm>
        <a:off x="434839" y="204154"/>
        <a:ext cx="11402868" cy="743777"/>
      </dsp:txXfrm>
    </dsp:sp>
    <dsp:sp modelId="{27878C57-BBF6-4C22-88FA-1C3D4933722D}">
      <dsp:nvSpPr>
        <dsp:cNvPr id="0" name=""/>
        <dsp:cNvSpPr/>
      </dsp:nvSpPr>
      <dsp:spPr>
        <a:xfrm>
          <a:off x="74696" y="215901"/>
          <a:ext cx="720284" cy="72028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7747" y="1005742"/>
          <a:ext cx="10989960" cy="92837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конфіденційна інформація</a:t>
          </a:r>
          <a:r>
            <a:rPr lang="uk-UA" sz="2000" i="1" kern="1200" noProof="0" dirty="0"/>
            <a:t>, яка перебуває у володінні розпорядників інформації, визначених Законом України «Про доступ до публічної інформації»;</a:t>
          </a:r>
        </a:p>
      </dsp:txBody>
      <dsp:txXfrm>
        <a:off x="847747" y="1005742"/>
        <a:ext cx="10989960" cy="928372"/>
      </dsp:txXfrm>
    </dsp:sp>
    <dsp:sp modelId="{E63EBB38-5984-4F74-98F1-254621592311}">
      <dsp:nvSpPr>
        <dsp:cNvPr id="0" name=""/>
        <dsp:cNvSpPr/>
      </dsp:nvSpPr>
      <dsp:spPr>
        <a:xfrm>
          <a:off x="487604" y="1079966"/>
          <a:ext cx="720284" cy="72028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74477" y="1991925"/>
          <a:ext cx="10863230" cy="7437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>
              <a:solidFill>
                <a:srgbClr val="002060"/>
              </a:solidFill>
            </a:rPr>
            <a:t>службова інформація</a:t>
          </a:r>
          <a:r>
            <a:rPr lang="uk-UA" sz="2400" i="1" kern="1200" noProof="0" dirty="0">
              <a:solidFill>
                <a:srgbClr val="002060"/>
              </a:solidFill>
            </a:rPr>
            <a:t>;</a:t>
          </a:r>
        </a:p>
      </dsp:txBody>
      <dsp:txXfrm>
        <a:off x="974477" y="1991925"/>
        <a:ext cx="10863230" cy="743777"/>
      </dsp:txXfrm>
    </dsp:sp>
    <dsp:sp modelId="{D13D7DA6-9D1E-4150-A6AE-C6ABC36166D5}">
      <dsp:nvSpPr>
        <dsp:cNvPr id="0" name=""/>
        <dsp:cNvSpPr/>
      </dsp:nvSpPr>
      <dsp:spPr>
        <a:xfrm>
          <a:off x="614334" y="1944032"/>
          <a:ext cx="720284" cy="72028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47747" y="2836110"/>
          <a:ext cx="10989960" cy="7437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інформація</a:t>
          </a:r>
          <a:r>
            <a:rPr lang="uk-UA" sz="2400" i="1" kern="1200" noProof="0" dirty="0"/>
            <a:t>, яка становить державну або іншу передбачену законом </a:t>
          </a:r>
          <a:r>
            <a:rPr lang="uk-UA" sz="2400" b="1" i="1" kern="1200" noProof="0" dirty="0"/>
            <a:t>таємницю</a:t>
          </a:r>
          <a:r>
            <a:rPr lang="uk-UA" sz="2400" i="1" kern="1200" noProof="0" dirty="0"/>
            <a:t>;</a:t>
          </a:r>
        </a:p>
      </dsp:txBody>
      <dsp:txXfrm>
        <a:off x="847747" y="2836110"/>
        <a:ext cx="10989960" cy="743777"/>
      </dsp:txXfrm>
    </dsp:sp>
    <dsp:sp modelId="{AA2029A9-878F-42BF-A694-5944B1AD983E}">
      <dsp:nvSpPr>
        <dsp:cNvPr id="0" name=""/>
        <dsp:cNvSpPr/>
      </dsp:nvSpPr>
      <dsp:spPr>
        <a:xfrm>
          <a:off x="487604" y="2808097"/>
          <a:ext cx="720284" cy="72028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34839" y="3660416"/>
          <a:ext cx="11402868" cy="743777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3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інформація, вимога щодо захисту якої встановлена законом.</a:t>
          </a:r>
        </a:p>
      </dsp:txBody>
      <dsp:txXfrm>
        <a:off x="434839" y="3660416"/>
        <a:ext cx="11402868" cy="743777"/>
      </dsp:txXfrm>
    </dsp:sp>
    <dsp:sp modelId="{0589A8B4-BF53-4D85-9C3C-5A5EA39FC1AC}">
      <dsp:nvSpPr>
        <dsp:cNvPr id="0" name=""/>
        <dsp:cNvSpPr/>
      </dsp:nvSpPr>
      <dsp:spPr>
        <a:xfrm>
          <a:off x="74696" y="3672162"/>
          <a:ext cx="720284" cy="72028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10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15020"/>
            <a:ext cx="7137066" cy="1801607"/>
          </a:xfrm>
        </p:spPr>
        <p:txBody>
          <a:bodyPr>
            <a:noAutofit/>
          </a:bodyPr>
          <a:lstStyle/>
          <a:p>
            <a:r>
              <a:rPr lang="uk-UA" sz="3800" dirty="0"/>
              <a:t>Види заходів протидії загрозам безпеки. Правові основи забезпечення безпеки інформаційних технологій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id="{01D16870-8CDE-4F8A-B22D-C80FE87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11D366E-B88A-411A-90C1-A606825D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41" y="3664313"/>
            <a:ext cx="2328332" cy="23283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5112941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Правові заходи </a:t>
            </a:r>
            <a:r>
              <a:rPr lang="uk-UA" sz="2800" b="1" i="1" kern="0" dirty="0">
                <a:solidFill>
                  <a:schemeClr val="bg1"/>
                </a:solidFill>
              </a:rPr>
              <a:t>–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розробка норм, що встановлюють відповідальність за комп'ютерні злочини, захист авторських прав програмістів, удосконалювання карного і цивільного законодавства, а також судочинства.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6A3EE1-CED7-492B-A76E-BBAE3B8C3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4" r="14011"/>
          <a:stretch/>
        </p:blipFill>
        <p:spPr>
          <a:xfrm>
            <a:off x="5287113" y="1209088"/>
            <a:ext cx="683287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Інженерно-технічні</a:t>
            </a:r>
            <a:r>
              <a:rPr lang="uk-UA" sz="2800" b="1" i="1" kern="0" dirty="0">
                <a:solidFill>
                  <a:schemeClr val="bg1"/>
                </a:solidFill>
              </a:rPr>
              <a:t> засоби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BB90AD5-D054-4AA3-9AF2-35FF3583C05A}"/>
              </a:ext>
            </a:extLst>
          </p:cNvPr>
          <p:cNvSpPr/>
          <p:nvPr/>
        </p:nvSpPr>
        <p:spPr>
          <a:xfrm>
            <a:off x="72007" y="1842107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установка систем захисту від збоїв в електроживленні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1F37FB9-3DF4-4AF4-ABB5-DE959D9E6BA1}"/>
              </a:ext>
            </a:extLst>
          </p:cNvPr>
          <p:cNvSpPr/>
          <p:nvPr/>
        </p:nvSpPr>
        <p:spPr>
          <a:xfrm>
            <a:off x="4110552" y="1842107"/>
            <a:ext cx="3807549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програмні засоби боротьби з вірусами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BB79D95-11B4-4D5F-92AD-50A9E39A413B}"/>
              </a:ext>
            </a:extLst>
          </p:cNvPr>
          <p:cNvSpPr/>
          <p:nvPr/>
        </p:nvSpPr>
        <p:spPr>
          <a:xfrm>
            <a:off x="7998488" y="1842107"/>
            <a:ext cx="412366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забезпечення захисту від розкрадань і диверсій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8BCD5E4-D307-43A2-9D07-7CC2E7E25191}"/>
              </a:ext>
            </a:extLst>
          </p:cNvPr>
          <p:cNvSpPr/>
          <p:nvPr/>
        </p:nvSpPr>
        <p:spPr>
          <a:xfrm>
            <a:off x="72007" y="3224757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резервне копіювання та архівування особливо важливих документів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1EC1941-F0C9-4049-8781-640B6929E7C9}"/>
              </a:ext>
            </a:extLst>
          </p:cNvPr>
          <p:cNvSpPr/>
          <p:nvPr/>
        </p:nvSpPr>
        <p:spPr>
          <a:xfrm>
            <a:off x="6149819" y="3224757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оснащення приміщень системою охоронної сигналізації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12DD492-B2F1-4B87-9818-E49231A9BFA4}"/>
              </a:ext>
            </a:extLst>
          </p:cNvPr>
          <p:cNvSpPr/>
          <p:nvPr/>
        </p:nvSpPr>
        <p:spPr>
          <a:xfrm>
            <a:off x="69848" y="4607407"/>
            <a:ext cx="5972332" cy="19340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захист від несанкціонованого доступу до комп'ютерної  системи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EC853FE-287A-49DE-8372-1ED914BF6A29}"/>
              </a:ext>
            </a:extLst>
          </p:cNvPr>
          <p:cNvSpPr/>
          <p:nvPr/>
        </p:nvSpPr>
        <p:spPr>
          <a:xfrm>
            <a:off x="6147660" y="4607407"/>
            <a:ext cx="5972332" cy="19340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організація локальних обчислювальних мереж з можливістю перерозподілу ресурсів, у разі виходу з ладу окремих ланок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BD850E6-A553-4B47-9BCC-45C4FE0C7332}"/>
              </a:ext>
            </a:extLst>
          </p:cNvPr>
          <p:cNvSpPr/>
          <p:nvPr/>
        </p:nvSpPr>
        <p:spPr>
          <a:xfrm>
            <a:off x="69850" y="1196763"/>
            <a:ext cx="5972332" cy="7425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Програмні</a:t>
            </a:r>
            <a:r>
              <a:rPr lang="uk-UA" sz="2800" b="1" i="1" kern="0" dirty="0">
                <a:solidFill>
                  <a:srgbClr val="FFFFFF"/>
                </a:solidFill>
              </a:rPr>
              <a:t> засоби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B783965-609D-4485-953D-9BB4FC38BE74}"/>
              </a:ext>
            </a:extLst>
          </p:cNvPr>
          <p:cNvSpPr/>
          <p:nvPr/>
        </p:nvSpPr>
        <p:spPr>
          <a:xfrm>
            <a:off x="6147662" y="1196763"/>
            <a:ext cx="5972332" cy="7425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Криптографічні</a:t>
            </a:r>
            <a:r>
              <a:rPr lang="uk-UA" sz="2800" b="1" i="1" kern="0" dirty="0">
                <a:solidFill>
                  <a:srgbClr val="FFFFFF"/>
                </a:solidFill>
              </a:rPr>
              <a:t> засоби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B450610-EC53-4278-A9A7-2F0C3CEB09BC}"/>
              </a:ext>
            </a:extLst>
          </p:cNvPr>
          <p:cNvSpPr/>
          <p:nvPr/>
        </p:nvSpPr>
        <p:spPr>
          <a:xfrm>
            <a:off x="69850" y="2038147"/>
            <a:ext cx="5972332" cy="41013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спеціальні програми, програмні комплекси і системи захисту інформації в інформаційних системах різного призначення і засобах обробки даних (антивірусні програми, системи розмежування повноважень, програмні засоби контролю доступу)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291727C-F577-4F49-9D12-D331AA3A8E7A}"/>
              </a:ext>
            </a:extLst>
          </p:cNvPr>
          <p:cNvSpPr/>
          <p:nvPr/>
        </p:nvSpPr>
        <p:spPr>
          <a:xfrm>
            <a:off x="6147662" y="2038147"/>
            <a:ext cx="5972332" cy="41013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спеціальні математичні та алгоритмічні засоби захисту інформації, переданої по мережах зв'язку, збереженої та обробленої на комп'ютерах з використанням методів шифрування.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8D4DC-B5D6-4C14-9358-7B126F304DA0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Система захисту інформації </a:t>
            </a:r>
            <a:r>
              <a:rPr lang="uk-UA" sz="2800" b="1" i="1" kern="0" dirty="0">
                <a:solidFill>
                  <a:srgbClr val="FFFFFF"/>
                </a:solidFill>
              </a:rPr>
              <a:t>– це організована сукупність спеціальних установ, засобів, методів і заходів, що забезпечують захист інформації від внутрішніх і зовнішніх загроз.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C9B1D3-4974-420A-AB05-250B4793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4E7DA9D-6A54-4DC1-B4DA-3D66A02C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6" y="3132860"/>
            <a:ext cx="7056684" cy="31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3D01A355-305B-45F5-8BA1-2FA135F1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78" y="3132860"/>
            <a:ext cx="4766072" cy="31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Система захисту інформації повинна задовольняти такі умови: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EC2512A-9108-4F8B-BDC8-2C76C323E879}"/>
              </a:ext>
            </a:extLst>
          </p:cNvPr>
          <p:cNvSpPr/>
          <p:nvPr/>
        </p:nvSpPr>
        <p:spPr>
          <a:xfrm>
            <a:off x="72007" y="2264137"/>
            <a:ext cx="3973050" cy="12613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бути надійною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13E3162-A5DE-45CC-8FE3-161AA0AECD5A}"/>
              </a:ext>
            </a:extLst>
          </p:cNvPr>
          <p:cNvSpPr/>
          <p:nvPr/>
        </p:nvSpPr>
        <p:spPr>
          <a:xfrm>
            <a:off x="4110552" y="2264137"/>
            <a:ext cx="3807549" cy="12613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бути нестандартною, різноманітною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5A18354-9BBB-45F6-860B-0748610CDD21}"/>
              </a:ext>
            </a:extLst>
          </p:cNvPr>
          <p:cNvSpPr/>
          <p:nvPr/>
        </p:nvSpPr>
        <p:spPr>
          <a:xfrm>
            <a:off x="7998488" y="2264137"/>
            <a:ext cx="4123662" cy="12613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бути комплексною, мати цілісність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1D46034-C6E2-4E4B-ADF9-8277021C547E}"/>
              </a:ext>
            </a:extLst>
          </p:cNvPr>
          <p:cNvSpPr/>
          <p:nvPr/>
        </p:nvSpPr>
        <p:spPr>
          <a:xfrm>
            <a:off x="72007" y="3596546"/>
            <a:ext cx="5972332" cy="15976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бути різноманітною за використовуваними засобами, багаторівневою з ієрархічною послідовністю доступу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BBFA365-D142-4B0A-94E0-D2BDA056C775}"/>
              </a:ext>
            </a:extLst>
          </p:cNvPr>
          <p:cNvSpPr/>
          <p:nvPr/>
        </p:nvSpPr>
        <p:spPr>
          <a:xfrm>
            <a:off x="6149819" y="3596546"/>
            <a:ext cx="5972332" cy="15976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бути простою для технічного обслуговування і зручною для експлуатації користувачами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CE33792-4C73-423F-873C-B6FC725B7E32}"/>
              </a:ext>
            </a:extLst>
          </p:cNvPr>
          <p:cNvSpPr/>
          <p:nvPr/>
        </p:nvSpPr>
        <p:spPr>
          <a:xfrm>
            <a:off x="69848" y="5285436"/>
            <a:ext cx="5972332" cy="14921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охоплювати весь технологічний комплекс інформаційної діяльності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99D592A1-BAD2-4B7A-ACF6-58967F587D37}"/>
              </a:ext>
            </a:extLst>
          </p:cNvPr>
          <p:cNvSpPr/>
          <p:nvPr/>
        </p:nvSpPr>
        <p:spPr>
          <a:xfrm>
            <a:off x="6147660" y="5285436"/>
            <a:ext cx="5972332" cy="14921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бути відкритою для зміни і доповнення заходів забезпечення безпеки інформації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Принципи побудови системи безпеки інформації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2B63A-86CB-4F50-9E89-45CB238576F3}"/>
              </a:ext>
            </a:extLst>
          </p:cNvPr>
          <p:cNvSpPr txBox="1"/>
          <p:nvPr/>
        </p:nvSpPr>
        <p:spPr>
          <a:xfrm>
            <a:off x="72008" y="1861940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безперервність</a:t>
            </a:r>
            <a:r>
              <a:rPr lang="uk-UA" sz="2800" b="1" i="1" kern="0" dirty="0">
                <a:solidFill>
                  <a:schemeClr val="bg1"/>
                </a:solidFill>
              </a:rPr>
              <a:t> захисту інформації;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2BC61-5932-417F-BFBF-2EFA733D3910}"/>
              </a:ext>
            </a:extLst>
          </p:cNvPr>
          <p:cNvSpPr txBox="1"/>
          <p:nvPr/>
        </p:nvSpPr>
        <p:spPr>
          <a:xfrm>
            <a:off x="72008" y="2475356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активність</a:t>
            </a:r>
            <a:r>
              <a:rPr lang="uk-UA" sz="2800" b="1" i="1" kern="0" dirty="0">
                <a:solidFill>
                  <a:schemeClr val="bg1"/>
                </a:solidFill>
              </a:rPr>
              <a:t>, яка передбачає прогнозування дій зловмисника, розробку і реалізацію випереджаючих захисних заходів;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6368F-DCB6-44BE-9E5C-2A91DB520173}"/>
              </a:ext>
            </a:extLst>
          </p:cNvPr>
          <p:cNvSpPr txBox="1"/>
          <p:nvPr/>
        </p:nvSpPr>
        <p:spPr>
          <a:xfrm>
            <a:off x="72008" y="3964057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скритність</a:t>
            </a:r>
            <a:r>
              <a:rPr lang="uk-UA" sz="2800" b="1" i="1" kern="0" dirty="0">
                <a:solidFill>
                  <a:schemeClr val="bg1"/>
                </a:solidFill>
              </a:rPr>
              <a:t>, що виключає ознайомлення сторонніх осіб із засобами і технологією захисту інформації;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90068-CD43-4717-9DE1-C175F531B60E}"/>
              </a:ext>
            </a:extLst>
          </p:cNvPr>
          <p:cNvSpPr txBox="1"/>
          <p:nvPr/>
        </p:nvSpPr>
        <p:spPr>
          <a:xfrm>
            <a:off x="70929" y="5006780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цілеспрямованість</a:t>
            </a:r>
            <a:r>
              <a:rPr lang="uk-UA" sz="2800" b="1" i="1" kern="0" dirty="0">
                <a:solidFill>
                  <a:schemeClr val="bg1"/>
                </a:solidFill>
              </a:rPr>
              <a:t>, яка передбачає зосередження зусиль щодо запобігання загроз найбільш цінної інформації;</a:t>
            </a:r>
          </a:p>
        </p:txBody>
      </p:sp>
    </p:spTree>
    <p:extLst>
      <p:ext uri="{BB962C8B-B14F-4D97-AF65-F5344CB8AC3E}">
        <p14:creationId xmlns:p14="http://schemas.microsoft.com/office/powerpoint/2010/main" val="3704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2B63A-86CB-4F50-9E89-45CB238576F3}"/>
              </a:ext>
            </a:extLst>
          </p:cNvPr>
          <p:cNvSpPr txBox="1"/>
          <p:nvPr/>
        </p:nvSpPr>
        <p:spPr>
          <a:xfrm>
            <a:off x="72008" y="1791604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комплексне використання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2BC61-5932-417F-BFBF-2EFA733D3910}"/>
              </a:ext>
            </a:extLst>
          </p:cNvPr>
          <p:cNvSpPr txBox="1"/>
          <p:nvPr/>
        </p:nvSpPr>
        <p:spPr>
          <a:xfrm>
            <a:off x="72008" y="2426637"/>
            <a:ext cx="1205014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мінімізація</a:t>
            </a:r>
            <a:r>
              <a:rPr lang="uk-UA" sz="2800" b="1" i="1" kern="0" dirty="0">
                <a:solidFill>
                  <a:schemeClr val="bg1"/>
                </a:solidFill>
              </a:rPr>
              <a:t> додаткових завдань і вимог до співробітників організації, викликаних заходами щодо захисту інформації;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C20F7-5C7B-4298-B5AD-7BD90FBD17F2}"/>
              </a:ext>
            </a:extLst>
          </p:cNvPr>
          <p:cNvSpPr txBox="1"/>
          <p:nvPr/>
        </p:nvSpPr>
        <p:spPr>
          <a:xfrm>
            <a:off x="70929" y="3923445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надійність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A199D1-A1CE-4A4E-8BB2-9B75EFB06512}"/>
              </a:ext>
            </a:extLst>
          </p:cNvPr>
          <p:cNvSpPr txBox="1"/>
          <p:nvPr/>
        </p:nvSpPr>
        <p:spPr>
          <a:xfrm>
            <a:off x="70929" y="4563063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обмежений і контрольований доступ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1673D-FF5B-419D-8DBB-5F9AE0158C68}"/>
              </a:ext>
            </a:extLst>
          </p:cNvPr>
          <p:cNvSpPr txBox="1"/>
          <p:nvPr/>
        </p:nvSpPr>
        <p:spPr>
          <a:xfrm>
            <a:off x="70929" y="5202681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безперервність роботи системи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830321-A0EA-473E-93D1-AA1DC05EF995}"/>
              </a:ext>
            </a:extLst>
          </p:cNvPr>
          <p:cNvSpPr txBox="1"/>
          <p:nvPr/>
        </p:nvSpPr>
        <p:spPr>
          <a:xfrm>
            <a:off x="70929" y="584229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адаптованість</a:t>
            </a:r>
            <a:r>
              <a:rPr lang="uk-UA" sz="2800" b="1" i="1" kern="0" dirty="0">
                <a:solidFill>
                  <a:schemeClr val="bg1"/>
                </a:solidFill>
              </a:rPr>
              <a:t> (пристосовність) системи до змін навколишнього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8094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C2111-05FC-4FB3-8F93-4DFC89E5B95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Розрізняють три шляхи захисту даних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30A9D-530A-4C04-8B2C-26ADD0C3DF15}"/>
              </a:ext>
            </a:extLst>
          </p:cNvPr>
          <p:cNvSpPr txBox="1"/>
          <p:nvPr/>
        </p:nvSpPr>
        <p:spPr>
          <a:xfrm>
            <a:off x="72008" y="184903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Шляхи захисту даних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DCD9CD9-0048-441E-840E-7D7D6208A2DF}"/>
              </a:ext>
            </a:extLst>
          </p:cNvPr>
          <p:cNvSpPr/>
          <p:nvPr/>
        </p:nvSpPr>
        <p:spPr>
          <a:xfrm>
            <a:off x="72007" y="2630331"/>
            <a:ext cx="3973051" cy="1057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Захист доступу до комп’ютера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5DB8DBB-3A03-47FA-8444-BC9B30BC1581}"/>
              </a:ext>
            </a:extLst>
          </p:cNvPr>
          <p:cNvSpPr/>
          <p:nvPr/>
        </p:nvSpPr>
        <p:spPr>
          <a:xfrm>
            <a:off x="4110553" y="2630208"/>
            <a:ext cx="3973051" cy="1057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Захист даних на дисках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838C058-CA86-4E74-94D2-36D24AAC417F}"/>
              </a:ext>
            </a:extLst>
          </p:cNvPr>
          <p:cNvSpPr/>
          <p:nvPr/>
        </p:nvSpPr>
        <p:spPr>
          <a:xfrm>
            <a:off x="8149099" y="2630208"/>
            <a:ext cx="3973051" cy="10572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Захист даних в Інтернеті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952428C4-A237-498D-80BA-82D9E5623D9E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058533" y="2372251"/>
            <a:ext cx="0" cy="258080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6476F447-AE25-4E7C-B26E-2794CFF2D2C8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6097079" y="2372251"/>
            <a:ext cx="0" cy="257957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AEE1C345-C788-485D-8C9C-345FC87E5FE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0135625" y="2372190"/>
            <a:ext cx="0" cy="258018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data, desktop, privacy, protection, safety, secure, shield icon">
            <a:extLst>
              <a:ext uri="{FF2B5EF4-FFF2-40B4-BE49-F238E27FC236}">
                <a16:creationId xmlns:a16="http://schemas.microsoft.com/office/drawing/2014/main" id="{2818D698-F3AA-4DB4-B458-FD9C69A90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787564"/>
            <a:ext cx="2733260" cy="27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717533AF-1565-475F-BD59-5364B1D1C0D6}"/>
              </a:ext>
            </a:extLst>
          </p:cNvPr>
          <p:cNvGrpSpPr/>
          <p:nvPr/>
        </p:nvGrpSpPr>
        <p:grpSpPr>
          <a:xfrm>
            <a:off x="4723167" y="3787564"/>
            <a:ext cx="3075736" cy="2747822"/>
            <a:chOff x="4723167" y="3857137"/>
            <a:chExt cx="3075736" cy="2747822"/>
          </a:xfrm>
        </p:grpSpPr>
        <p:pic>
          <p:nvPicPr>
            <p:cNvPr id="17" name="Picture 4" descr="disk, hard, hdd icon">
              <a:extLst>
                <a:ext uri="{FF2B5EF4-FFF2-40B4-BE49-F238E27FC236}">
                  <a16:creationId xmlns:a16="http://schemas.microsoft.com/office/drawing/2014/main" id="{6A1694AC-89D2-45EE-ACE6-F87CA5F2F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167" y="3857137"/>
              <a:ext cx="2747822" cy="274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antivirus, guard, protect, protection, safety, security, shield ok icon">
              <a:extLst>
                <a:ext uri="{FF2B5EF4-FFF2-40B4-BE49-F238E27FC236}">
                  <a16:creationId xmlns:a16="http://schemas.microsoft.com/office/drawing/2014/main" id="{3123B36A-74B7-4353-A347-CCF1F86BA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492" y="4014948"/>
              <a:ext cx="1063411" cy="1063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D932B637-5F19-4D54-A015-115AFC37C071}"/>
              </a:ext>
            </a:extLst>
          </p:cNvPr>
          <p:cNvGrpSpPr/>
          <p:nvPr/>
        </p:nvGrpSpPr>
        <p:grpSpPr>
          <a:xfrm>
            <a:off x="8850731" y="3787564"/>
            <a:ext cx="3152424" cy="2747822"/>
            <a:chOff x="8850731" y="3857137"/>
            <a:chExt cx="3152424" cy="2747822"/>
          </a:xfrm>
        </p:grpSpPr>
        <p:pic>
          <p:nvPicPr>
            <p:cNvPr id="20" name="Picture 12" descr="internet, map, online, world icon">
              <a:extLst>
                <a:ext uri="{FF2B5EF4-FFF2-40B4-BE49-F238E27FC236}">
                  <a16:creationId xmlns:a16="http://schemas.microsoft.com/office/drawing/2014/main" id="{561DBDF2-17C8-4835-B1F6-0B88D345B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731" y="3857137"/>
              <a:ext cx="2747822" cy="274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antivirus, guard, protect, protection, safety, security, shield ok icon">
              <a:extLst>
                <a:ext uri="{FF2B5EF4-FFF2-40B4-BE49-F238E27FC236}">
                  <a16:creationId xmlns:a16="http://schemas.microsoft.com/office/drawing/2014/main" id="{97D7331B-99FB-4246-A6CD-64A1B5087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744" y="4014948"/>
              <a:ext cx="1063411" cy="1063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75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Правові основи забезпечення безпеки інформаційних технологій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законодавчому рівні в Україні прийнято декілька законів і видано постанови Кабінету Міністрів щодо забезпечення інформаційної безпеки. Серед них можна назвати: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6385" y="3012646"/>
          <a:ext cx="11901492" cy="374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8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Правові основи забезпечення безпеки інформаційних технологій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прийнятих в Україні законодавчих нормах, вказується, зокрема, що захисту підлягає: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6385" y="2150870"/>
          <a:ext cx="11901492" cy="460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33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Основні об’єкти захисту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A3088-2ABC-4544-A63F-7B86C67E9337}"/>
              </a:ext>
            </a:extLst>
          </p:cNvPr>
          <p:cNvSpPr txBox="1"/>
          <p:nvPr/>
        </p:nvSpPr>
        <p:spPr>
          <a:xfrm>
            <a:off x="247201" y="1825246"/>
            <a:ext cx="11873869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Інформація з обмеженим доступом, тобто інформаційні ресурси, зокрема, ті, що містять відомості, які належать або до таємної, або до конфіденційної інформації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3CEF6-B00F-4A05-90BC-734813F634C0}"/>
              </a:ext>
            </a:extLst>
          </p:cNvPr>
          <p:cNvSpPr txBox="1"/>
          <p:nvPr/>
        </p:nvSpPr>
        <p:spPr>
          <a:xfrm>
            <a:off x="247201" y="3746391"/>
            <a:ext cx="11873869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Технічні засоби приймання, обробки, зберігання та передання інформації: системи та засоби інформатизації; програмні засоби; автоматизовані системи керування тощо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3DEAF-84DC-4953-8A3D-3C5A8C26A5FA}"/>
              </a:ext>
            </a:extLst>
          </p:cNvPr>
          <p:cNvSpPr txBox="1"/>
          <p:nvPr/>
        </p:nvSpPr>
        <p:spPr>
          <a:xfrm>
            <a:off x="247201" y="5661237"/>
            <a:ext cx="1187386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Допоміжні технічні засоби і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8863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53511-E843-4F3C-ABC3-FB5075FF2BEC}"/>
              </a:ext>
            </a:extLst>
          </p:cNvPr>
          <p:cNvSpPr txBox="1"/>
          <p:nvPr/>
        </p:nvSpPr>
        <p:spPr>
          <a:xfrm>
            <a:off x="5094514" y="1196763"/>
            <a:ext cx="702763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текстовий документ, що містить відомості про систему інформаційної безпеки.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11F5C-B5C5-45DD-AB66-5EC37C455CD3}"/>
              </a:ext>
            </a:extLst>
          </p:cNvPr>
          <p:cNvSpPr txBox="1"/>
          <p:nvPr/>
        </p:nvSpPr>
        <p:spPr>
          <a:xfrm>
            <a:off x="5094514" y="2706358"/>
            <a:ext cx="7027636" cy="397031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Подайте знайдені відомості в текстовому документі у зручному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вигляді (таблиці, схеми тощо). Розмісіть роботу на </a:t>
            </a:r>
            <a:r>
              <a:rPr lang="en-US" sz="2800" b="1" i="1" kern="0" dirty="0">
                <a:solidFill>
                  <a:schemeClr val="bg1"/>
                </a:solidFill>
              </a:rPr>
              <a:t>Google-</a:t>
            </a:r>
            <a:r>
              <a:rPr lang="uk-UA" sz="2800" b="1" i="1" kern="0" dirty="0">
                <a:solidFill>
                  <a:schemeClr val="bg1"/>
                </a:solidFill>
              </a:rPr>
              <a:t>диску</a:t>
            </a:r>
            <a:r>
              <a:rPr lang="uk-UA" sz="2800" b="1" i="1" kern="0">
                <a:solidFill>
                  <a:schemeClr val="bg1"/>
                </a:solidFill>
              </a:rPr>
              <a:t>, надайте </a:t>
            </a:r>
            <a:r>
              <a:rPr lang="uk-UA" sz="2800" b="1" i="1" kern="0" dirty="0">
                <a:solidFill>
                  <a:schemeClr val="bg1"/>
                </a:solidFill>
              </a:rPr>
              <a:t>доступ, для перегляду і редагування учителю і 2 однокласникам. Перегляньте проектну роботу своїх друзів.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Важливими методами аналізу стану забезпечення інформаційної безпеки є методи описи і класифікації. Для здійснення ефективного захисту системи управління безпеки слід: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0316A93-4F0E-4451-9AAF-6E3996A937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092934"/>
              </p:ext>
            </p:extLst>
          </p:nvPr>
        </p:nvGraphicFramePr>
        <p:xfrm>
          <a:off x="247202" y="3155182"/>
          <a:ext cx="11874948" cy="336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45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розповсюджені методи аналізу рівня забезпечення інформаційної безпеки використовуються методи дослідження причинних зв’язків.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22A37-34D2-49DC-A22D-9499AF79BA11}"/>
              </a:ext>
            </a:extLst>
          </p:cNvPr>
          <p:cNvSpPr txBox="1"/>
          <p:nvPr/>
        </p:nvSpPr>
        <p:spPr>
          <a:xfrm>
            <a:off x="72008" y="266382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даних методів: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BC6E4-54F1-49C1-B56F-49E2BF60D40D}"/>
              </a:ext>
            </a:extLst>
          </p:cNvPr>
          <p:cNvSpPr txBox="1"/>
          <p:nvPr/>
        </p:nvSpPr>
        <p:spPr>
          <a:xfrm>
            <a:off x="247201" y="3299252"/>
            <a:ext cx="1187386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виявляються причинні зв’язки між загрозами та небезпеками;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8EBA3-229E-415E-9341-B02C3D7B93FE}"/>
              </a:ext>
            </a:extLst>
          </p:cNvPr>
          <p:cNvSpPr txBox="1"/>
          <p:nvPr/>
        </p:nvSpPr>
        <p:spPr>
          <a:xfrm>
            <a:off x="247201" y="4380944"/>
            <a:ext cx="11873869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здійснюється пошук причин, які стали джерелом і спричинили актуалізацію тих чи інших чинників небезпеки;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492185-E563-4AA9-A322-355A58DB906D}"/>
              </a:ext>
            </a:extLst>
          </p:cNvPr>
          <p:cNvSpPr txBox="1"/>
          <p:nvPr/>
        </p:nvSpPr>
        <p:spPr>
          <a:xfrm>
            <a:off x="247201" y="5893524"/>
            <a:ext cx="1187386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розробляються заходи щодо їх нейтралізації.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30135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Серед методів причинних зв’язків можна назвати такі: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B2E61C0-6AF5-4AD3-8680-4CDC7DB77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595926"/>
              </p:ext>
            </p:extLst>
          </p:nvPr>
        </p:nvGraphicFramePr>
        <p:xfrm>
          <a:off x="5453179" y="1719984"/>
          <a:ext cx="6574697" cy="487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1F442B2-DC31-4567-9AC4-05FCA275F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r="11584"/>
          <a:stretch/>
        </p:blipFill>
        <p:spPr bwMode="auto">
          <a:xfrm>
            <a:off x="72008" y="1801824"/>
            <a:ext cx="5305530" cy="46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методів забезпечення інформаційної безпеки.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Виділяють декілька типів методів забезпечення інформаційної безпеки: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A55E9-E964-47F9-A1A0-ECF515E327EA}"/>
              </a:ext>
            </a:extLst>
          </p:cNvPr>
          <p:cNvSpPr txBox="1"/>
          <p:nvPr/>
        </p:nvSpPr>
        <p:spPr>
          <a:xfrm>
            <a:off x="248281" y="2303255"/>
            <a:ext cx="7458805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однорівневі</a:t>
            </a:r>
            <a:r>
              <a:rPr lang="uk-UA" sz="2800" b="1" i="1" kern="0" dirty="0">
                <a:solidFill>
                  <a:schemeClr val="bg1"/>
                </a:solidFill>
              </a:rPr>
              <a:t> методи будуються на підставі одного принципу управління інформаційною безпекою;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CF30C-6E6E-45B3-BBB1-ADE68763572F}"/>
              </a:ext>
            </a:extLst>
          </p:cNvPr>
          <p:cNvSpPr txBox="1"/>
          <p:nvPr/>
        </p:nvSpPr>
        <p:spPr>
          <a:xfrm>
            <a:off x="247202" y="4271522"/>
            <a:ext cx="7458805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багаторівневі</a:t>
            </a:r>
            <a:r>
              <a:rPr lang="uk-UA" sz="2800" b="1" i="1" kern="0" dirty="0">
                <a:solidFill>
                  <a:schemeClr val="bg1"/>
                </a:solidFill>
              </a:rPr>
              <a:t> методи будуються на основі декількох принципів управління інформаційною безпекою, кожний з яких слугує вирішенню власного завдання;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Information security vector&quot;">
            <a:extLst>
              <a:ext uri="{FF2B5EF4-FFF2-40B4-BE49-F238E27FC236}">
                <a16:creationId xmlns:a16="http://schemas.microsoft.com/office/drawing/2014/main" id="{00944BC4-A789-4279-9BDF-5161DBDAE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/>
        </p:blipFill>
        <p:spPr bwMode="auto">
          <a:xfrm>
            <a:off x="7867089" y="2303255"/>
            <a:ext cx="4255062" cy="42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методів забезпечення інформаційної безпеки.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03D62-F8DF-4E84-B4C8-D3909EA76917}"/>
              </a:ext>
            </a:extLst>
          </p:cNvPr>
          <p:cNvSpPr txBox="1"/>
          <p:nvPr/>
        </p:nvSpPr>
        <p:spPr>
          <a:xfrm>
            <a:off x="248281" y="1830984"/>
            <a:ext cx="11873869" cy="249299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комплексні</a:t>
            </a:r>
            <a:r>
              <a:rPr lang="uk-UA" sz="2600" b="1" i="1" kern="0" dirty="0">
                <a:solidFill>
                  <a:schemeClr val="bg1"/>
                </a:solidFill>
              </a:rPr>
              <a:t> методи — багаторівневі технології, об’єднані у єдину систему координуючими функціями на організаційному рівні з метою забезпечення інформаційної безпеки, виходячи з аналізу сукупності чинників небезпеки, які мають семантичний зв’язок або генеруються з єдиного інформаційного центру інформаційного впливу;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2C323-1499-4A4A-AEEF-E1AC3C022DF8}"/>
              </a:ext>
            </a:extLst>
          </p:cNvPr>
          <p:cNvSpPr txBox="1"/>
          <p:nvPr/>
        </p:nvSpPr>
        <p:spPr>
          <a:xfrm>
            <a:off x="247202" y="4434975"/>
            <a:ext cx="11873869" cy="1692771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інтегровані високоінтелектуальні </a:t>
            </a:r>
            <a:r>
              <a:rPr lang="uk-UA" sz="2600" b="1" i="1" kern="0" dirty="0">
                <a:solidFill>
                  <a:schemeClr val="bg1"/>
                </a:solidFill>
              </a:rPr>
              <a:t>методи — багаторівневі, багатокомпонентні технології, побудовані на підставі могутніх автоматизованих інтелектуальних засобів з організаційним управлінням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Концепція захисту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Розробку концепції захисту рекомендується проводити в три етапи: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6E65CE2-7501-49BE-AA02-3A7A282BF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928396"/>
              </p:ext>
            </p:extLst>
          </p:nvPr>
        </p:nvGraphicFramePr>
        <p:xfrm>
          <a:off x="247202" y="2278064"/>
          <a:ext cx="6786644" cy="424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E2B71C-7498-4ACA-8619-9D3ABEBAE391}"/>
              </a:ext>
            </a:extLst>
          </p:cNvPr>
          <p:cNvSpPr txBox="1"/>
          <p:nvPr/>
        </p:nvSpPr>
        <p:spPr>
          <a:xfrm>
            <a:off x="7234812" y="2278064"/>
            <a:ext cx="4887337" cy="397031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основі концепції безпеки інформації розробляються стратегія безпеки інформації та архітектура системи захисту інформації, а далі – політика безпеки інформації</a:t>
            </a:r>
          </a:p>
        </p:txBody>
      </p:sp>
    </p:spTree>
    <p:extLst>
      <p:ext uri="{BB962C8B-B14F-4D97-AF65-F5344CB8AC3E}">
        <p14:creationId xmlns:p14="http://schemas.microsoft.com/office/powerpoint/2010/main" val="20331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Види заходів протидії</a:t>
            </a:r>
            <a:br>
              <a:rPr lang="uk-UA" dirty="0"/>
            </a:br>
            <a:r>
              <a:rPr lang="uk-UA" dirty="0"/>
              <a:t>загрозам безпеки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заходів протидії загрозам безпеки: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739F2E1-7172-4926-926C-6A6B63263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1"/>
          <a:stretch/>
        </p:blipFill>
        <p:spPr bwMode="auto">
          <a:xfrm>
            <a:off x="72008" y="2708748"/>
            <a:ext cx="4389460" cy="30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8B48C78-8099-4507-A9ED-5EB39BA40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497477"/>
              </p:ext>
            </p:extLst>
          </p:nvPr>
        </p:nvGraphicFramePr>
        <p:xfrm>
          <a:off x="4135175" y="1719983"/>
          <a:ext cx="7892701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93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201557</TotalTime>
  <Words>1083</Words>
  <Application>Microsoft Office PowerPoint</Application>
  <PresentationFormat>Широкоэкранный</PresentationFormat>
  <Paragraphs>128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Comic Sans MS</vt:lpstr>
      <vt:lpstr>Times New Roman</vt:lpstr>
      <vt:lpstr>Verdana</vt:lpstr>
      <vt:lpstr>Wingdings</vt:lpstr>
      <vt:lpstr>Тема Office</vt:lpstr>
      <vt:lpstr>Види заходів протидії загрозам безпеки. Правові основи забезпечення безпеки інформаційних технологій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Типи методів забезпечення інформаційної безпеки.</vt:lpstr>
      <vt:lpstr>Типи методів забезпечення інформаційної безпеки.</vt:lpstr>
      <vt:lpstr>Концепція захисту інформації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Види заходів протидії загрозам безпеки</vt:lpstr>
      <vt:lpstr>Правові основи забезпечення безпеки інформаційних технологій</vt:lpstr>
      <vt:lpstr>Правові основи забезпечення безпеки інформаційних технологій</vt:lpstr>
      <vt:lpstr>Працюємо за комп’ютером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Андрей Иваниченко</cp:lastModifiedBy>
  <cp:revision>527</cp:revision>
  <dcterms:created xsi:type="dcterms:W3CDTF">2016-06-06T19:48:43Z</dcterms:created>
  <dcterms:modified xsi:type="dcterms:W3CDTF">2020-04-08T07:36:37Z</dcterms:modified>
</cp:coreProperties>
</file>