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1" r:id="rId9"/>
    <p:sldId id="262" r:id="rId10"/>
    <p:sldId id="263" r:id="rId11"/>
    <p:sldId id="264" r:id="rId12"/>
    <p:sldId id="273" r:id="rId13"/>
    <p:sldId id="272" r:id="rId14"/>
    <p:sldId id="265" r:id="rId15"/>
    <p:sldId id="269" r:id="rId16"/>
    <p:sldId id="270" r:id="rId17"/>
    <p:sldId id="266" r:id="rId18"/>
    <p:sldId id="268" r:id="rId19"/>
    <p:sldId id="26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>
        <p:scale>
          <a:sx n="91" d="100"/>
          <a:sy n="91" d="100"/>
        </p:scale>
        <p:origin x="-29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C6523-4355-4F69-8C4A-C0350E22365D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ED7663-0F0D-46D7-AA4E-6AB640C09BBA}">
      <dgm:prSet phldrT="[Текст]"/>
      <dgm:spPr/>
      <dgm:t>
        <a:bodyPr/>
        <a:lstStyle/>
        <a:p>
          <a:r>
            <a:rPr lang="uk-UA" dirty="0" smtClean="0"/>
            <a:t>Впровадження інноваційних форм і методів: метод проектів, робота в </a:t>
          </a:r>
          <a:r>
            <a:rPr lang="uk-UA" dirty="0" smtClean="0"/>
            <a:t>групах,дослідницька робота</a:t>
          </a:r>
          <a:endParaRPr lang="ru-RU" dirty="0"/>
        </a:p>
      </dgm:t>
    </dgm:pt>
    <dgm:pt modelId="{7E35C11C-7529-4CF8-9085-2E05B0D1E544}" type="parTrans" cxnId="{D547BE6F-EB7C-4166-AB90-BC1DABA27493}">
      <dgm:prSet/>
      <dgm:spPr/>
      <dgm:t>
        <a:bodyPr/>
        <a:lstStyle/>
        <a:p>
          <a:endParaRPr lang="ru-RU"/>
        </a:p>
      </dgm:t>
    </dgm:pt>
    <dgm:pt modelId="{13DA9B52-3595-4131-BB65-354E4ADB3DCA}" type="sibTrans" cxnId="{D547BE6F-EB7C-4166-AB90-BC1DABA27493}">
      <dgm:prSet/>
      <dgm:spPr/>
      <dgm:t>
        <a:bodyPr/>
        <a:lstStyle/>
        <a:p>
          <a:endParaRPr lang="ru-RU"/>
        </a:p>
      </dgm:t>
    </dgm:pt>
    <dgm:pt modelId="{B1A719DD-AA85-47F7-A5D3-6AB5DD86E80A}">
      <dgm:prSet phldrT="[Текст]"/>
      <dgm:spPr/>
      <dgm:t>
        <a:bodyPr/>
        <a:lstStyle/>
        <a:p>
          <a:r>
            <a:rPr lang="uk-UA" dirty="0" smtClean="0"/>
            <a:t>Створення ситуації успіху</a:t>
          </a:r>
          <a:endParaRPr lang="ru-RU" dirty="0"/>
        </a:p>
      </dgm:t>
    </dgm:pt>
    <dgm:pt modelId="{3AB94B12-CBED-4B6E-A46E-B3224A133FB9}" type="parTrans" cxnId="{346DB551-9F0E-4B2D-AEC8-E020531C9C34}">
      <dgm:prSet/>
      <dgm:spPr/>
      <dgm:t>
        <a:bodyPr/>
        <a:lstStyle/>
        <a:p>
          <a:endParaRPr lang="ru-RU"/>
        </a:p>
      </dgm:t>
    </dgm:pt>
    <dgm:pt modelId="{7DE1C795-57AC-4CFD-9556-5DB3DCDF8160}" type="sibTrans" cxnId="{346DB551-9F0E-4B2D-AEC8-E020531C9C34}">
      <dgm:prSet/>
      <dgm:spPr/>
      <dgm:t>
        <a:bodyPr/>
        <a:lstStyle/>
        <a:p>
          <a:endParaRPr lang="ru-RU"/>
        </a:p>
      </dgm:t>
    </dgm:pt>
    <dgm:pt modelId="{03022578-2CB9-4541-80F1-C08BA0A07DC1}">
      <dgm:prSet phldrT="[Текст]"/>
      <dgm:spPr/>
      <dgm:t>
        <a:bodyPr/>
        <a:lstStyle/>
        <a:p>
          <a:r>
            <a:rPr lang="uk-UA" dirty="0" smtClean="0"/>
            <a:t>Розвиток творчих здібностей</a:t>
          </a:r>
          <a:endParaRPr lang="ru-RU" dirty="0"/>
        </a:p>
      </dgm:t>
    </dgm:pt>
    <dgm:pt modelId="{CA0860AC-4D70-4D6B-BA29-C1F9C4B57DB8}" type="parTrans" cxnId="{BD6FBAA7-9604-43D3-8EB4-E582008E1CC9}">
      <dgm:prSet/>
      <dgm:spPr/>
      <dgm:t>
        <a:bodyPr/>
        <a:lstStyle/>
        <a:p>
          <a:endParaRPr lang="ru-RU"/>
        </a:p>
      </dgm:t>
    </dgm:pt>
    <dgm:pt modelId="{96419754-BFE0-430D-BF8E-B56A31A4F62F}" type="sibTrans" cxnId="{BD6FBAA7-9604-43D3-8EB4-E582008E1CC9}">
      <dgm:prSet/>
      <dgm:spPr/>
      <dgm:t>
        <a:bodyPr/>
        <a:lstStyle/>
        <a:p>
          <a:endParaRPr lang="ru-RU"/>
        </a:p>
      </dgm:t>
    </dgm:pt>
    <dgm:pt modelId="{23F3B53B-714D-4F4F-81B9-215D12AC9122}">
      <dgm:prSet phldrT="[Текст]"/>
      <dgm:spPr/>
      <dgm:t>
        <a:bodyPr/>
        <a:lstStyle/>
        <a:p>
          <a:r>
            <a:rPr lang="uk-UA" dirty="0" smtClean="0"/>
            <a:t>Використання комп’ютерних  засобів навчання</a:t>
          </a:r>
          <a:endParaRPr lang="ru-RU" dirty="0"/>
        </a:p>
      </dgm:t>
    </dgm:pt>
    <dgm:pt modelId="{CE5A0798-A1DA-4091-8B25-E53C70CACEF3}" type="parTrans" cxnId="{2F85BCCB-DF72-4A59-86B1-1675C3153EE9}">
      <dgm:prSet/>
      <dgm:spPr/>
      <dgm:t>
        <a:bodyPr/>
        <a:lstStyle/>
        <a:p>
          <a:endParaRPr lang="ru-RU"/>
        </a:p>
      </dgm:t>
    </dgm:pt>
    <dgm:pt modelId="{30775BB2-5FB4-4354-B6BA-980B061D868D}" type="sibTrans" cxnId="{2F85BCCB-DF72-4A59-86B1-1675C3153EE9}">
      <dgm:prSet/>
      <dgm:spPr/>
      <dgm:t>
        <a:bodyPr/>
        <a:lstStyle/>
        <a:p>
          <a:endParaRPr lang="ru-RU"/>
        </a:p>
      </dgm:t>
    </dgm:pt>
    <dgm:pt modelId="{A3177843-4E19-4D0F-B351-AABAA2406406}">
      <dgm:prSet phldrT="[Текст]"/>
      <dgm:spPr/>
      <dgm:t>
        <a:bodyPr/>
        <a:lstStyle/>
        <a:p>
          <a:r>
            <a:rPr lang="uk-UA" dirty="0" smtClean="0"/>
            <a:t>Індивідуальний підхід до особистості кожного учня</a:t>
          </a:r>
          <a:endParaRPr lang="ru-RU" dirty="0"/>
        </a:p>
      </dgm:t>
    </dgm:pt>
    <dgm:pt modelId="{04E3524B-2D26-484E-B3C2-069A630BC2A9}" type="parTrans" cxnId="{185065F1-ED28-4DC3-89E2-D25C9F11E766}">
      <dgm:prSet/>
      <dgm:spPr/>
      <dgm:t>
        <a:bodyPr/>
        <a:lstStyle/>
        <a:p>
          <a:endParaRPr lang="ru-RU"/>
        </a:p>
      </dgm:t>
    </dgm:pt>
    <dgm:pt modelId="{33492ABC-7EAB-4E4B-8156-38F35588B70F}" type="sibTrans" cxnId="{185065F1-ED28-4DC3-89E2-D25C9F11E766}">
      <dgm:prSet/>
      <dgm:spPr/>
      <dgm:t>
        <a:bodyPr/>
        <a:lstStyle/>
        <a:p>
          <a:endParaRPr lang="ru-RU"/>
        </a:p>
      </dgm:t>
    </dgm:pt>
    <dgm:pt modelId="{AED06A88-055E-40C1-AC63-A34D0FCADFE1}" type="pres">
      <dgm:prSet presAssocID="{BBBC6523-4355-4F69-8C4A-C0350E223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930C9-CF57-458A-8D77-5E9997CA77BC}" type="pres">
      <dgm:prSet presAssocID="{1AED7663-0F0D-46D7-AA4E-6AB640C09B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B846-3FE8-477F-8B77-D9EA81A143D2}" type="pres">
      <dgm:prSet presAssocID="{13DA9B52-3595-4131-BB65-354E4ADB3DCA}" presName="sibTrans" presStyleCnt="0"/>
      <dgm:spPr/>
    </dgm:pt>
    <dgm:pt modelId="{9B8917E7-4096-403A-A668-E6603D055698}" type="pres">
      <dgm:prSet presAssocID="{B1A719DD-AA85-47F7-A5D3-6AB5DD86E8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63A9D-E98D-47B7-A6FD-8FE23DDF7DBE}" type="pres">
      <dgm:prSet presAssocID="{7DE1C795-57AC-4CFD-9556-5DB3DCDF8160}" presName="sibTrans" presStyleCnt="0"/>
      <dgm:spPr/>
    </dgm:pt>
    <dgm:pt modelId="{016481A1-79CE-4CFC-B688-5458C562F228}" type="pres">
      <dgm:prSet presAssocID="{03022578-2CB9-4541-80F1-C08BA0A07D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F3334-C753-4CC0-B95D-5F0CD4757608}" type="pres">
      <dgm:prSet presAssocID="{96419754-BFE0-430D-BF8E-B56A31A4F62F}" presName="sibTrans" presStyleCnt="0"/>
      <dgm:spPr/>
    </dgm:pt>
    <dgm:pt modelId="{4C610181-B356-4D8E-9292-F0C36A4AB266}" type="pres">
      <dgm:prSet presAssocID="{23F3B53B-714D-4F4F-81B9-215D12AC91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F463E-FB58-4AE2-83C2-CD707857D49F}" type="pres">
      <dgm:prSet presAssocID="{30775BB2-5FB4-4354-B6BA-980B061D868D}" presName="sibTrans" presStyleCnt="0"/>
      <dgm:spPr/>
    </dgm:pt>
    <dgm:pt modelId="{8FC6C830-ACCD-48F8-834B-2AB4EED42B8E}" type="pres">
      <dgm:prSet presAssocID="{A3177843-4E19-4D0F-B351-AABAA24064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C7642-C96D-4355-B903-7BBF694090E8}" type="presOf" srcId="{03022578-2CB9-4541-80F1-C08BA0A07DC1}" destId="{016481A1-79CE-4CFC-B688-5458C562F228}" srcOrd="0" destOrd="0" presId="urn:microsoft.com/office/officeart/2005/8/layout/default#1"/>
    <dgm:cxn modelId="{185065F1-ED28-4DC3-89E2-D25C9F11E766}" srcId="{BBBC6523-4355-4F69-8C4A-C0350E22365D}" destId="{A3177843-4E19-4D0F-B351-AABAA2406406}" srcOrd="4" destOrd="0" parTransId="{04E3524B-2D26-484E-B3C2-069A630BC2A9}" sibTransId="{33492ABC-7EAB-4E4B-8156-38F35588B70F}"/>
    <dgm:cxn modelId="{0DFD56DF-66EC-40D9-9C52-A6ECBFC52D1D}" type="presOf" srcId="{A3177843-4E19-4D0F-B351-AABAA2406406}" destId="{8FC6C830-ACCD-48F8-834B-2AB4EED42B8E}" srcOrd="0" destOrd="0" presId="urn:microsoft.com/office/officeart/2005/8/layout/default#1"/>
    <dgm:cxn modelId="{17832F9F-F2B2-484B-93BB-F46383F33255}" type="presOf" srcId="{1AED7663-0F0D-46D7-AA4E-6AB640C09BBA}" destId="{B2A930C9-CF57-458A-8D77-5E9997CA77BC}" srcOrd="0" destOrd="0" presId="urn:microsoft.com/office/officeart/2005/8/layout/default#1"/>
    <dgm:cxn modelId="{D547BE6F-EB7C-4166-AB90-BC1DABA27493}" srcId="{BBBC6523-4355-4F69-8C4A-C0350E22365D}" destId="{1AED7663-0F0D-46D7-AA4E-6AB640C09BBA}" srcOrd="0" destOrd="0" parTransId="{7E35C11C-7529-4CF8-9085-2E05B0D1E544}" sibTransId="{13DA9B52-3595-4131-BB65-354E4ADB3DCA}"/>
    <dgm:cxn modelId="{80C2E594-6FD1-492C-B2C0-A2B205CA4E80}" type="presOf" srcId="{BBBC6523-4355-4F69-8C4A-C0350E22365D}" destId="{AED06A88-055E-40C1-AC63-A34D0FCADFE1}" srcOrd="0" destOrd="0" presId="urn:microsoft.com/office/officeart/2005/8/layout/default#1"/>
    <dgm:cxn modelId="{2F85BCCB-DF72-4A59-86B1-1675C3153EE9}" srcId="{BBBC6523-4355-4F69-8C4A-C0350E22365D}" destId="{23F3B53B-714D-4F4F-81B9-215D12AC9122}" srcOrd="3" destOrd="0" parTransId="{CE5A0798-A1DA-4091-8B25-E53C70CACEF3}" sibTransId="{30775BB2-5FB4-4354-B6BA-980B061D868D}"/>
    <dgm:cxn modelId="{4A21EE89-F732-43D1-988D-5E95BD05FF85}" type="presOf" srcId="{B1A719DD-AA85-47F7-A5D3-6AB5DD86E80A}" destId="{9B8917E7-4096-403A-A668-E6603D055698}" srcOrd="0" destOrd="0" presId="urn:microsoft.com/office/officeart/2005/8/layout/default#1"/>
    <dgm:cxn modelId="{346DB551-9F0E-4B2D-AEC8-E020531C9C34}" srcId="{BBBC6523-4355-4F69-8C4A-C0350E22365D}" destId="{B1A719DD-AA85-47F7-A5D3-6AB5DD86E80A}" srcOrd="1" destOrd="0" parTransId="{3AB94B12-CBED-4B6E-A46E-B3224A133FB9}" sibTransId="{7DE1C795-57AC-4CFD-9556-5DB3DCDF8160}"/>
    <dgm:cxn modelId="{BD6FBAA7-9604-43D3-8EB4-E582008E1CC9}" srcId="{BBBC6523-4355-4F69-8C4A-C0350E22365D}" destId="{03022578-2CB9-4541-80F1-C08BA0A07DC1}" srcOrd="2" destOrd="0" parTransId="{CA0860AC-4D70-4D6B-BA29-C1F9C4B57DB8}" sibTransId="{96419754-BFE0-430D-BF8E-B56A31A4F62F}"/>
    <dgm:cxn modelId="{20B4C532-1CC5-4DD3-9436-A9608145A0BC}" type="presOf" srcId="{23F3B53B-714D-4F4F-81B9-215D12AC9122}" destId="{4C610181-B356-4D8E-9292-F0C36A4AB266}" srcOrd="0" destOrd="0" presId="urn:microsoft.com/office/officeart/2005/8/layout/default#1"/>
    <dgm:cxn modelId="{F227831D-12C0-4DE3-B2E2-019EF4BBEA7C}" type="presParOf" srcId="{AED06A88-055E-40C1-AC63-A34D0FCADFE1}" destId="{B2A930C9-CF57-458A-8D77-5E9997CA77BC}" srcOrd="0" destOrd="0" presId="urn:microsoft.com/office/officeart/2005/8/layout/default#1"/>
    <dgm:cxn modelId="{6465D15C-6B88-4059-9D6D-C85632ECD8C6}" type="presParOf" srcId="{AED06A88-055E-40C1-AC63-A34D0FCADFE1}" destId="{60B3B846-3FE8-477F-8B77-D9EA81A143D2}" srcOrd="1" destOrd="0" presId="urn:microsoft.com/office/officeart/2005/8/layout/default#1"/>
    <dgm:cxn modelId="{4F20423E-7AA0-4A6C-A86E-8B3A36BB5835}" type="presParOf" srcId="{AED06A88-055E-40C1-AC63-A34D0FCADFE1}" destId="{9B8917E7-4096-403A-A668-E6603D055698}" srcOrd="2" destOrd="0" presId="urn:microsoft.com/office/officeart/2005/8/layout/default#1"/>
    <dgm:cxn modelId="{71326D94-D68E-49B2-A2EB-93AB04EAA5FD}" type="presParOf" srcId="{AED06A88-055E-40C1-AC63-A34D0FCADFE1}" destId="{D8563A9D-E98D-47B7-A6FD-8FE23DDF7DBE}" srcOrd="3" destOrd="0" presId="urn:microsoft.com/office/officeart/2005/8/layout/default#1"/>
    <dgm:cxn modelId="{EF7563EF-EC69-4FE2-9B51-9C6A9F77FC4F}" type="presParOf" srcId="{AED06A88-055E-40C1-AC63-A34D0FCADFE1}" destId="{016481A1-79CE-4CFC-B688-5458C562F228}" srcOrd="4" destOrd="0" presId="urn:microsoft.com/office/officeart/2005/8/layout/default#1"/>
    <dgm:cxn modelId="{5AD2D7CA-CDC6-451E-8C6E-292378BA129C}" type="presParOf" srcId="{AED06A88-055E-40C1-AC63-A34D0FCADFE1}" destId="{21CF3334-C753-4CC0-B95D-5F0CD4757608}" srcOrd="5" destOrd="0" presId="urn:microsoft.com/office/officeart/2005/8/layout/default#1"/>
    <dgm:cxn modelId="{449628F7-FC26-4AC0-829F-D11BD7DE1835}" type="presParOf" srcId="{AED06A88-055E-40C1-AC63-A34D0FCADFE1}" destId="{4C610181-B356-4D8E-9292-F0C36A4AB266}" srcOrd="6" destOrd="0" presId="urn:microsoft.com/office/officeart/2005/8/layout/default#1"/>
    <dgm:cxn modelId="{2D97A468-5C34-42DD-AC40-87031A0410E7}" type="presParOf" srcId="{AED06A88-055E-40C1-AC63-A34D0FCADFE1}" destId="{389F463E-FB58-4AE2-83C2-CD707857D49F}" srcOrd="7" destOrd="0" presId="urn:microsoft.com/office/officeart/2005/8/layout/default#1"/>
    <dgm:cxn modelId="{C4103C29-933C-48DB-9F77-33F7C768EABD}" type="presParOf" srcId="{AED06A88-055E-40C1-AC63-A34D0FCADFE1}" destId="{8FC6C830-ACCD-48F8-834B-2AB4EED42B8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930C9-CF57-458A-8D77-5E9997CA77BC}">
      <dsp:nvSpPr>
        <dsp:cNvPr id="0" name=""/>
        <dsp:cNvSpPr/>
      </dsp:nvSpPr>
      <dsp:spPr>
        <a:xfrm>
          <a:off x="0" y="822466"/>
          <a:ext cx="2722802" cy="1633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Впровадження інноваційних форм і методів: метод проектів, робота в групах</a:t>
          </a:r>
          <a:endParaRPr lang="ru-RU" sz="2200" kern="1200" dirty="0"/>
        </a:p>
      </dsp:txBody>
      <dsp:txXfrm>
        <a:off x="0" y="822466"/>
        <a:ext cx="2722802" cy="1633681"/>
      </dsp:txXfrm>
    </dsp:sp>
    <dsp:sp modelId="{9B8917E7-4096-403A-A668-E6603D055698}">
      <dsp:nvSpPr>
        <dsp:cNvPr id="0" name=""/>
        <dsp:cNvSpPr/>
      </dsp:nvSpPr>
      <dsp:spPr>
        <a:xfrm>
          <a:off x="2995082" y="822466"/>
          <a:ext cx="2722802" cy="1633681"/>
        </a:xfrm>
        <a:prstGeom prst="rect">
          <a:avLst/>
        </a:prstGeom>
        <a:solidFill>
          <a:schemeClr val="accent2">
            <a:hueOff val="-40798"/>
            <a:satOff val="-2358"/>
            <a:lumOff val="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Створення ситуації успіху</a:t>
          </a:r>
          <a:endParaRPr lang="ru-RU" sz="2200" kern="1200" dirty="0"/>
        </a:p>
      </dsp:txBody>
      <dsp:txXfrm>
        <a:off x="2995082" y="822466"/>
        <a:ext cx="2722802" cy="1633681"/>
      </dsp:txXfrm>
    </dsp:sp>
    <dsp:sp modelId="{016481A1-79CE-4CFC-B688-5458C562F228}">
      <dsp:nvSpPr>
        <dsp:cNvPr id="0" name=""/>
        <dsp:cNvSpPr/>
      </dsp:nvSpPr>
      <dsp:spPr>
        <a:xfrm>
          <a:off x="5990165" y="822466"/>
          <a:ext cx="2722802" cy="1633681"/>
        </a:xfrm>
        <a:prstGeom prst="rect">
          <a:avLst/>
        </a:prstGeom>
        <a:solidFill>
          <a:schemeClr val="accent2">
            <a:hueOff val="-81596"/>
            <a:satOff val="-4716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Розвиток творчих здібностей</a:t>
          </a:r>
          <a:endParaRPr lang="ru-RU" sz="2200" kern="1200" dirty="0"/>
        </a:p>
      </dsp:txBody>
      <dsp:txXfrm>
        <a:off x="5990165" y="822466"/>
        <a:ext cx="2722802" cy="1633681"/>
      </dsp:txXfrm>
    </dsp:sp>
    <dsp:sp modelId="{4C610181-B356-4D8E-9292-F0C36A4AB266}">
      <dsp:nvSpPr>
        <dsp:cNvPr id="0" name=""/>
        <dsp:cNvSpPr/>
      </dsp:nvSpPr>
      <dsp:spPr>
        <a:xfrm>
          <a:off x="1497541" y="2728428"/>
          <a:ext cx="2722802" cy="1633681"/>
        </a:xfrm>
        <a:prstGeom prst="rect">
          <a:avLst/>
        </a:prstGeom>
        <a:solidFill>
          <a:schemeClr val="accent2">
            <a:hueOff val="-122393"/>
            <a:satOff val="-7074"/>
            <a:lumOff val="9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Використання комп’ютерних  засобів навчання</a:t>
          </a:r>
          <a:endParaRPr lang="ru-RU" sz="2200" kern="1200" dirty="0"/>
        </a:p>
      </dsp:txBody>
      <dsp:txXfrm>
        <a:off x="1497541" y="2728428"/>
        <a:ext cx="2722802" cy="1633681"/>
      </dsp:txXfrm>
    </dsp:sp>
    <dsp:sp modelId="{8FC6C830-ACCD-48F8-834B-2AB4EED42B8E}">
      <dsp:nvSpPr>
        <dsp:cNvPr id="0" name=""/>
        <dsp:cNvSpPr/>
      </dsp:nvSpPr>
      <dsp:spPr>
        <a:xfrm>
          <a:off x="4492624" y="2728428"/>
          <a:ext cx="2722802" cy="1633681"/>
        </a:xfrm>
        <a:prstGeom prst="rect">
          <a:avLst/>
        </a:prstGeom>
        <a:solidFill>
          <a:schemeClr val="accent2">
            <a:hueOff val="-163191"/>
            <a:satOff val="-9432"/>
            <a:lumOff val="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Індивідуальний підхід до особистості кожного учня</a:t>
          </a:r>
          <a:endParaRPr lang="ru-RU" sz="2200" kern="1200" dirty="0"/>
        </a:p>
      </dsp:txBody>
      <dsp:txXfrm>
        <a:off x="4492624" y="2728428"/>
        <a:ext cx="2722802" cy="1633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571612"/>
            <a:ext cx="5286380" cy="528638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Візитка</a:t>
            </a:r>
          </a:p>
          <a:p>
            <a:endParaRPr lang="uk-UA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Дата народження: 28.10.1955 року</a:t>
            </a: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Освіта: вища; </a:t>
            </a: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Київський педагогічний інститут ім. О.М. Горького</a:t>
            </a: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Кваліфікація: вчитель початкових класів</a:t>
            </a: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Стаж роботи: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рік</a:t>
            </a: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Курси підвищення кваліфікації:</a:t>
            </a:r>
          </a:p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2016 рік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4095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Презентація вчителя початкових класів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8" name="Picture 6" descr="C:\Users\y1nd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519611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73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116632"/>
            <a:ext cx="815089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Презентації до уроків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3" r="12338"/>
          <a:stretch/>
        </p:blipFill>
        <p:spPr bwMode="auto">
          <a:xfrm>
            <a:off x="5148064" y="1411578"/>
            <a:ext cx="3168352" cy="237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4" r="12554"/>
          <a:stretch/>
        </p:blipFill>
        <p:spPr bwMode="auto">
          <a:xfrm>
            <a:off x="535460" y="4101936"/>
            <a:ext cx="3176535" cy="237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5" r="12967"/>
          <a:stretch/>
        </p:blipFill>
        <p:spPr bwMode="auto">
          <a:xfrm>
            <a:off x="5148064" y="4077072"/>
            <a:ext cx="3168120" cy="24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4" r="12916"/>
          <a:stretch/>
        </p:blipFill>
        <p:spPr bwMode="auto">
          <a:xfrm>
            <a:off x="543643" y="1396611"/>
            <a:ext cx="3168352" cy="239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82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41" y="188640"/>
            <a:ext cx="89289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</a:rPr>
              <a:t>Презентації до проведення позакласних заходів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45" r="12441"/>
          <a:stretch/>
        </p:blipFill>
        <p:spPr bwMode="auto">
          <a:xfrm>
            <a:off x="4143372" y="1571612"/>
            <a:ext cx="3312368" cy="248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9" r="12948"/>
          <a:stretch/>
        </p:blipFill>
        <p:spPr bwMode="auto">
          <a:xfrm>
            <a:off x="571472" y="3286124"/>
            <a:ext cx="3315041" cy="2504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80" r="11969"/>
          <a:stretch/>
        </p:blipFill>
        <p:spPr bwMode="auto">
          <a:xfrm>
            <a:off x="5219003" y="4249397"/>
            <a:ext cx="3312368" cy="2471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28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0648"/>
            <a:ext cx="850109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ru-RU" sz="40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ситуації</a:t>
            </a:r>
            <a:r>
              <a:rPr lang="ru-RU" sz="40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успіху</a:t>
            </a:r>
            <a:endParaRPr lang="ru-RU" sz="40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4794435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Шляхи: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ф</a:t>
            </a:r>
            <a:r>
              <a:rPr lang="uk-UA" dirty="0" smtClean="0"/>
              <a:t>ормування в учнях віру в успіх (зняття страху);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в</a:t>
            </a:r>
            <a:r>
              <a:rPr lang="uk-UA" dirty="0" smtClean="0"/>
              <a:t>несення мотиву (заради чого це робиться…);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авансування успіху (у тебе обов’язково вийде…);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рихований інструктаж (виконуючи роботу не забудь…);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висока оцінка деталі (найбільше тобі вдалося…);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персональна винятковість (тільки ти міг би…);</a:t>
            </a:r>
            <a:endParaRPr lang="ru-RU" dirty="0"/>
          </a:p>
        </p:txBody>
      </p:sp>
      <p:pic>
        <p:nvPicPr>
          <p:cNvPr id="4098" name="Picture 2" descr="C:\Users\y1nd\Desktop\P101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995936" cy="2996952"/>
          </a:xfrm>
          <a:prstGeom prst="roundRect">
            <a:avLst>
              <a:gd name="adj" fmla="val 15209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791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5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Розвиток творчих здібностей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7200800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уроки-змагання знавців рідної мови;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уроки-дослідження (правопис префіксів </a:t>
            </a:r>
            <a:r>
              <a:rPr lang="uk-UA" dirty="0" err="1" smtClean="0"/>
              <a:t>роз-</a:t>
            </a:r>
            <a:r>
              <a:rPr lang="uk-UA" dirty="0" smtClean="0"/>
              <a:t> </a:t>
            </a:r>
            <a:r>
              <a:rPr lang="uk-UA" dirty="0" err="1" smtClean="0"/>
              <a:t>без-</a:t>
            </a:r>
            <a:r>
              <a:rPr lang="uk-UA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конкурс «Візьму перо і спробую»;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мовні ігри;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участь у конкурсах читців творів Т.Г. Шевченка, Лесі Українки;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86190"/>
            <a:ext cx="3786214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14686"/>
            <a:ext cx="2428892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14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</a:rPr>
              <a:t>Залучення дітей до конкурсів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264" y="1769713"/>
            <a:ext cx="3384232" cy="3615633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Соняшник</a:t>
            </a:r>
            <a:r>
              <a:rPr lang="ru-RU" dirty="0" smtClean="0"/>
              <a:t>» - 6 </a:t>
            </a:r>
            <a:r>
              <a:rPr lang="ru-RU" dirty="0" err="1" smtClean="0"/>
              <a:t>учн</a:t>
            </a:r>
            <a:r>
              <a:rPr lang="uk-UA" dirty="0" err="1" smtClean="0"/>
              <a:t>ів</a:t>
            </a:r>
            <a:r>
              <a:rPr lang="uk-UA" dirty="0" smtClean="0"/>
              <a:t>;</a:t>
            </a:r>
          </a:p>
          <a:p>
            <a:pPr marL="45720" indent="0">
              <a:buNone/>
            </a:pPr>
            <a:r>
              <a:rPr lang="uk-UA" dirty="0" smtClean="0"/>
              <a:t>«Кенгуру» – 3 учні;</a:t>
            </a:r>
          </a:p>
          <a:p>
            <a:pPr marL="45720" indent="0">
              <a:buNone/>
            </a:pPr>
            <a:r>
              <a:rPr lang="uk-UA" dirty="0" smtClean="0"/>
              <a:t>Конкурс </a:t>
            </a:r>
            <a:r>
              <a:rPr lang="uk-UA" dirty="0" err="1" smtClean="0"/>
              <a:t>Яцика</a:t>
            </a:r>
            <a:r>
              <a:rPr lang="uk-UA" dirty="0" smtClean="0"/>
              <a:t> </a:t>
            </a:r>
            <a:r>
              <a:rPr lang="uk-UA" dirty="0" smtClean="0"/>
              <a:t>–2 переможці( </a:t>
            </a:r>
            <a:r>
              <a:rPr lang="uk-UA" dirty="0" smtClean="0"/>
              <a:t>2 і 3 місця)на районному рівні</a:t>
            </a:r>
            <a:endParaRPr lang="ru-RU" dirty="0"/>
          </a:p>
        </p:txBody>
      </p:sp>
      <p:pic>
        <p:nvPicPr>
          <p:cNvPr id="3074" name="Picture 2" descr="C:\Users\y1nd\Desktop\P101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008728" cy="3756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29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5" y="260648"/>
            <a:ext cx="84249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Методична робота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571500" y="1214422"/>
            <a:ext cx="8393113" cy="514353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 smtClean="0"/>
              <a:t>2015 рік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Спільний семінар керівників ЗНЗ та заступників з навчально-виховної роботи: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в</a:t>
            </a:r>
            <a:r>
              <a:rPr lang="uk-UA" dirty="0" smtClean="0"/>
              <a:t>ідкритий урок з української мови на тему «Подовжені м’які приголосні»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Засідання окружного методичного об’єднання вчителів початкових класів: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в</a:t>
            </a:r>
            <a:r>
              <a:rPr lang="uk-UA" dirty="0" smtClean="0"/>
              <a:t>иступ з презентацією на тему «Формування ключових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молодших школярів шляхом впровадження ігрових технологій»</a:t>
            </a:r>
          </a:p>
          <a:p>
            <a:pPr marL="45720" indent="0">
              <a:buNone/>
            </a:pPr>
            <a:r>
              <a:rPr lang="uk-UA" dirty="0" smtClean="0"/>
              <a:t>2016 рік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Засідання педагогічної ради: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в</a:t>
            </a:r>
            <a:r>
              <a:rPr lang="uk-UA" dirty="0" smtClean="0"/>
              <a:t>иступ з презентацією на тему «Використання інноваційних форм і методів роботи щодо формування патріотичних почуттів в учнів молодшого шкільного віку»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96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0" y="404664"/>
            <a:ext cx="8393586" cy="6336704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2018 рік</a:t>
            </a:r>
          </a:p>
          <a:p>
            <a:pPr marL="45720" indent="0">
              <a:buFont typeface="Wingdings" pitchFamily="2" charset="2"/>
              <a:buChar char="q"/>
            </a:pPr>
            <a:r>
              <a:rPr lang="uk-UA" sz="2400" dirty="0" smtClean="0"/>
              <a:t>Засідання </a:t>
            </a:r>
            <a:r>
              <a:rPr lang="uk-UA" sz="2400" dirty="0" smtClean="0"/>
              <a:t>окружного методичного об’єднання вчителів початкових класів:</a:t>
            </a:r>
            <a:endParaRPr lang="uk-UA" sz="2400" dirty="0" smtClean="0"/>
          </a:p>
          <a:p>
            <a:pPr marL="45720" indent="0">
              <a:buFont typeface="Arial" pitchFamily="34" charset="0"/>
              <a:buChar char="•"/>
            </a:pPr>
            <a:r>
              <a:rPr lang="uk-UA" sz="2400" dirty="0" smtClean="0"/>
              <a:t> виступ з презентацією “НУШ:особливості </a:t>
            </a:r>
            <a:r>
              <a:rPr lang="uk-UA" sz="2400" dirty="0" smtClean="0"/>
              <a:t>впровадження курсу “Я досліджую </a:t>
            </a:r>
            <a:r>
              <a:rPr lang="uk-UA" sz="2400" dirty="0" err="1" smtClean="0"/>
              <a:t>світ</a:t>
            </a:r>
            <a:r>
              <a:rPr lang="uk-UA" sz="2400" dirty="0" err="1" smtClean="0"/>
              <a:t>””</a:t>
            </a:r>
            <a:endParaRPr lang="uk-UA" sz="2400" dirty="0" smtClean="0"/>
          </a:p>
          <a:p>
            <a:pPr marL="45720" indent="0">
              <a:buFont typeface="Wingdings" pitchFamily="2" charset="2"/>
              <a:buChar char="§"/>
            </a:pPr>
            <a:endParaRPr lang="uk-UA" dirty="0" smtClean="0"/>
          </a:p>
          <a:p>
            <a:pPr marL="45720" indent="0">
              <a:buFont typeface="Wingdings" pitchFamily="2" charset="2"/>
              <a:buChar char="q"/>
            </a:pPr>
            <a:endParaRPr lang="uk-U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76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Поширення передового педагогічного досвіду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36" r="12414"/>
          <a:stretch/>
        </p:blipFill>
        <p:spPr bwMode="auto">
          <a:xfrm>
            <a:off x="425815" y="2840126"/>
            <a:ext cx="3318133" cy="253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4" r="12721"/>
          <a:stretch/>
        </p:blipFill>
        <p:spPr bwMode="auto">
          <a:xfrm>
            <a:off x="3203848" y="2276872"/>
            <a:ext cx="303414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0" r="12572"/>
          <a:stretch/>
        </p:blipFill>
        <p:spPr bwMode="auto">
          <a:xfrm>
            <a:off x="5715008" y="3214686"/>
            <a:ext cx="327329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0" r="12698"/>
          <a:stretch/>
        </p:blipFill>
        <p:spPr bwMode="auto">
          <a:xfrm>
            <a:off x="2786050" y="4429132"/>
            <a:ext cx="3381716" cy="225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357158" y="1785926"/>
            <a:ext cx="5986474" cy="3615633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Власна сторінка на шкільному сайті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70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5786" y="5357826"/>
            <a:ext cx="64008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</a:t>
            </a:r>
            <a:r>
              <a:rPr lang="uk-UA" dirty="0" err="1" smtClean="0"/>
              <a:t>ількість</a:t>
            </a:r>
            <a:r>
              <a:rPr lang="uk-UA" dirty="0" smtClean="0"/>
              <a:t> сертифікатів на методичному порталі – </a:t>
            </a:r>
            <a:r>
              <a:rPr lang="uk-UA" dirty="0" smtClean="0"/>
              <a:t>30.</a:t>
            </a:r>
            <a:endParaRPr lang="ru-RU" dirty="0"/>
          </a:p>
        </p:txBody>
      </p:sp>
      <p:pic>
        <p:nvPicPr>
          <p:cNvPr id="1026" name="Picture 2" descr="G:\DCIM\100OLYMP\P101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28604"/>
            <a:ext cx="6500858" cy="470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90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37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Участь у виставках передового педагогічного досвіду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708920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:\пароекти куксова\2а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107007" cy="427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пароекти куксова\11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008" y="1628800"/>
            <a:ext cx="3107008" cy="427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пароекти куксова\22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107008" cy="427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пароекти куксова\66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3107008" cy="427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:\пароекти куксова\444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07008" cy="427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57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</a:rPr>
              <a:t>Проблемна тема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785926"/>
            <a:ext cx="8136904" cy="3960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2285992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>
                <a:solidFill>
                  <a:schemeClr val="accent4">
                    <a:lumMod val="50000"/>
                  </a:schemeClr>
                </a:solidFill>
              </a:rPr>
              <a:t>Форми і методи активізації пізнавальної діяльності учнів початкових </a:t>
            </a:r>
            <a:r>
              <a:rPr lang="uk-UA" sz="4400" i="1" dirty="0" smtClean="0">
                <a:solidFill>
                  <a:schemeClr val="accent4">
                    <a:lumMod val="50000"/>
                  </a:schemeClr>
                </a:solidFill>
              </a:rPr>
              <a:t>класів в умовах Нової української школи</a:t>
            </a:r>
            <a:endParaRPr lang="ru-RU" sz="4400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68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Magnum\Pictures\GameCenter\Desktop\Desktop_190129_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142984"/>
            <a:ext cx="2286016" cy="16332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512511" cy="1006402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Самоосвіта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Magnum\Pictures\GameCenter\Desktop\Desktop_190129_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2357454" cy="1677542"/>
          </a:xfrm>
          <a:prstGeom prst="rect">
            <a:avLst/>
          </a:prstGeom>
          <a:noFill/>
        </p:spPr>
      </p:pic>
      <p:pic>
        <p:nvPicPr>
          <p:cNvPr id="3075" name="Picture 3" descr="C:\Users\Magnum\Pictures\GameCenter\Desktop\Desktop_190129_2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143248"/>
            <a:ext cx="2304652" cy="1643074"/>
          </a:xfrm>
          <a:prstGeom prst="rect">
            <a:avLst/>
          </a:prstGeom>
          <a:noFill/>
        </p:spPr>
      </p:pic>
      <p:pic>
        <p:nvPicPr>
          <p:cNvPr id="3076" name="Picture 4" descr="C:\Users\Magnum\Pictures\GameCenter\Desktop\Desktop_190129_22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142984"/>
            <a:ext cx="2357454" cy="1627420"/>
          </a:xfrm>
          <a:prstGeom prst="rect">
            <a:avLst/>
          </a:prstGeom>
          <a:noFill/>
        </p:spPr>
      </p:pic>
      <p:pic>
        <p:nvPicPr>
          <p:cNvPr id="3077" name="Picture 5" descr="C:\Users\Magnum\Pictures\GameCenter\Desktop\Desktop_190129_2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142984"/>
            <a:ext cx="2357453" cy="1676823"/>
          </a:xfrm>
          <a:prstGeom prst="rect">
            <a:avLst/>
          </a:prstGeom>
          <a:noFill/>
        </p:spPr>
      </p:pic>
      <p:pic>
        <p:nvPicPr>
          <p:cNvPr id="3079" name="Picture 7" descr="C:\Users\Magnum\Pictures\GameCenter\Desktop\Desktop_190129_2218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071810"/>
            <a:ext cx="2321602" cy="1643074"/>
          </a:xfrm>
          <a:prstGeom prst="rect">
            <a:avLst/>
          </a:prstGeom>
          <a:noFill/>
        </p:spPr>
      </p:pic>
      <p:pic>
        <p:nvPicPr>
          <p:cNvPr id="3081" name="Picture 9" descr="C:\Users\Magnum\Downloads\photo53684601712668615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000372"/>
            <a:ext cx="3587918" cy="2500330"/>
          </a:xfrm>
          <a:prstGeom prst="rect">
            <a:avLst/>
          </a:prstGeom>
          <a:noFill/>
        </p:spPr>
      </p:pic>
      <p:pic>
        <p:nvPicPr>
          <p:cNvPr id="3082" name="Picture 10" descr="C:\Users\Magnum\Downloads\photo53684601712668615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5072074"/>
            <a:ext cx="2285984" cy="161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26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Magnum\Downloads\Свідоцтво за участь у вебінарі № KV912206  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523946" cy="3571900"/>
          </a:xfrm>
          <a:prstGeom prst="rect">
            <a:avLst/>
          </a:prstGeom>
          <a:noFill/>
        </p:spPr>
      </p:pic>
      <p:pic>
        <p:nvPicPr>
          <p:cNvPr id="4099" name="Picture 3" descr="C:\Users\Magnum\Downloads\№ RR085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785794"/>
            <a:ext cx="2500330" cy="3538479"/>
          </a:xfrm>
          <a:prstGeom prst="rect">
            <a:avLst/>
          </a:prstGeom>
          <a:noFill/>
        </p:spPr>
      </p:pic>
      <p:pic>
        <p:nvPicPr>
          <p:cNvPr id="4100" name="Picture 4" descr="C:\Users\Magnum\Pictures\GameCenter\Desktop\Desktop_190129_22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85794"/>
            <a:ext cx="2500330" cy="352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42309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Шляхи реалізації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6290905"/>
              </p:ext>
            </p:extLst>
          </p:nvPr>
        </p:nvGraphicFramePr>
        <p:xfrm>
          <a:off x="251520" y="134076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Метод проектів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8221" y="4352480"/>
            <a:ext cx="6400800" cy="2145537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Використання проектів: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с</a:t>
            </a:r>
            <a:r>
              <a:rPr lang="uk-UA" dirty="0" smtClean="0"/>
              <a:t>прияє стимулюванню інтересу учнів до нових знань;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а</a:t>
            </a:r>
            <a:r>
              <a:rPr lang="uk-UA" dirty="0" smtClean="0"/>
              <a:t>ктивізує самостійне мислення і самостійну пошукову діяльність;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G:\пароекти куксова\щщ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7580">
            <a:off x="195681" y="982879"/>
            <a:ext cx="4392488" cy="31947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ароекти куксова\7хх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4983">
            <a:off x="6475818" y="1163160"/>
            <a:ext cx="2425464" cy="33347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ароекти куксова\5ж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4292">
            <a:off x="4624868" y="1262834"/>
            <a:ext cx="2436551" cy="335001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077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367440"/>
            <a:ext cx="6400800" cy="24905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/>
              <a:t>в</a:t>
            </a:r>
            <a:r>
              <a:rPr lang="uk-UA" dirty="0" smtClean="0"/>
              <a:t>иробляє здатність орієнтуватися в </a:t>
            </a:r>
          </a:p>
          <a:p>
            <a:pPr marL="45720" indent="0">
              <a:buNone/>
            </a:pPr>
            <a:r>
              <a:rPr lang="uk-UA" dirty="0" smtClean="0"/>
              <a:t>інформаційному просторі;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ф</a:t>
            </a:r>
            <a:r>
              <a:rPr lang="uk-UA" dirty="0" smtClean="0"/>
              <a:t>ормує вміння застосовувати знання </a:t>
            </a:r>
          </a:p>
          <a:p>
            <a:pPr marL="45720" indent="0">
              <a:buNone/>
            </a:pPr>
            <a:r>
              <a:rPr lang="uk-UA" dirty="0"/>
              <a:t>в</a:t>
            </a:r>
            <a:r>
              <a:rPr lang="uk-UA" dirty="0" smtClean="0"/>
              <a:t> конкретній діяльності;</a:t>
            </a:r>
            <a:endParaRPr lang="ru-RU" dirty="0"/>
          </a:p>
        </p:txBody>
      </p:sp>
      <p:pic>
        <p:nvPicPr>
          <p:cNvPr id="2052" name="Picture 4" descr="G:\пароекти куксова\11ж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1490">
            <a:off x="5612027" y="482018"/>
            <a:ext cx="2482341" cy="34129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ароекти куксова\33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2475">
            <a:off x="1173644" y="332656"/>
            <a:ext cx="2493996" cy="3429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ароекти куксова\77зз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961" y="692696"/>
            <a:ext cx="2493996" cy="3429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ароекти куксова\3б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2949">
            <a:off x="6300249" y="2644251"/>
            <a:ext cx="2506638" cy="344638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1nd\Desktop\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7848">
            <a:off x="7193593" y="4668224"/>
            <a:ext cx="1143000" cy="8572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y1nd\Desktop\thumb2-06791917de4018a626db8719d548c5a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211" y="2636912"/>
            <a:ext cx="1432468" cy="8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82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Робота в групах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516" y="3861048"/>
            <a:ext cx="4694359" cy="29969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Дає можливість всім членам групи висловити свою точку зору;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Сприяє формуванню згуртованості і взаємоповаги до однокласників;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80534" y="1052736"/>
            <a:ext cx="4694359" cy="325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емоційно-позитивне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співробництва</a:t>
            </a:r>
            <a:r>
              <a:rPr lang="ru-RU" dirty="0" smtClean="0"/>
              <a:t> в </a:t>
            </a:r>
            <a:r>
              <a:rPr lang="ru-RU" dirty="0" err="1" smtClean="0"/>
              <a:t>навчанні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Виробляє готовність дослухатися до співбесідника і орієнтуватись на партнера;</a:t>
            </a:r>
          </a:p>
        </p:txBody>
      </p:sp>
      <p:pic>
        <p:nvPicPr>
          <p:cNvPr id="4" name="Picture 2" descr="H:\картинки\P101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290865" cy="3218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Magnum\Desktop\Фото класу 1-Б\photo5366195439306647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333707"/>
            <a:ext cx="3000396" cy="33337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757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7154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</a:rPr>
              <a:t>Дослідницька робота на уроках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357554" y="1142984"/>
            <a:ext cx="2643206" cy="52149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Стимулює до пошуку інформації з різних джерел;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Розвиває практичні навички.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Magnum\Desktop\Фото класу 1-Б\photo5203988620619393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795012" cy="49689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Magnum\Downloads\photo53684601712668614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2857520" cy="50800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599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Індивідуальний підхід до особистості кожного учня</a:t>
            </a:r>
            <a:endParaRPr lang="ru-RU" sz="40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6400800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/>
              <a:t>д</a:t>
            </a:r>
            <a:r>
              <a:rPr lang="uk-UA" dirty="0" smtClean="0"/>
              <a:t>іалог;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д</a:t>
            </a:r>
            <a:r>
              <a:rPr lang="uk-UA" dirty="0" smtClean="0"/>
              <a:t>іагностування;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і</a:t>
            </a:r>
            <a:r>
              <a:rPr lang="uk-UA" dirty="0" smtClean="0"/>
              <a:t>грові форми;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р</a:t>
            </a:r>
            <a:r>
              <a:rPr lang="uk-UA" dirty="0" smtClean="0"/>
              <a:t>обота з батьками.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357430"/>
            <a:ext cx="49530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76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9036495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 комп’ютерних засобів навчання</a:t>
            </a:r>
            <a:endParaRPr lang="ru-RU" sz="40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6" y="1484784"/>
            <a:ext cx="4355974" cy="437225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/>
              <a:t>с</a:t>
            </a:r>
            <a:r>
              <a:rPr lang="uk-UA" dirty="0" smtClean="0"/>
              <a:t>творення презентацій;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ошук додаткової інформації;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виготовлення дидактичного матеріалу;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проведення </a:t>
            </a:r>
            <a:r>
              <a:rPr lang="uk-UA" dirty="0" err="1" smtClean="0"/>
              <a:t>фізкультхвилинок</a:t>
            </a:r>
            <a:r>
              <a:rPr lang="uk-UA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організація позакласних заходів;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y1nd\Desktop\P1010027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4337020" cy="2577004"/>
          </a:xfrm>
          <a:prstGeom prst="roundRect">
            <a:avLst>
              <a:gd name="adj" fmla="val 1499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1nd\Desktop\P1010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960440" cy="297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42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474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Презентація вчителя початкових класів</vt:lpstr>
      <vt:lpstr>Проблемна тема</vt:lpstr>
      <vt:lpstr>Шляхи реалізації</vt:lpstr>
      <vt:lpstr>Метод проектів</vt:lpstr>
      <vt:lpstr>Слайд 5</vt:lpstr>
      <vt:lpstr>Робота в групах</vt:lpstr>
      <vt:lpstr>Дослідницька робота на уроках</vt:lpstr>
      <vt:lpstr>Індивідуальний підхід до особистості кожного учня</vt:lpstr>
      <vt:lpstr>Використання комп’ютерних засобів навчання</vt:lpstr>
      <vt:lpstr>Презентації до уроків</vt:lpstr>
      <vt:lpstr>Презентації до проведення позакласних заходів</vt:lpstr>
      <vt:lpstr>Створення ситуації успіху</vt:lpstr>
      <vt:lpstr>Розвиток творчих здібностей</vt:lpstr>
      <vt:lpstr>Залучення дітей до конкурсів</vt:lpstr>
      <vt:lpstr> Методична робота</vt:lpstr>
      <vt:lpstr>Слайд 16</vt:lpstr>
      <vt:lpstr>Поширення передового педагогічного досвіду</vt:lpstr>
      <vt:lpstr>Слайд 18</vt:lpstr>
      <vt:lpstr>Участь у виставках передового педагогічного досвіду</vt:lpstr>
      <vt:lpstr>Самоосвіта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вчителя початкових класів</dc:title>
  <dc:creator>y1nd</dc:creator>
  <cp:lastModifiedBy>Magnum</cp:lastModifiedBy>
  <cp:revision>49</cp:revision>
  <dcterms:created xsi:type="dcterms:W3CDTF">2016-11-06T09:32:20Z</dcterms:created>
  <dcterms:modified xsi:type="dcterms:W3CDTF">2019-01-29T18:54:04Z</dcterms:modified>
</cp:coreProperties>
</file>