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1" r:id="rId15"/>
    <p:sldId id="281" r:id="rId16"/>
    <p:sldId id="282" r:id="rId17"/>
    <p:sldId id="262" r:id="rId18"/>
    <p:sldId id="284" r:id="rId19"/>
    <p:sldId id="283" r:id="rId20"/>
    <p:sldId id="266" r:id="rId21"/>
    <p:sldId id="285" r:id="rId22"/>
    <p:sldId id="286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796" autoAdjust="0"/>
  </p:normalViewPr>
  <p:slideViewPr>
    <p:cSldViewPr>
      <p:cViewPr>
        <p:scale>
          <a:sx n="70" d="100"/>
          <a:sy n="70" d="100"/>
        </p:scale>
        <p:origin x="-82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8B4297-8AB4-4D25-96F8-169BCD00F7C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FEEB2-0E4F-4D75-A110-4E664AC03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18AF8-083A-4B86-A6BB-33D70FD529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203C-5C5D-4CA4-B4C3-9EE05C7B58B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A71A-3DC5-4D97-A895-587CA51B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C1B0-F229-4187-A90D-6A2328294DA8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09ED-1367-4EB6-9E97-041F92C69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1749-4248-44A7-B2C8-03917CB2A1D0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CAE5-54F8-479B-87DE-85EF944FC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F7B0-8F67-4146-8171-AA10BDD2B57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951E-7888-41BA-85E6-507CF1A26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02BB-7BCE-4345-8F9E-EC9C75516D5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0975-2F9A-4C4F-AE4D-1F4318E6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2DE0-87A1-4265-BEAF-D026D262EC6C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DAAF-BF28-41B8-9D44-F27E977D8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BEEB-53D9-4EDB-8942-9C72D6DD4497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9692-CB8D-4824-846D-039A6048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E3B6-E645-4EE9-A30E-CDDF8DDD226F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C71D-F473-4E40-B4BA-D19193B73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1285-0CFE-46E2-B4F5-D5022AE702D5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16F0-1808-4CE5-BCB1-DFA642F85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AB50-A53B-4E54-86AD-DD6179EEC4A4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A135-8B2D-413E-B0BE-477AB0892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76-1361-4C32-A286-5F2DC4554D86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7B1C-F54C-496C-83F3-851FA9B1B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96FC5-B298-4568-BC8A-2E612CC8B65A}" type="datetimeFigureOut">
              <a:rPr lang="ru-RU"/>
              <a:pPr>
                <a:defRPr/>
              </a:pPr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6FB96-E311-49ED-81B8-9B23D8AF2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6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6.jpe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36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60350"/>
            <a:ext cx="5040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0070C0"/>
                </a:solidFill>
              </a:rPr>
              <a:t>Пісківське навчально-виховне об'єднання "спеціалізована школа  </a:t>
            </a:r>
            <a:r>
              <a:rPr lang="en-US" altLang="ru-RU" sz="2000">
                <a:solidFill>
                  <a:srgbClr val="0070C0"/>
                </a:solidFill>
              </a:rPr>
              <a:t>l - lll </a:t>
            </a:r>
            <a:r>
              <a:rPr lang="ru-RU" altLang="ru-RU" sz="2000">
                <a:solidFill>
                  <a:srgbClr val="0070C0"/>
                </a:solidFill>
              </a:rPr>
              <a:t>ступенів - загальноосвітня  школа </a:t>
            </a:r>
            <a:r>
              <a:rPr lang="en-US" altLang="ru-RU" sz="2000">
                <a:solidFill>
                  <a:srgbClr val="0070C0"/>
                </a:solidFill>
              </a:rPr>
              <a:t>I-III </a:t>
            </a:r>
            <a:r>
              <a:rPr lang="ru-RU" altLang="ru-RU" sz="2000">
                <a:solidFill>
                  <a:srgbClr val="0070C0"/>
                </a:solidFill>
              </a:rPr>
              <a:t>ступенів - дитячий садок"</a:t>
            </a:r>
            <a:endParaRPr lang="ru-RU" sz="20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349500"/>
            <a:ext cx="49672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 i="1">
                <a:solidFill>
                  <a:srgbClr val="7030A0"/>
                </a:solidFill>
              </a:rPr>
              <a:t>Клокун Світлана Миколаївна</a:t>
            </a:r>
          </a:p>
          <a:p>
            <a:endParaRPr lang="uk-UA" altLang="ru-RU" sz="2800" b="1" i="1">
              <a:solidFill>
                <a:srgbClr val="7030A0"/>
              </a:solidFill>
            </a:endParaRPr>
          </a:p>
          <a:p>
            <a:pPr algn="ctr"/>
            <a:r>
              <a:rPr lang="uk-UA" altLang="ru-RU" sz="2800" b="1" i="1">
                <a:solidFill>
                  <a:srgbClr val="7030A0"/>
                </a:solidFill>
              </a:rPr>
              <a:t>учитель початкових класів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8" name="Picture 2" descr="E:\молодша школа\Изображение 001.jpg"/>
          <p:cNvPicPr>
            <a:picLocks noChangeAspect="1" noChangeArrowheads="1"/>
          </p:cNvPicPr>
          <p:nvPr/>
        </p:nvPicPr>
        <p:blipFill>
          <a:blip r:embed="rId4" cstate="email"/>
          <a:srcRect l="44560" t="11938" r="44020" b="66318"/>
          <a:stretch>
            <a:fillRect/>
          </a:stretch>
        </p:blipFill>
        <p:spPr bwMode="auto">
          <a:xfrm>
            <a:off x="6804248" y="692696"/>
            <a:ext cx="18716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8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3025" y="0"/>
            <a:ext cx="92170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Джерела активізації пізнавальної діяльності: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altLang="ru-RU" b="1" i="1" u="sng" smtClean="0"/>
              <a:t>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Література: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Екскурсії в 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 Зустрічі: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Наочність: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i="1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 природу:</a:t>
            </a:r>
            <a:endParaRPr lang="uk-UA" altLang="ru-RU" sz="1800" b="1" i="1" u="sng" smtClean="0"/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підручники;                       милування,                       зустрічі з                          картинні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словники;                           спостереження;             письменниками;            словники;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довідники;                         природні явища,             родинні, народні,          сюжетні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художні  і                            їх закономірності;          державні свята;             малюнки;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науково-пізнавальні       праця  людей,                 музеї; виставки;            ілюстрації.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твори.                                  діяльність дітей.             бібліотеки;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                                                                                           екскурсії.</a:t>
            </a:r>
          </a:p>
          <a:p>
            <a:pPr marL="0" indent="0" eaLnBrk="1" hangingPunct="1">
              <a:buFont typeface="Arial" charset="0"/>
              <a:buNone/>
            </a:pPr>
            <a:endParaRPr lang="uk-UA" altLang="ru-RU" sz="1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1996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uk-UA" altLang="ru-RU" sz="3000" b="1" i="1" smtClean="0">
                <a:solidFill>
                  <a:srgbClr val="7030A0"/>
                </a:solidFill>
              </a:rPr>
              <a:t>Працювати – значить творити, а творчість – єдина глибока і реальна радість, яку людина може відчувати в цьому житті</a:t>
            </a:r>
            <a:endParaRPr lang="ru-RU" sz="3000" b="1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 l="7813" t="3146" r="7813" b="10632"/>
          <a:stretch>
            <a:fillRect/>
          </a:stretch>
        </p:blipFill>
        <p:spPr bwMode="auto">
          <a:xfrm>
            <a:off x="382588" y="1484313"/>
            <a:ext cx="1797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 l="6682" t="3386" r="6454" b="11526"/>
          <a:stretch>
            <a:fillRect/>
          </a:stretch>
        </p:blipFill>
        <p:spPr bwMode="auto">
          <a:xfrm>
            <a:off x="1638300" y="2997200"/>
            <a:ext cx="17700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 l="6557" t="4543" r="4918" b="10797"/>
          <a:stretch>
            <a:fillRect/>
          </a:stretch>
        </p:blipFill>
        <p:spPr bwMode="auto">
          <a:xfrm>
            <a:off x="3103563" y="1484313"/>
            <a:ext cx="17240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 l="7520" t="3191" r="5263" b="11702"/>
          <a:stretch>
            <a:fillRect/>
          </a:stretch>
        </p:blipFill>
        <p:spPr bwMode="auto">
          <a:xfrm>
            <a:off x="4514850" y="3141663"/>
            <a:ext cx="1620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/>
          <a:srcRect l="7175" t="3807" r="4926" b="11166"/>
          <a:stretch>
            <a:fillRect/>
          </a:stretch>
        </p:blipFill>
        <p:spPr bwMode="auto">
          <a:xfrm>
            <a:off x="5770563" y="1700213"/>
            <a:ext cx="17319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9" cstate="email"/>
          <a:srcRect l="9441" t="23882" r="63498" b="10075"/>
          <a:stretch>
            <a:fillRect/>
          </a:stretch>
        </p:blipFill>
        <p:spPr>
          <a:xfrm>
            <a:off x="7289800" y="3284538"/>
            <a:ext cx="1674813" cy="2447925"/>
          </a:xfrm>
        </p:spPr>
      </p:pic>
    </p:spTree>
    <p:custDataLst>
      <p:tags r:id="rId1"/>
    </p:custDataLst>
  </p:cSld>
  <p:clrMapOvr>
    <a:masterClrMapping/>
  </p:clrMapOvr>
  <p:transition advTm="2461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Мої публікації </a:t>
            </a:r>
            <a:endParaRPr lang="ru-RU" sz="30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 r="28406" b="10854"/>
          <a:stretch>
            <a:fillRect/>
          </a:stretch>
        </p:blipFill>
        <p:spPr bwMode="auto">
          <a:xfrm>
            <a:off x="1187450" y="1052513"/>
            <a:ext cx="280828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 t="4492" r="21428" b="38239"/>
          <a:stretch>
            <a:fillRect/>
          </a:stretch>
        </p:blipFill>
        <p:spPr bwMode="auto">
          <a:xfrm>
            <a:off x="5292725" y="1125538"/>
            <a:ext cx="30289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Наші досягнення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3850" y="692150"/>
            <a:ext cx="2146300" cy="3024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692150"/>
            <a:ext cx="17287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1341438"/>
            <a:ext cx="1917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3500438"/>
            <a:ext cx="1847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3213100"/>
            <a:ext cx="19494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3933825"/>
            <a:ext cx="2665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8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7"/>
          <p:cNvSpPr>
            <a:spLocks noGrp="1"/>
          </p:cNvSpPr>
          <p:nvPr>
            <p:ph idx="1"/>
          </p:nvPr>
        </p:nvSpPr>
        <p:spPr>
          <a:xfrm>
            <a:off x="250825" y="260350"/>
            <a:ext cx="5834063" cy="33131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Презентація пізнавально-ігрового видання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для дітей «Яблунька», зустріч з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генеральним директором видавничого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об</a:t>
            </a:r>
            <a:r>
              <a:rPr lang="ru-RU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’</a:t>
            </a: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єднання «Дім, сад, город»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М.І.Халимоненком, головним редактором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журналу «Яблунька» Т.П.Холодницькою</a:t>
            </a:r>
            <a:endParaRPr lang="ru-RU" sz="200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1" name="Picture 3" descr="E:\школа\семінир 10.11\100CASIO\CIMG14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708275"/>
            <a:ext cx="2447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школа\семінир 10.11\100CASIO\CIMG14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3357563"/>
            <a:ext cx="2663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692150"/>
            <a:ext cx="22717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156325" y="4868863"/>
            <a:ext cx="2736850" cy="1800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«Всесвіт безкінечний, а зустрічі з друзями – короткі».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(М.І.</a:t>
            </a:r>
            <a:r>
              <a:rPr lang="uk-UA" sz="1600" b="1" dirty="0" err="1"/>
              <a:t>Лобачевський</a:t>
            </a:r>
            <a:r>
              <a:rPr lang="uk-UA" sz="2400" b="1" dirty="0"/>
              <a:t>)</a:t>
            </a:r>
          </a:p>
        </p:txBody>
      </p:sp>
    </p:spTree>
    <p:custDataLst>
      <p:tags r:id="rId1"/>
    </p:custDataLst>
  </p:cSld>
  <p:clrMapOvr>
    <a:masterClrMapping/>
  </p:clrMapOvr>
  <p:transition advTm="113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Проектно-цільовий підхід </a:t>
            </a:r>
            <a:b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до організації виховної роботи</a:t>
            </a:r>
            <a:endParaRPr lang="ru-RU" sz="300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92175" y="1341438"/>
            <a:ext cx="3248025" cy="215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7963" y="1341438"/>
            <a:ext cx="3171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268538" y="3789363"/>
            <a:ext cx="439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50"/>
                </a:solidFill>
                <a:latin typeface="Calibri" pitchFamily="34" charset="0"/>
              </a:rPr>
              <a:t>Свято «Осінній ярмарок»</a:t>
            </a:r>
            <a:endParaRPr lang="ru-RU" sz="2400" b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9950" y="4221163"/>
            <a:ext cx="3421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72088" y="4221163"/>
            <a:ext cx="32750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30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000" b="1" i="1" smtClean="0">
                <a:solidFill>
                  <a:srgbClr val="002060"/>
                </a:solidFill>
              </a:rPr>
              <a:t>Свята</a:t>
            </a:r>
            <a:endParaRPr lang="ru-RU" sz="300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765175"/>
            <a:ext cx="23764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0825" y="3500438"/>
            <a:ext cx="2257425" cy="2089150"/>
          </a:xfrm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23850" y="30686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</a:rPr>
              <a:t>Свято Букваря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1052513"/>
            <a:ext cx="24796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3573463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</a:rPr>
              <a:t>Новий рік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4005263"/>
            <a:ext cx="24495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525" y="8366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580063" y="3141663"/>
            <a:ext cx="356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</a:rPr>
              <a:t>100-річчя В. Сухомлинського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9" cstate="email"/>
          <a:srcRect t="15559" b="11829"/>
          <a:stretch>
            <a:fillRect/>
          </a:stretch>
        </p:blipFill>
        <p:spPr bwMode="auto">
          <a:xfrm>
            <a:off x="5795963" y="3573463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0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31797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Екскурсії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76600" y="404813"/>
            <a:ext cx="2808288" cy="20716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420938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1192213"/>
            <a:ext cx="24495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2781300"/>
            <a:ext cx="2449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4581525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888" y="3141663"/>
            <a:ext cx="25193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650" y="4581525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84888" y="908050"/>
            <a:ext cx="25193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82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3141663"/>
            <a:ext cx="3457575" cy="10795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Екскурсія-спостереження до пекарні</a:t>
            </a:r>
            <a:b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«Як приходить хліб на стіл?»</a:t>
            </a:r>
          </a:p>
        </p:txBody>
      </p:sp>
      <p:pic>
        <p:nvPicPr>
          <p:cNvPr id="5" name="Picture 2" descr="E:\Фото пекарня\DSCN31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814388"/>
            <a:ext cx="26654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Фото пекарня\DSCN31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3725" y="4437063"/>
            <a:ext cx="3041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На данном изображении может находиться: 4 человека, люди сидят, люди едят, стол, еда и в помещен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981075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На данном изображении может находиться: еда и в помещени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9700" y="4221163"/>
            <a:ext cx="32829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7900" y="3284538"/>
            <a:ext cx="36718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Майстер-клас з випікання пташок з тіста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79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в’язане зображенн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9425" y="260350"/>
            <a:ext cx="2314575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Зустрічі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" y="3357563"/>
            <a:ext cx="3241675" cy="79216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Зустріч із дитячою поетесою-землячкою В.В.</a:t>
            </a:r>
            <a:r>
              <a:rPr lang="uk-UA" altLang="ru-RU" sz="20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Каменчук</a:t>
            </a:r>
            <a:endParaRPr lang="uk-UA" altLang="ru-RU" sz="20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E:\фото\290320122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713" y="476250"/>
            <a:ext cx="2278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фото\290320122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221163"/>
            <a:ext cx="2876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8038" y="2997200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Презентація книги Л.</a:t>
            </a:r>
            <a:r>
              <a:rPr lang="uk-UA" alt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Ніцой</a:t>
            </a: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«Невигадані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історії про </a:t>
            </a:r>
            <a:r>
              <a:rPr lang="uk-UA" alt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звіряток-друзяток</a:t>
            </a: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2" descr="E:\Новая папка\SDC113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375" y="692150"/>
            <a:ext cx="3152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4300" y="6165850"/>
            <a:ext cx="48244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Презентація книги Д.Білоуса «Жар-птиця»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" name="Picture 3" descr="E:\Фото і відео\Презентація книги Дмитра Білоуса\Изображение 047.jpg"/>
          <p:cNvPicPr>
            <a:picLocks noChangeAspect="1" noChangeArrowheads="1"/>
          </p:cNvPicPr>
          <p:nvPr/>
        </p:nvPicPr>
        <p:blipFill>
          <a:blip r:embed="rId8" cstate="email"/>
          <a:srcRect r="14958"/>
          <a:stretch>
            <a:fillRect/>
          </a:stretch>
        </p:blipFill>
        <p:spPr bwMode="auto">
          <a:xfrm>
            <a:off x="4284663" y="4005263"/>
            <a:ext cx="35893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9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932363" y="3357563"/>
            <a:ext cx="23034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>
                <a:solidFill>
                  <a:srgbClr val="7030A0"/>
                </a:solidFill>
              </a:rPr>
              <a:t>Загальні відомості</a:t>
            </a:r>
            <a:endParaRPr lang="ru-RU" sz="3200" i="1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549275"/>
            <a:ext cx="38893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70C0"/>
                </a:solidFill>
              </a:rPr>
              <a:t>Дата народження: 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uk-UA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17</a:t>
            </a:r>
            <a:r>
              <a:rPr lang="uk-UA">
                <a:solidFill>
                  <a:srgbClr val="0070C0"/>
                </a:solidFill>
              </a:rPr>
              <a:t> липня 1963 року</a:t>
            </a:r>
          </a:p>
          <a:p>
            <a:r>
              <a:rPr lang="uk-UA" b="1">
                <a:solidFill>
                  <a:srgbClr val="0070C0"/>
                </a:solidFill>
              </a:rPr>
              <a:t>Освіта: </a:t>
            </a:r>
            <a:r>
              <a:rPr lang="ru-RU">
                <a:solidFill>
                  <a:srgbClr val="0070C0"/>
                </a:solidFill>
              </a:rPr>
              <a:t>в</a:t>
            </a:r>
            <a:r>
              <a:rPr lang="uk-UA">
                <a:solidFill>
                  <a:srgbClr val="0070C0"/>
                </a:solidFill>
              </a:rPr>
              <a:t>ища</a:t>
            </a:r>
            <a:br>
              <a:rPr lang="uk-UA">
                <a:solidFill>
                  <a:srgbClr val="0070C0"/>
                </a:solidFill>
              </a:rPr>
            </a:br>
            <a:r>
              <a:rPr lang="uk-UA" b="1">
                <a:solidFill>
                  <a:srgbClr val="0070C0"/>
                </a:solidFill>
              </a:rPr>
              <a:t>Закінчила: </a:t>
            </a:r>
            <a:r>
              <a:rPr lang="uk-UA">
                <a:solidFill>
                  <a:srgbClr val="0070C0"/>
                </a:solidFill>
              </a:rPr>
              <a:t> </a:t>
            </a:r>
          </a:p>
          <a:p>
            <a:r>
              <a:rPr lang="uk-UA">
                <a:solidFill>
                  <a:srgbClr val="0070C0"/>
                </a:solidFill>
              </a:rPr>
              <a:t>Переяслав-Хмельницький державний педагогічний інститут ім. Г.С.Сковороди</a:t>
            </a:r>
          </a:p>
          <a:p>
            <a:r>
              <a:rPr lang="uk-UA" b="1">
                <a:solidFill>
                  <a:srgbClr val="0070C0"/>
                </a:solidFill>
              </a:rPr>
              <a:t>Спеціальність за дипломом: </a:t>
            </a:r>
            <a:r>
              <a:rPr lang="uk-UA">
                <a:solidFill>
                  <a:srgbClr val="0070C0"/>
                </a:solidFill>
              </a:rPr>
              <a:t> </a:t>
            </a:r>
            <a:r>
              <a:rPr lang="ru-RU">
                <a:solidFill>
                  <a:srgbClr val="0070C0"/>
                </a:solidFill>
              </a:rPr>
              <a:t>учитель початкових класів  </a:t>
            </a:r>
          </a:p>
          <a:p>
            <a:r>
              <a:rPr lang="uk-UA" b="1">
                <a:solidFill>
                  <a:srgbClr val="0070C0"/>
                </a:solidFill>
              </a:rPr>
              <a:t>Педагогічний стаж роботи: </a:t>
            </a:r>
          </a:p>
          <a:p>
            <a:r>
              <a:rPr lang="uk-UA">
                <a:solidFill>
                  <a:srgbClr val="0070C0"/>
                </a:solidFill>
              </a:rPr>
              <a:t>36 років</a:t>
            </a:r>
            <a:br>
              <a:rPr lang="uk-UA">
                <a:solidFill>
                  <a:srgbClr val="0070C0"/>
                </a:solidFill>
              </a:rPr>
            </a:br>
            <a:r>
              <a:rPr lang="uk-UA" b="1">
                <a:solidFill>
                  <a:srgbClr val="0070C0"/>
                </a:solidFill>
              </a:rPr>
              <a:t>Категорія: </a:t>
            </a:r>
            <a:r>
              <a:rPr lang="uk-UA">
                <a:solidFill>
                  <a:srgbClr val="0070C0"/>
                </a:solidFill>
              </a:rPr>
              <a:t>вища, звання «Старший учитель»</a:t>
            </a:r>
            <a:r>
              <a:rPr lang="uk-UA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uk-UA">
                <a:solidFill>
                  <a:srgbClr val="0070C0"/>
                </a:solidFill>
                <a:latin typeface="Calibri" pitchFamily="34" charset="0"/>
              </a:rPr>
            </a:br>
            <a:r>
              <a:rPr lang="uk-UA" sz="140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uk-UA" sz="1400">
                <a:solidFill>
                  <a:srgbClr val="0070C0"/>
                </a:solidFill>
                <a:latin typeface="Calibri" pitchFamily="34" charset="0"/>
              </a:rPr>
            </a:br>
            <a:endParaRPr lang="ru-RU">
              <a:solidFill>
                <a:srgbClr val="0070C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4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6663" y="2492375"/>
            <a:ext cx="1560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3789363"/>
            <a:ext cx="17748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5" y="1196975"/>
            <a:ext cx="1662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638" y="981075"/>
            <a:ext cx="252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875" y="449263"/>
            <a:ext cx="13446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3700" y="2420938"/>
            <a:ext cx="18621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850" y="384175"/>
            <a:ext cx="179387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27538" y="404813"/>
            <a:ext cx="3816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Робота з батьками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08488" y="2924175"/>
            <a:ext cx="2466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118___09\IMG_272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1488" y="4724400"/>
            <a:ext cx="26606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63938" y="4797425"/>
            <a:ext cx="29273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508625" cy="100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 dirty="0">
                <a:solidFill>
                  <a:schemeClr val="accent4">
                    <a:lumMod val="50000"/>
                  </a:schemeClr>
                </a:solidFill>
              </a:rPr>
              <a:t>Результати роботи:</a:t>
            </a:r>
          </a:p>
        </p:txBody>
      </p:sp>
      <p:sp>
        <p:nvSpPr>
          <p:cNvPr id="22532" name="Объект 1"/>
          <p:cNvSpPr>
            <a:spLocks noGrp="1"/>
          </p:cNvSpPr>
          <p:nvPr>
            <p:ph idx="1"/>
          </p:nvPr>
        </p:nvSpPr>
        <p:spPr>
          <a:xfrm>
            <a:off x="179388" y="908050"/>
            <a:ext cx="5400675" cy="4568825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mtClean="0"/>
              <a:t> </a:t>
            </a:r>
            <a:r>
              <a:rPr lang="uk-UA" sz="2400" smtClean="0"/>
              <a:t>всебічний розвиток особистості;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виховання стійкого інтересу до навчання;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творчий спосіб здобуття знань;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розширення обсягу знань учня початкової школи;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полегшення прийняття програмового матеріалу в подальшому навчанні;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стабільне бажання дитини вчитися;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отримання задоволення від роботи.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404813"/>
            <a:ext cx="3254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10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613" y="981075"/>
            <a:ext cx="5400675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Пам</a:t>
            </a:r>
            <a:r>
              <a:rPr lang="en-US" altLang="ru-RU" sz="3600" b="1" i="1" dirty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alt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ятаймо</a:t>
            </a:r>
            <a:r>
              <a:rPr lang="uk-UA" altLang="ru-RU" sz="3600" b="1" i="1" dirty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3959225" cy="406082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Головний </a:t>
            </a:r>
            <a:r>
              <a:rPr lang="uk-UA" altLang="ru-RU" sz="2800" b="1" dirty="0"/>
              <a:t>вихователь </a:t>
            </a:r>
            <a:r>
              <a:rPr lang="uk-UA" altLang="ru-RU" sz="2800" dirty="0" smtClean="0"/>
              <a:t>– життя,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Основний </a:t>
            </a:r>
            <a:r>
              <a:rPr lang="uk-UA" altLang="ru-RU" sz="2800" b="1" dirty="0"/>
              <a:t>вихователь </a:t>
            </a:r>
            <a:r>
              <a:rPr lang="uk-UA" altLang="ru-RU" sz="2800" dirty="0"/>
              <a:t>– </a:t>
            </a:r>
            <a:r>
              <a:rPr lang="uk-UA" altLang="ru-RU" sz="2800" dirty="0" smtClean="0"/>
              <a:t>родина,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Справа </a:t>
            </a:r>
            <a:r>
              <a:rPr lang="uk-UA" altLang="ru-RU" sz="2800" b="1" dirty="0"/>
              <a:t>вчителя </a:t>
            </a:r>
            <a:r>
              <a:rPr lang="uk-UA" altLang="ru-RU" sz="2800" dirty="0"/>
              <a:t>– </a:t>
            </a:r>
            <a:r>
              <a:rPr lang="uk-UA" altLang="ru-RU" sz="2800" dirty="0" err="1" smtClean="0"/>
              <a:t>пов</a:t>
            </a:r>
            <a:r>
              <a:rPr lang="en-US" altLang="ru-RU" sz="2800" dirty="0"/>
              <a:t>’</a:t>
            </a:r>
            <a:r>
              <a:rPr lang="uk-UA" altLang="ru-RU" sz="2800" dirty="0" err="1"/>
              <a:t>язати</a:t>
            </a:r>
            <a:r>
              <a:rPr lang="uk-UA" altLang="ru-RU" sz="2800" dirty="0"/>
              <a:t> перше з </a:t>
            </a:r>
            <a:r>
              <a:rPr lang="uk-UA" altLang="ru-RU" sz="2800" dirty="0" smtClean="0"/>
              <a:t>другим і </a:t>
            </a:r>
            <a:r>
              <a:rPr lang="uk-UA" altLang="ru-RU" sz="2800" dirty="0"/>
              <a:t>додати щось від себе.</a:t>
            </a:r>
            <a:endParaRPr lang="uk-UA" alt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2565400"/>
            <a:ext cx="39703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21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38835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 i="1" dirty="0">
                <a:solidFill>
                  <a:schemeClr val="accent5">
                    <a:lumMod val="50000"/>
                  </a:schemeClr>
                </a:solidFill>
              </a:rPr>
              <a:t>Найрозумніший учень </a:t>
            </a:r>
            <a:r>
              <a:rPr lang="uk-UA" alt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Бородянського </a:t>
            </a:r>
            <a:r>
              <a:rPr lang="uk-UA" altLang="ru-RU" sz="3200" b="1" i="1" dirty="0">
                <a:solidFill>
                  <a:schemeClr val="accent5">
                    <a:lumMod val="50000"/>
                  </a:schemeClr>
                </a:solidFill>
              </a:rPr>
              <a:t>району</a:t>
            </a:r>
          </a:p>
        </p:txBody>
      </p:sp>
      <p:sp>
        <p:nvSpPr>
          <p:cNvPr id="24580" name="Объект 2"/>
          <p:cNvSpPr>
            <a:spLocks noGrp="1"/>
          </p:cNvSpPr>
          <p:nvPr>
            <p:ph idx="1"/>
          </p:nvPr>
        </p:nvSpPr>
        <p:spPr>
          <a:xfrm>
            <a:off x="4067175" y="1412875"/>
            <a:ext cx="4843463" cy="4094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altLang="ru-RU" sz="2400" smtClean="0">
                <a:latin typeface="Arial" charset="0"/>
                <a:cs typeface="Arial" charset="0"/>
              </a:rPr>
              <a:t>     Кожен учитель, незалежно від досвіду роботи, мріє про те, щоб через кілька років відчувати справжню гордість за своїх колишніх учнів, пишаючись тим, що в їхніх досягненнях  є й часточка його знань, його душі, цілеспрямованості та працелюбства.                                                        </a:t>
            </a:r>
          </a:p>
        </p:txBody>
      </p:sp>
      <p:pic>
        <p:nvPicPr>
          <p:cNvPr id="6" name="Picture 2" descr="E:\Найрозумныший\P3140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844675"/>
            <a:ext cx="2867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4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1052513"/>
            <a:ext cx="5424488" cy="965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8800" y="2708275"/>
            <a:ext cx="34893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6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3744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</a:rPr>
              <a:t>Моє педагогічне кредо:</a:t>
            </a:r>
            <a:endParaRPr lang="ru-RU" sz="240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765175"/>
            <a:ext cx="59769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70C0"/>
                </a:solidFill>
              </a:rPr>
              <a:t>…   щоб ключик відшукати </a:t>
            </a:r>
          </a:p>
          <a:p>
            <a:r>
              <a:rPr lang="uk-UA" sz="2000" b="1">
                <a:solidFill>
                  <a:srgbClr val="0070C0"/>
                </a:solidFill>
              </a:rPr>
              <a:t>До кожної дитячої душі.</a:t>
            </a:r>
          </a:p>
          <a:p>
            <a:r>
              <a:rPr lang="uk-UA" sz="2000" b="1">
                <a:solidFill>
                  <a:srgbClr val="0070C0"/>
                </a:solidFill>
              </a:rPr>
              <a:t>І кожному можливість росту дати </a:t>
            </a:r>
          </a:p>
          <a:p>
            <a:r>
              <a:rPr lang="uk-UA" sz="2000" b="1">
                <a:solidFill>
                  <a:srgbClr val="0070C0"/>
                </a:solidFill>
              </a:rPr>
              <a:t>До інтелекту, що не матиме межі!</a:t>
            </a:r>
          </a:p>
          <a:p>
            <a:pPr algn="r"/>
            <a:r>
              <a:rPr lang="uk-UA" sz="2000" b="1">
                <a:solidFill>
                  <a:srgbClr val="0070C0"/>
                </a:solidFill>
              </a:rPr>
              <a:t>/О.Попович/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79388" y="3051175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  <a:latin typeface="Calibri" pitchFamily="34" charset="0"/>
              </a:rPr>
              <a:t>Основні педагогічні правила:</a:t>
            </a:r>
            <a:endParaRPr lang="ru-RU" sz="2400" b="1" i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0" y="2636838"/>
            <a:ext cx="4824413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Дитині, як і дорослому потрібна свобода думок.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Розвивай в учня допитливість.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Допомагай знайти істину.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Підтримай і допоможи того, хто цього потребує.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Умій зацікавити.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Переймай цікаве з досвіду інших.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Люби дітей і вони віддячать тобі тим же.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350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 b="53212"/>
          <a:stretch>
            <a:fillRect/>
          </a:stretch>
        </p:blipFill>
        <p:spPr bwMode="auto">
          <a:xfrm>
            <a:off x="3203848" y="980728"/>
            <a:ext cx="54435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локун Св.М. 2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 l="11137" t="5544" r="17268" b="26987"/>
          <a:stretch>
            <a:fillRect/>
          </a:stretch>
        </p:blipFill>
        <p:spPr>
          <a:xfrm>
            <a:off x="3203848" y="1052736"/>
            <a:ext cx="5507037" cy="3671887"/>
          </a:xfrm>
        </p:spPr>
      </p:pic>
      <p:pic>
        <p:nvPicPr>
          <p:cNvPr id="6" name="Рисунок 5" descr="Клокун Св.М. 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1052736"/>
            <a:ext cx="338455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ымянный.bmp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1052736"/>
            <a:ext cx="54356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 l="15356" t="11438" r="14069" b="3906"/>
          <a:stretch>
            <a:fillRect/>
          </a:stretch>
        </p:blipFill>
        <p:spPr bwMode="auto">
          <a:xfrm>
            <a:off x="3203848" y="980728"/>
            <a:ext cx="5503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/>
          <a:srcRect l="16335" t="11610" r="14563" b="5704"/>
          <a:stretch>
            <a:fillRect/>
          </a:stretch>
        </p:blipFill>
        <p:spPr bwMode="auto">
          <a:xfrm>
            <a:off x="3275856" y="980728"/>
            <a:ext cx="53133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/>
          <a:srcRect l="15744" t="12595" r="13972" b="5704"/>
          <a:stretch>
            <a:fillRect/>
          </a:stretch>
        </p:blipFill>
        <p:spPr bwMode="auto">
          <a:xfrm>
            <a:off x="3491880" y="1052736"/>
            <a:ext cx="52657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/>
          <a:srcRect l="2203" t="49907" b="1746"/>
          <a:stretch>
            <a:fillRect/>
          </a:stretch>
        </p:blipFill>
        <p:spPr bwMode="auto">
          <a:xfrm>
            <a:off x="3563888" y="1196752"/>
            <a:ext cx="52451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971600" y="188640"/>
            <a:ext cx="7200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</a:rPr>
              <a:t>Освіта – скарб, праця – ключ до нього.</a:t>
            </a:r>
            <a:br>
              <a:rPr lang="uk-UA" altLang="ru-RU" sz="2400" b="1" i="1">
                <a:solidFill>
                  <a:srgbClr val="7030A0"/>
                </a:solidFill>
              </a:rPr>
            </a:br>
            <a:r>
              <a:rPr lang="uk-UA" altLang="ru-RU" sz="2400" b="1" i="1">
                <a:solidFill>
                  <a:srgbClr val="7030A0"/>
                </a:solidFill>
              </a:rPr>
              <a:t>                                                                 П.Буаст</a:t>
            </a:r>
            <a:endParaRPr lang="ru-RU" sz="2400" b="1" i="1">
              <a:solidFill>
                <a:srgbClr val="7030A0"/>
              </a:solidFill>
            </a:endParaRPr>
          </a:p>
          <a:p>
            <a:endParaRPr lang="ru-RU" b="1" i="1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 l="22410" t="17344" r="22247" b="12766"/>
          <a:stretch>
            <a:fillRect/>
          </a:stretch>
        </p:blipFill>
        <p:spPr bwMode="auto">
          <a:xfrm>
            <a:off x="3203848" y="980728"/>
            <a:ext cx="52738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/>
          <a:srcRect l="22328" t="17516" r="21775" b="11610"/>
          <a:stretch>
            <a:fillRect/>
          </a:stretch>
        </p:blipFill>
        <p:spPr bwMode="auto">
          <a:xfrm>
            <a:off x="3347864" y="1124744"/>
            <a:ext cx="5184576" cy="36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795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5905500" cy="92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Науково-методична проблема: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6562725" cy="1655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i="1" smtClean="0">
                <a:solidFill>
                  <a:srgbClr val="00B050"/>
                </a:solidFill>
              </a:rPr>
              <a:t>«Розвиток пізнавальних інтересів молодших школярів»</a:t>
            </a:r>
            <a:endParaRPr lang="ru-RU" b="1" i="1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565400"/>
            <a:ext cx="611981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59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1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Освіта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крок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мрії</a:t>
            </a:r>
            <a:r>
              <a:rPr lang="uk-UA" alt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alt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( А. 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Волощук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625" y="1700213"/>
            <a:ext cx="3322638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b="1" dirty="0" smtClean="0"/>
              <a:t>Мета сучасної початкової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b="1" dirty="0" smtClean="0"/>
              <a:t>школи </a:t>
            </a:r>
            <a:r>
              <a:rPr lang="uk-UA" altLang="ru-RU" dirty="0" smtClean="0"/>
              <a:t>– не просто давати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знання, а формувати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особистість, яка вміє і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хоче вчитися, займає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позицію активного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err="1" smtClean="0"/>
              <a:t>суб</a:t>
            </a:r>
            <a:r>
              <a:rPr lang="en-US" altLang="ru-RU" dirty="0" smtClean="0"/>
              <a:t>’</a:t>
            </a:r>
            <a:r>
              <a:rPr lang="uk-UA" altLang="ru-RU" dirty="0" err="1" smtClean="0"/>
              <a:t>єкта</a:t>
            </a:r>
            <a:r>
              <a:rPr lang="uk-UA" altLang="ru-RU" dirty="0" smtClean="0"/>
              <a:t> діяльності. 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огляду на це велике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значення для всебічного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розвитку та навчальної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успішності дитини має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активізація пізнавального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інтересу.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1989138"/>
            <a:ext cx="34559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6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Школа повинна продовжувати       </a:t>
            </a:r>
            <a:b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дитячі радощі, а не позбавляти їх.                                                               </a:t>
            </a:r>
            <a:b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В.О.Сухомлинський</a:t>
            </a: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27088" y="20605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8197" name="Группа 23"/>
          <p:cNvGrpSpPr>
            <a:grpSpLocks/>
          </p:cNvGrpSpPr>
          <p:nvPr/>
        </p:nvGrpSpPr>
        <p:grpSpPr bwMode="auto">
          <a:xfrm>
            <a:off x="1331913" y="1844675"/>
            <a:ext cx="6889750" cy="3671888"/>
            <a:chOff x="827584" y="1558101"/>
            <a:chExt cx="7945348" cy="39591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36526" y="1924402"/>
              <a:ext cx="1292492" cy="9294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0" name="TextBox 7"/>
            <p:cNvSpPr txBox="1">
              <a:spLocks noChangeArrowheads="1"/>
            </p:cNvSpPr>
            <p:nvPr/>
          </p:nvSpPr>
          <p:spPr bwMode="auto">
            <a:xfrm>
              <a:off x="1495931" y="2217956"/>
              <a:ext cx="1008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>
                  <a:latin typeface="Calibri" pitchFamily="34" charset="0"/>
                </a:rPr>
                <a:t>МЕТА: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660139" y="2145210"/>
              <a:ext cx="21620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581419" y="2657004"/>
              <a:ext cx="1008729" cy="504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182321" y="2877812"/>
              <a:ext cx="360652" cy="790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4813073" y="1558101"/>
              <a:ext cx="3959859" cy="12238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91289" y="2708354"/>
              <a:ext cx="3571746" cy="12974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27584" y="3644647"/>
              <a:ext cx="3817062" cy="187258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91794" y="1631704"/>
              <a:ext cx="3527807" cy="122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Визначення шляхів формування пізнавального інтересу  в молодших школярів.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6901" y="3096908"/>
              <a:ext cx="3168985" cy="647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Формування всебічно розвинутої особистості.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8236" y="4005812"/>
              <a:ext cx="3167155" cy="119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Використання ефективних засобів розвитку в молодших школярів пізнавального інтересу на уроках.</a:t>
              </a:r>
            </a:p>
          </p:txBody>
        </p:sp>
      </p:grpSp>
      <p:pic>
        <p:nvPicPr>
          <p:cNvPr id="25" name="Объект 14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79950" y="4076700"/>
            <a:ext cx="3995738" cy="2305050"/>
          </a:xfrm>
        </p:spPr>
      </p:pic>
    </p:spTree>
    <p:custDataLst>
      <p:tags r:id="rId1"/>
    </p:custDataLst>
  </p:cSld>
  <p:clrMapOvr>
    <a:masterClrMapping/>
  </p:clrMapOvr>
  <p:transition advTm="207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pPr eaLnBrk="1" hangingPunct="1"/>
            <a:r>
              <a:rPr lang="uk-UA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Напрямки роботи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3059113" y="2492375"/>
            <a:ext cx="2881312" cy="2808288"/>
            <a:chOff x="2771050" y="1562715"/>
            <a:chExt cx="3372221" cy="3125303"/>
          </a:xfrm>
        </p:grpSpPr>
        <p:sp>
          <p:nvSpPr>
            <p:cNvPr id="5" name="Овал 4"/>
            <p:cNvSpPr/>
            <p:nvPr/>
          </p:nvSpPr>
          <p:spPr>
            <a:xfrm>
              <a:off x="2771050" y="1562715"/>
              <a:ext cx="3372221" cy="3125303"/>
            </a:xfrm>
            <a:prstGeom prst="ellipse">
              <a:avLst/>
            </a:prstGeom>
            <a:blipFill rotWithShape="0"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335874" y="1802987"/>
              <a:ext cx="2385638" cy="22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6500" dirty="0"/>
                <a:t> </a:t>
              </a:r>
              <a:endParaRPr lang="ru-RU" sz="6500" dirty="0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flipH="1" flipV="1">
            <a:off x="2339975" y="2492375"/>
            <a:ext cx="86360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flipV="1">
            <a:off x="4498975" y="1773238"/>
            <a:ext cx="1588" cy="71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5963" y="2924175"/>
            <a:ext cx="720725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195513" y="3933825"/>
            <a:ext cx="86360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5963" y="4581525"/>
            <a:ext cx="792162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3" y="5300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16238" y="908050"/>
            <a:ext cx="3455987" cy="8651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03575" y="5732463"/>
            <a:ext cx="2592388" cy="8651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3850" y="1700213"/>
            <a:ext cx="2519363" cy="8651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0" name="TextBox 29"/>
          <p:cNvSpPr txBox="1">
            <a:spLocks noChangeArrowheads="1"/>
          </p:cNvSpPr>
          <p:nvPr/>
        </p:nvSpPr>
        <p:spPr bwMode="auto">
          <a:xfrm>
            <a:off x="3276600" y="981075"/>
            <a:ext cx="3095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Впровадження інноваційних методів навчання і виховання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grpSp>
        <p:nvGrpSpPr>
          <p:cNvPr id="9231" name="Группа 31"/>
          <p:cNvGrpSpPr>
            <a:grpSpLocks/>
          </p:cNvGrpSpPr>
          <p:nvPr/>
        </p:nvGrpSpPr>
        <p:grpSpPr bwMode="auto">
          <a:xfrm>
            <a:off x="6516688" y="2205038"/>
            <a:ext cx="2316162" cy="1204912"/>
            <a:chOff x="6827005" y="2204864"/>
            <a:chExt cx="2316995" cy="1204939"/>
          </a:xfrm>
        </p:grpSpPr>
        <p:sp>
          <p:nvSpPr>
            <p:cNvPr id="24" name="Овал 23"/>
            <p:cNvSpPr/>
            <p:nvPr/>
          </p:nvSpPr>
          <p:spPr>
            <a:xfrm>
              <a:off x="6827005" y="2204864"/>
              <a:ext cx="2316995" cy="12049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2" name="TextBox 30"/>
            <p:cNvSpPr txBox="1">
              <a:spLocks noChangeArrowheads="1"/>
            </p:cNvSpPr>
            <p:nvPr/>
          </p:nvSpPr>
          <p:spPr bwMode="auto">
            <a:xfrm>
              <a:off x="7130308" y="2373886"/>
              <a:ext cx="197219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Створення умов для всебічного розвитку дитини</a:t>
              </a:r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232" name="Группа 46"/>
          <p:cNvGrpSpPr>
            <a:grpSpLocks/>
          </p:cNvGrpSpPr>
          <p:nvPr/>
        </p:nvGrpSpPr>
        <p:grpSpPr bwMode="auto">
          <a:xfrm>
            <a:off x="6372225" y="4292600"/>
            <a:ext cx="2592388" cy="1584325"/>
            <a:chOff x="6372200" y="4293096"/>
            <a:chExt cx="2592288" cy="1584176"/>
          </a:xfrm>
        </p:grpSpPr>
        <p:sp>
          <p:nvSpPr>
            <p:cNvPr id="25" name="Овал 24"/>
            <p:cNvSpPr/>
            <p:nvPr/>
          </p:nvSpPr>
          <p:spPr>
            <a:xfrm>
              <a:off x="6588092" y="4293096"/>
              <a:ext cx="2376396" cy="158417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0" name="TextBox 41"/>
            <p:cNvSpPr txBox="1">
              <a:spLocks noChangeArrowheads="1"/>
            </p:cNvSpPr>
            <p:nvPr/>
          </p:nvSpPr>
          <p:spPr bwMode="auto">
            <a:xfrm>
              <a:off x="6372200" y="4437112"/>
              <a:ext cx="25557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Сприяння самоактуалізації творчого потенціалу учня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3" name="TextBox 42"/>
          <p:cNvSpPr txBox="1">
            <a:spLocks noChangeArrowheads="1"/>
          </p:cNvSpPr>
          <p:nvPr/>
        </p:nvSpPr>
        <p:spPr bwMode="auto">
          <a:xfrm>
            <a:off x="3563938" y="59499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TextBox 43"/>
          <p:cNvSpPr txBox="1">
            <a:spLocks noChangeArrowheads="1"/>
          </p:cNvSpPr>
          <p:nvPr/>
        </p:nvSpPr>
        <p:spPr bwMode="auto">
          <a:xfrm>
            <a:off x="3492500" y="5805488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Розвиток творчих здібностей учня</a:t>
            </a:r>
            <a:endParaRPr lang="ru-RU">
              <a:latin typeface="Calibri" pitchFamily="34" charset="0"/>
            </a:endParaRPr>
          </a:p>
        </p:txBody>
      </p:sp>
      <p:grpSp>
        <p:nvGrpSpPr>
          <p:cNvPr id="9235" name="Группа 49"/>
          <p:cNvGrpSpPr>
            <a:grpSpLocks/>
          </p:cNvGrpSpPr>
          <p:nvPr/>
        </p:nvGrpSpPr>
        <p:grpSpPr bwMode="auto">
          <a:xfrm>
            <a:off x="0" y="3141663"/>
            <a:ext cx="2160588" cy="1295400"/>
            <a:chOff x="179512" y="3573016"/>
            <a:chExt cx="2160240" cy="1296144"/>
          </a:xfrm>
        </p:grpSpPr>
        <p:sp>
          <p:nvSpPr>
            <p:cNvPr id="28" name="Овал 27"/>
            <p:cNvSpPr/>
            <p:nvPr/>
          </p:nvSpPr>
          <p:spPr>
            <a:xfrm>
              <a:off x="179512" y="3573016"/>
              <a:ext cx="2160240" cy="12961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8" name="TextBox 44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158417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>
                  <a:latin typeface="Calibri" pitchFamily="34" charset="0"/>
                </a:rPr>
                <a:t>Самоосвіта вчителя і учня</a:t>
              </a:r>
              <a:endParaRPr lang="ru-RU">
                <a:latin typeface="Calibri" pitchFamily="34" charset="0"/>
              </a:endParaRPr>
            </a:p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6" name="TextBox 45"/>
          <p:cNvSpPr txBox="1">
            <a:spLocks noChangeArrowheads="1"/>
          </p:cNvSpPr>
          <p:nvPr/>
        </p:nvSpPr>
        <p:spPr bwMode="auto">
          <a:xfrm>
            <a:off x="468313" y="1700213"/>
            <a:ext cx="2303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Здійснення диференційованого навчання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Tm="13229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Пізнавальний інтерес є стимулом до активної навчальної діяльності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4" name="Группа 3"/>
          <p:cNvGrpSpPr>
            <a:grpSpLocks/>
          </p:cNvGrpSpPr>
          <p:nvPr/>
        </p:nvGrpSpPr>
        <p:grpSpPr bwMode="auto">
          <a:xfrm>
            <a:off x="3203575" y="2000250"/>
            <a:ext cx="5756275" cy="3444875"/>
            <a:chOff x="3264132" y="2036497"/>
            <a:chExt cx="7944435" cy="4694490"/>
          </a:xfrm>
        </p:grpSpPr>
        <p:pic>
          <p:nvPicPr>
            <p:cNvPr id="1024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24741" y="2964190"/>
              <a:ext cx="2611413" cy="218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блако 5"/>
            <p:cNvSpPr/>
            <p:nvPr/>
          </p:nvSpPr>
          <p:spPr>
            <a:xfrm rot="196369">
              <a:off x="3264132" y="3358310"/>
              <a:ext cx="2749660" cy="1767464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шукати варіанти рішення проблеми</a:t>
              </a:r>
              <a:endParaRPr lang="uk-UA" dirty="0"/>
            </a:p>
          </p:txBody>
        </p:sp>
        <p:sp>
          <p:nvSpPr>
            <p:cNvPr id="7" name="Облако 6"/>
            <p:cNvSpPr/>
            <p:nvPr/>
          </p:nvSpPr>
          <p:spPr>
            <a:xfrm>
              <a:off x="3743954" y="5318314"/>
              <a:ext cx="2664212" cy="119850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досліджувати проблему</a:t>
              </a:r>
            </a:p>
          </p:txBody>
        </p:sp>
        <p:sp>
          <p:nvSpPr>
            <p:cNvPr id="8" name="Облако 7"/>
            <p:cNvSpPr/>
            <p:nvPr/>
          </p:nvSpPr>
          <p:spPr>
            <a:xfrm rot="445032">
              <a:off x="3347389" y="2036497"/>
              <a:ext cx="3043250" cy="1120620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висловлювати свої думки</a:t>
              </a:r>
            </a:p>
          </p:txBody>
        </p:sp>
        <p:sp>
          <p:nvSpPr>
            <p:cNvPr id="9" name="Облако 8"/>
            <p:cNvSpPr/>
            <p:nvPr/>
          </p:nvSpPr>
          <p:spPr>
            <a:xfrm>
              <a:off x="7595668" y="2146829"/>
              <a:ext cx="2808816" cy="1183357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 приймати рішення</a:t>
              </a:r>
            </a:p>
          </p:txBody>
        </p:sp>
        <p:sp>
          <p:nvSpPr>
            <p:cNvPr id="10" name="Облако 9"/>
            <p:cNvSpPr/>
            <p:nvPr/>
          </p:nvSpPr>
          <p:spPr>
            <a:xfrm>
              <a:off x="8399751" y="3765022"/>
              <a:ext cx="2808816" cy="1319649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err="1">
                  <a:solidFill>
                    <a:schemeClr val="tx2"/>
                  </a:solidFill>
                </a:rPr>
                <a:t>креативно</a:t>
              </a:r>
              <a:r>
                <a:rPr lang="uk-UA" b="1" dirty="0">
                  <a:solidFill>
                    <a:schemeClr val="tx2"/>
                  </a:solidFill>
                </a:rPr>
                <a:t> мислити</a:t>
              </a:r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6598779" y="5523832"/>
              <a:ext cx="3098023" cy="1207155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самостійно обирати шлях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288" y="1341438"/>
            <a:ext cx="2663825" cy="433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+mn-lt"/>
                <a:cs typeface="+mn-cs"/>
              </a:rPr>
              <a:t>Активізації пізнавального інтересу сприяють: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ігрові моменти;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проблемні ситуації;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дослідження;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загадки;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незвичні форми завдань;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цікаві вправи;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ігрове оформлення запитань.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46" name="Прямоугольник 12"/>
          <p:cNvSpPr>
            <a:spLocks noChangeArrowheads="1"/>
          </p:cNvSpPr>
          <p:nvPr/>
        </p:nvSpPr>
        <p:spPr bwMode="auto">
          <a:xfrm flipH="1">
            <a:off x="4211638" y="141287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C00000"/>
                </a:solidFill>
                <a:latin typeface="Calibri" pitchFamily="34" charset="0"/>
              </a:rPr>
              <a:t>Діти на уроці вчаться:</a:t>
            </a:r>
          </a:p>
        </p:txBody>
      </p:sp>
    </p:spTree>
  </p:cSld>
  <p:clrMapOvr>
    <a:masterClrMapping/>
  </p:clrMapOvr>
  <p:transition advTm="1563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2.6|2.2|2.5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6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7|2.4|2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7|1.8|1.7|1.5|1.6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2|2.6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2|1.2|1.8|1.6|1.4|1.4|1.5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3|4.8|2.1|4|1.3|4.3|1.7|4.9|1.6|4.6|1.3|5.9|1.6|5.9|4.7|2.9|2.1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2|1.2|1.4|1.3|1.4|1.4|1.2|1.3|1.3|1.2|1.3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2.7|3|2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634</Words>
  <Application>Microsoft Office PowerPoint</Application>
  <PresentationFormat>Экран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Науково-методична проблема:</vt:lpstr>
      <vt:lpstr>Освіта - це крок до мрії                                                                  ( А.  Волощук)</vt:lpstr>
      <vt:lpstr>          Школа повинна продовжувати                      дитячі радощі, а не позбавляти їх.                                                                                                       В.О.Сухомлинський </vt:lpstr>
      <vt:lpstr>Напрямки роботи</vt:lpstr>
      <vt:lpstr>Пізнавальний інтерес є стимулом до активної навчальної діяльності</vt:lpstr>
      <vt:lpstr>Джерела активізації пізнавальної діяльності:</vt:lpstr>
      <vt:lpstr>Працювати – значить творити, а творчість – єдина глибока і реальна радість, яку людина може відчувати в цьому житті</vt:lpstr>
      <vt:lpstr>Мої публікації </vt:lpstr>
      <vt:lpstr>Наші досягнення</vt:lpstr>
      <vt:lpstr>Слайд 14</vt:lpstr>
      <vt:lpstr>Проектно-цільовий підхід  до організації виховної роботи</vt:lpstr>
      <vt:lpstr>Свята</vt:lpstr>
      <vt:lpstr>Екскурсії</vt:lpstr>
      <vt:lpstr>Слайд 18</vt:lpstr>
      <vt:lpstr>Зустрічі</vt:lpstr>
      <vt:lpstr>Слайд 20</vt:lpstr>
      <vt:lpstr>Результати роботи:</vt:lpstr>
      <vt:lpstr>Пам’ятаймо!</vt:lpstr>
      <vt:lpstr>Найрозумніший учень Бородянського району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Оксаночка</cp:lastModifiedBy>
  <cp:revision>59</cp:revision>
  <dcterms:created xsi:type="dcterms:W3CDTF">2019-03-20T06:58:02Z</dcterms:created>
  <dcterms:modified xsi:type="dcterms:W3CDTF">2019-04-02T08:23:41Z</dcterms:modified>
</cp:coreProperties>
</file>