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56" r:id="rId4"/>
    <p:sldId id="272" r:id="rId5"/>
    <p:sldId id="258" r:id="rId6"/>
    <p:sldId id="261" r:id="rId7"/>
    <p:sldId id="260" r:id="rId8"/>
    <p:sldId id="262" r:id="rId9"/>
    <p:sldId id="263" r:id="rId10"/>
    <p:sldId id="265" r:id="rId11"/>
    <p:sldId id="264" r:id="rId12"/>
    <p:sldId id="266" r:id="rId13"/>
    <p:sldId id="268" r:id="rId14"/>
    <p:sldId id="267" r:id="rId15"/>
    <p:sldId id="269" r:id="rId16"/>
    <p:sldId id="270" r:id="rId17"/>
    <p:sldId id="275" r:id="rId18"/>
    <p:sldId id="27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BE2C"/>
    <a:srgbClr val="B50B0B"/>
    <a:srgbClr val="FF0066"/>
    <a:srgbClr val="FF3300"/>
    <a:srgbClr val="FF0000"/>
    <a:srgbClr val="FFFF66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6D31F1-DB15-41E6-8F8F-070BC18B6A0E}" type="doc">
      <dgm:prSet loTypeId="urn:microsoft.com/office/officeart/2005/8/layout/pyramid1" loCatId="pyramid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95CB287E-6386-4669-A095-397744F79AAC}">
      <dgm:prSet phldrT="[Текст]" custT="1"/>
      <dgm:spPr/>
      <dgm:t>
        <a:bodyPr/>
        <a:lstStyle/>
        <a:p>
          <a:endParaRPr lang="uk-UA" sz="2000" dirty="0" smtClean="0">
            <a:latin typeface="Times New Roman" pitchFamily="18" charset="0"/>
            <a:cs typeface="Times New Roman" pitchFamily="18" charset="0"/>
          </a:endParaRPr>
        </a:p>
        <a:p>
          <a:endParaRPr lang="uk-UA" sz="2000" dirty="0" smtClean="0">
            <a:latin typeface="Times New Roman" pitchFamily="18" charset="0"/>
            <a:cs typeface="Times New Roman" pitchFamily="18" charset="0"/>
          </a:endParaRPr>
        </a:p>
        <a:p>
          <a:r>
            <a:rPr lang="uk-UA" sz="2400" b="1" i="1" dirty="0" smtClean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rPr>
            <a:t>Соціальна </a:t>
          </a:r>
        </a:p>
        <a:p>
          <a:r>
            <a:rPr lang="uk-UA" sz="2400" b="1" i="1" dirty="0" smtClean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rPr>
            <a:t>компетентність</a:t>
          </a:r>
          <a:endParaRPr lang="uk-UA" sz="2400" b="1" i="1" dirty="0">
            <a:solidFill>
              <a:srgbClr val="990033"/>
            </a:solidFill>
            <a:latin typeface="Times New Roman" pitchFamily="18" charset="0"/>
            <a:cs typeface="Times New Roman" pitchFamily="18" charset="0"/>
          </a:endParaRPr>
        </a:p>
      </dgm:t>
    </dgm:pt>
    <dgm:pt modelId="{C8E9E620-E243-49A0-879A-F4B819A7349A}" type="parTrans" cxnId="{885DFE76-C42D-42A1-AFF2-A3F1949EFF19}">
      <dgm:prSet/>
      <dgm:spPr/>
      <dgm:t>
        <a:bodyPr/>
        <a:lstStyle/>
        <a:p>
          <a:endParaRPr lang="uk-UA"/>
        </a:p>
      </dgm:t>
    </dgm:pt>
    <dgm:pt modelId="{B7E5F2B2-03D7-4CDD-906C-B81214AF337A}" type="sibTrans" cxnId="{885DFE76-C42D-42A1-AFF2-A3F1949EFF19}">
      <dgm:prSet/>
      <dgm:spPr/>
      <dgm:t>
        <a:bodyPr/>
        <a:lstStyle/>
        <a:p>
          <a:endParaRPr lang="uk-UA"/>
        </a:p>
      </dgm:t>
    </dgm:pt>
    <dgm:pt modelId="{370F4156-F54A-43DA-B574-006F112295DB}">
      <dgm:prSet phldrT="[Текст]" custT="1"/>
      <dgm:spPr/>
      <dgm:t>
        <a:bodyPr/>
        <a:lstStyle/>
        <a:p>
          <a:r>
            <a:rPr lang="uk-UA" sz="3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Особистісна </a:t>
          </a:r>
        </a:p>
        <a:p>
          <a:r>
            <a:rPr lang="uk-UA" sz="3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компетентність</a:t>
          </a:r>
          <a:endParaRPr lang="uk-UA" sz="3200" b="1" i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C00A1C-DA70-4A85-AB7C-6B92B4B42085}" type="parTrans" cxnId="{2E4A3071-F470-4564-8C8C-97554816CA76}">
      <dgm:prSet/>
      <dgm:spPr/>
      <dgm:t>
        <a:bodyPr/>
        <a:lstStyle/>
        <a:p>
          <a:endParaRPr lang="uk-UA"/>
        </a:p>
      </dgm:t>
    </dgm:pt>
    <dgm:pt modelId="{1A5258D3-D0BD-47EA-952B-1A827C42D76C}" type="sibTrans" cxnId="{2E4A3071-F470-4564-8C8C-97554816CA76}">
      <dgm:prSet/>
      <dgm:spPr/>
      <dgm:t>
        <a:bodyPr/>
        <a:lstStyle/>
        <a:p>
          <a:endParaRPr lang="uk-UA"/>
        </a:p>
      </dgm:t>
    </dgm:pt>
    <dgm:pt modelId="{7D4A7758-6657-427C-9891-49AF89D3183E}">
      <dgm:prSet phldrT="[Текст]" custT="1"/>
      <dgm:spPr/>
      <dgm:t>
        <a:bodyPr/>
        <a:lstStyle/>
        <a:p>
          <a:r>
            <a:rPr lang="uk-UA" sz="48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Самоосвітня </a:t>
          </a:r>
        </a:p>
        <a:p>
          <a:r>
            <a:rPr lang="uk-UA" sz="48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компетентність</a:t>
          </a:r>
          <a:endParaRPr lang="uk-UA" sz="4800" b="1" i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4A08979-8FD6-4E6A-998F-DA15EDD33D0E}" type="parTrans" cxnId="{D695596F-F1A8-4026-A6B8-AACD8D3B837C}">
      <dgm:prSet/>
      <dgm:spPr/>
      <dgm:t>
        <a:bodyPr/>
        <a:lstStyle/>
        <a:p>
          <a:endParaRPr lang="uk-UA"/>
        </a:p>
      </dgm:t>
    </dgm:pt>
    <dgm:pt modelId="{325F71CC-8BB0-4F96-9344-F02702CEE6BF}" type="sibTrans" cxnId="{D695596F-F1A8-4026-A6B8-AACD8D3B837C}">
      <dgm:prSet/>
      <dgm:spPr/>
      <dgm:t>
        <a:bodyPr/>
        <a:lstStyle/>
        <a:p>
          <a:endParaRPr lang="uk-UA"/>
        </a:p>
      </dgm:t>
    </dgm:pt>
    <dgm:pt modelId="{96E657B9-851D-4493-9BB5-70F1B77A71A4}" type="pres">
      <dgm:prSet presAssocID="{D86D31F1-DB15-41E6-8F8F-070BC18B6A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7F1A964-AE44-46CE-B443-E54CD6B3AB90}" type="pres">
      <dgm:prSet presAssocID="{95CB287E-6386-4669-A095-397744F79AAC}" presName="Name8" presStyleCnt="0"/>
      <dgm:spPr/>
    </dgm:pt>
    <dgm:pt modelId="{AA5ACF13-817F-4593-89B2-7415BDA989A1}" type="pres">
      <dgm:prSet presAssocID="{95CB287E-6386-4669-A095-397744F79AAC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8B9D239-60A9-4F8A-9CD6-B7FCB3FB58FE}" type="pres">
      <dgm:prSet presAssocID="{95CB287E-6386-4669-A095-397744F79AA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5F8069-E503-4C99-9C46-3F86640AE81D}" type="pres">
      <dgm:prSet presAssocID="{370F4156-F54A-43DA-B574-006F112295DB}" presName="Name8" presStyleCnt="0"/>
      <dgm:spPr/>
    </dgm:pt>
    <dgm:pt modelId="{C5AE6CE1-486E-4AD1-813F-B68A3AE4F6E2}" type="pres">
      <dgm:prSet presAssocID="{370F4156-F54A-43DA-B574-006F112295DB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8466F40-57BF-4E7A-89DB-2ADB5ADB0DE4}" type="pres">
      <dgm:prSet presAssocID="{370F4156-F54A-43DA-B574-006F112295D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081EAC3-F620-4E38-9F59-AE2FBA0ABB35}" type="pres">
      <dgm:prSet presAssocID="{7D4A7758-6657-427C-9891-49AF89D3183E}" presName="Name8" presStyleCnt="0"/>
      <dgm:spPr/>
    </dgm:pt>
    <dgm:pt modelId="{64739CA4-1B60-4544-A8EF-67C1A2C37E40}" type="pres">
      <dgm:prSet presAssocID="{7D4A7758-6657-427C-9891-49AF89D3183E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B846A02-972B-40F1-AD29-B84850409EA7}" type="pres">
      <dgm:prSet presAssocID="{7D4A7758-6657-427C-9891-49AF89D3183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FA3793B-8CCC-455E-8845-631B28ACEB3D}" type="presOf" srcId="{370F4156-F54A-43DA-B574-006F112295DB}" destId="{78466F40-57BF-4E7A-89DB-2ADB5ADB0DE4}" srcOrd="1" destOrd="0" presId="urn:microsoft.com/office/officeart/2005/8/layout/pyramid1"/>
    <dgm:cxn modelId="{2E4A3071-F470-4564-8C8C-97554816CA76}" srcId="{D86D31F1-DB15-41E6-8F8F-070BC18B6A0E}" destId="{370F4156-F54A-43DA-B574-006F112295DB}" srcOrd="1" destOrd="0" parTransId="{61C00A1C-DA70-4A85-AB7C-6B92B4B42085}" sibTransId="{1A5258D3-D0BD-47EA-952B-1A827C42D76C}"/>
    <dgm:cxn modelId="{885DFE76-C42D-42A1-AFF2-A3F1949EFF19}" srcId="{D86D31F1-DB15-41E6-8F8F-070BC18B6A0E}" destId="{95CB287E-6386-4669-A095-397744F79AAC}" srcOrd="0" destOrd="0" parTransId="{C8E9E620-E243-49A0-879A-F4B819A7349A}" sibTransId="{B7E5F2B2-03D7-4CDD-906C-B81214AF337A}"/>
    <dgm:cxn modelId="{12B6898A-1BA7-4720-9950-5E3E3C4A05F2}" type="presOf" srcId="{7D4A7758-6657-427C-9891-49AF89D3183E}" destId="{0B846A02-972B-40F1-AD29-B84850409EA7}" srcOrd="1" destOrd="0" presId="urn:microsoft.com/office/officeart/2005/8/layout/pyramid1"/>
    <dgm:cxn modelId="{D695596F-F1A8-4026-A6B8-AACD8D3B837C}" srcId="{D86D31F1-DB15-41E6-8F8F-070BC18B6A0E}" destId="{7D4A7758-6657-427C-9891-49AF89D3183E}" srcOrd="2" destOrd="0" parTransId="{04A08979-8FD6-4E6A-998F-DA15EDD33D0E}" sibTransId="{325F71CC-8BB0-4F96-9344-F02702CEE6BF}"/>
    <dgm:cxn modelId="{E3535786-2390-41BF-888B-EE84BD95DBC4}" type="presOf" srcId="{7D4A7758-6657-427C-9891-49AF89D3183E}" destId="{64739CA4-1B60-4544-A8EF-67C1A2C37E40}" srcOrd="0" destOrd="0" presId="urn:microsoft.com/office/officeart/2005/8/layout/pyramid1"/>
    <dgm:cxn modelId="{6594EC22-3A64-49D9-8A12-7D000354E674}" type="presOf" srcId="{370F4156-F54A-43DA-B574-006F112295DB}" destId="{C5AE6CE1-486E-4AD1-813F-B68A3AE4F6E2}" srcOrd="0" destOrd="0" presId="urn:microsoft.com/office/officeart/2005/8/layout/pyramid1"/>
    <dgm:cxn modelId="{14822B9D-E66B-48F9-81AD-FD179611A608}" type="presOf" srcId="{95CB287E-6386-4669-A095-397744F79AAC}" destId="{AA5ACF13-817F-4593-89B2-7415BDA989A1}" srcOrd="0" destOrd="0" presId="urn:microsoft.com/office/officeart/2005/8/layout/pyramid1"/>
    <dgm:cxn modelId="{A70031EC-3A3E-4D4E-8F68-2B72B920FD9E}" type="presOf" srcId="{D86D31F1-DB15-41E6-8F8F-070BC18B6A0E}" destId="{96E657B9-851D-4493-9BB5-70F1B77A71A4}" srcOrd="0" destOrd="0" presId="urn:microsoft.com/office/officeart/2005/8/layout/pyramid1"/>
    <dgm:cxn modelId="{68D63724-0499-4340-A073-25BE44B6343D}" type="presOf" srcId="{95CB287E-6386-4669-A095-397744F79AAC}" destId="{78B9D239-60A9-4F8A-9CD6-B7FCB3FB58FE}" srcOrd="1" destOrd="0" presId="urn:microsoft.com/office/officeart/2005/8/layout/pyramid1"/>
    <dgm:cxn modelId="{8180C015-3755-49D4-874B-21A8CC27E119}" type="presParOf" srcId="{96E657B9-851D-4493-9BB5-70F1B77A71A4}" destId="{87F1A964-AE44-46CE-B443-E54CD6B3AB90}" srcOrd="0" destOrd="0" presId="urn:microsoft.com/office/officeart/2005/8/layout/pyramid1"/>
    <dgm:cxn modelId="{6AB8692D-C2D8-4319-9E13-9980E44363DE}" type="presParOf" srcId="{87F1A964-AE44-46CE-B443-E54CD6B3AB90}" destId="{AA5ACF13-817F-4593-89B2-7415BDA989A1}" srcOrd="0" destOrd="0" presId="urn:microsoft.com/office/officeart/2005/8/layout/pyramid1"/>
    <dgm:cxn modelId="{F6803E12-3A2E-4E65-8465-5E4E5D57F24C}" type="presParOf" srcId="{87F1A964-AE44-46CE-B443-E54CD6B3AB90}" destId="{78B9D239-60A9-4F8A-9CD6-B7FCB3FB58FE}" srcOrd="1" destOrd="0" presId="urn:microsoft.com/office/officeart/2005/8/layout/pyramid1"/>
    <dgm:cxn modelId="{034291CF-8D2D-4214-AB55-FA0118B3FF07}" type="presParOf" srcId="{96E657B9-851D-4493-9BB5-70F1B77A71A4}" destId="{C05F8069-E503-4C99-9C46-3F86640AE81D}" srcOrd="1" destOrd="0" presId="urn:microsoft.com/office/officeart/2005/8/layout/pyramid1"/>
    <dgm:cxn modelId="{6472FD8D-68D6-4840-BE60-066D8C02B6C5}" type="presParOf" srcId="{C05F8069-E503-4C99-9C46-3F86640AE81D}" destId="{C5AE6CE1-486E-4AD1-813F-B68A3AE4F6E2}" srcOrd="0" destOrd="0" presId="urn:microsoft.com/office/officeart/2005/8/layout/pyramid1"/>
    <dgm:cxn modelId="{4A1D9EDA-46F5-4D30-BA85-49E0BA78F386}" type="presParOf" srcId="{C05F8069-E503-4C99-9C46-3F86640AE81D}" destId="{78466F40-57BF-4E7A-89DB-2ADB5ADB0DE4}" srcOrd="1" destOrd="0" presId="urn:microsoft.com/office/officeart/2005/8/layout/pyramid1"/>
    <dgm:cxn modelId="{E4CAB367-3EEB-4B67-9FFE-356FCB661DF7}" type="presParOf" srcId="{96E657B9-851D-4493-9BB5-70F1B77A71A4}" destId="{E081EAC3-F620-4E38-9F59-AE2FBA0ABB35}" srcOrd="2" destOrd="0" presId="urn:microsoft.com/office/officeart/2005/8/layout/pyramid1"/>
    <dgm:cxn modelId="{546BB572-1AC7-48AE-B3B7-BF9E7F2AF543}" type="presParOf" srcId="{E081EAC3-F620-4E38-9F59-AE2FBA0ABB35}" destId="{64739CA4-1B60-4544-A8EF-67C1A2C37E40}" srcOrd="0" destOrd="0" presId="urn:microsoft.com/office/officeart/2005/8/layout/pyramid1"/>
    <dgm:cxn modelId="{659B350C-68F3-44BF-9883-A83D4E6034A7}" type="presParOf" srcId="{E081EAC3-F620-4E38-9F59-AE2FBA0ABB35}" destId="{0B846A02-972B-40F1-AD29-B84850409EA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ACF13-817F-4593-89B2-7415BDA989A1}">
      <dsp:nvSpPr>
        <dsp:cNvPr id="0" name=""/>
        <dsp:cNvSpPr/>
      </dsp:nvSpPr>
      <dsp:spPr>
        <a:xfrm>
          <a:off x="2743199" y="0"/>
          <a:ext cx="2743200" cy="1713722"/>
        </a:xfrm>
        <a:prstGeom prst="trapezoid">
          <a:avLst>
            <a:gd name="adj" fmla="val 80036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rPr>
            <a:t>Соціальна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rPr>
            <a:t>компетентність</a:t>
          </a:r>
          <a:endParaRPr lang="uk-UA" sz="2400" b="1" i="1" kern="1200" dirty="0">
            <a:solidFill>
              <a:srgbClr val="990033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43199" y="0"/>
        <a:ext cx="2743200" cy="1713722"/>
      </dsp:txXfrm>
    </dsp:sp>
    <dsp:sp modelId="{C5AE6CE1-486E-4AD1-813F-B68A3AE4F6E2}">
      <dsp:nvSpPr>
        <dsp:cNvPr id="0" name=""/>
        <dsp:cNvSpPr/>
      </dsp:nvSpPr>
      <dsp:spPr>
        <a:xfrm>
          <a:off x="1371599" y="1713722"/>
          <a:ext cx="5486400" cy="1713722"/>
        </a:xfrm>
        <a:prstGeom prst="trapezoid">
          <a:avLst>
            <a:gd name="adj" fmla="val 80036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Особистісна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компетентність</a:t>
          </a:r>
          <a:endParaRPr lang="uk-UA" sz="3200" b="1" i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31719" y="1713722"/>
        <a:ext cx="3566160" cy="1713722"/>
      </dsp:txXfrm>
    </dsp:sp>
    <dsp:sp modelId="{64739CA4-1B60-4544-A8EF-67C1A2C37E40}">
      <dsp:nvSpPr>
        <dsp:cNvPr id="0" name=""/>
        <dsp:cNvSpPr/>
      </dsp:nvSpPr>
      <dsp:spPr>
        <a:xfrm>
          <a:off x="0" y="3427445"/>
          <a:ext cx="8229600" cy="1713722"/>
        </a:xfrm>
        <a:prstGeom prst="trapezoid">
          <a:avLst>
            <a:gd name="adj" fmla="val 80036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b="1" i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Самоосвітня 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b="1" i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компетентність</a:t>
          </a:r>
          <a:endParaRPr lang="uk-UA" sz="4800" b="1" i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40179" y="3427445"/>
        <a:ext cx="5349240" cy="17137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9E104-7A7C-4532-A098-D03A14AE89C3}" type="datetimeFigureOut">
              <a:rPr lang="ru-RU"/>
              <a:pPr>
                <a:defRPr/>
              </a:pPr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75B91-F078-4FA5-A40F-376ED990E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95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AF995-9534-42C7-8FF3-614F8FA912BA}" type="datetimeFigureOut">
              <a:rPr lang="ru-RU"/>
              <a:pPr>
                <a:defRPr/>
              </a:pPr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AE859-7163-42AA-8909-A86641B289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86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3DAEE-CD0A-43E0-88B9-E947BDADB9E2}" type="datetimeFigureOut">
              <a:rPr lang="ru-RU"/>
              <a:pPr>
                <a:defRPr/>
              </a:pPr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C0DFD-8421-40E6-9745-39717A649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28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51BB1-FE04-4814-8637-7F22E6B0908B}" type="datetimeFigureOut">
              <a:rPr lang="ru-RU"/>
              <a:pPr>
                <a:defRPr/>
              </a:pPr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9904F-42BA-445B-814C-B67AED017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18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A7D1D-4FD4-43A3-BD2D-46D83BB66280}" type="datetimeFigureOut">
              <a:rPr lang="ru-RU"/>
              <a:pPr>
                <a:defRPr/>
              </a:pPr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D4635-2154-4618-B223-B6904D99F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2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E4686-13F1-4707-843A-FEA3DD86A062}" type="datetimeFigureOut">
              <a:rPr lang="ru-RU"/>
              <a:pPr>
                <a:defRPr/>
              </a:pPr>
              <a:t>05.11.2018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6F30B-6C1C-441B-9344-2A0B5ED6B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71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C7568-0063-424B-8E45-4F5F960CB248}" type="datetimeFigureOut">
              <a:rPr lang="ru-RU"/>
              <a:pPr>
                <a:defRPr/>
              </a:pPr>
              <a:t>05.11.2018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75350-8C24-4781-B5FE-E86348ACD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79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F1238-E128-4185-8FC9-563C064808FE}" type="datetimeFigureOut">
              <a:rPr lang="ru-RU"/>
              <a:pPr>
                <a:defRPr/>
              </a:pPr>
              <a:t>05.11.2018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38972-782C-4DE3-87C3-04AF4792E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72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047D9-BCAE-4363-ACC9-4668C1813265}" type="datetimeFigureOut">
              <a:rPr lang="ru-RU"/>
              <a:pPr>
                <a:defRPr/>
              </a:pPr>
              <a:t>05.11.2018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E4A39-5B5A-4625-BFEE-7338EFB5F5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66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97BC2-2D42-43A6-AB00-58DB225686BF}" type="datetimeFigureOut">
              <a:rPr lang="ru-RU"/>
              <a:pPr>
                <a:defRPr/>
              </a:pPr>
              <a:t>05.11.2018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80021-A1F3-490D-BB00-3DB57721A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43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C3C2D-70DB-4B0B-BDD9-3A53FA8F6E0C}" type="datetimeFigureOut">
              <a:rPr lang="ru-RU"/>
              <a:pPr>
                <a:defRPr/>
              </a:pPr>
              <a:t>05.11.2018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4C126-B925-4310-B040-4CD97C62A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29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996A51-2E3E-49A5-81C0-4C8F820B313B}" type="datetimeFigureOut">
              <a:rPr lang="ru-RU"/>
              <a:pPr>
                <a:defRPr/>
              </a:pPr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47D736-3C06-4394-B597-266B21B43E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4" descr="1246359873_kni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47" y="0"/>
            <a:ext cx="9144000" cy="6858000"/>
          </a:xfrm>
          <a:prstGeom prst="rect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rot="1148220">
            <a:off x="2175767" y="731569"/>
            <a:ext cx="29003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Дяченко </a:t>
            </a:r>
          </a:p>
          <a:p>
            <a:pPr algn="ctr">
              <a:defRPr/>
            </a:pPr>
            <a:r>
              <a:rPr lang="ru-RU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Антоніна</a:t>
            </a: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Феодосіївна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161525">
            <a:off x="1121833" y="3580892"/>
            <a:ext cx="2913128" cy="46166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Пісківка </a:t>
            </a:r>
            <a:endParaRPr lang="ru-RU" sz="2400" b="1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7730">
            <a:off x="4889240" y="1072315"/>
            <a:ext cx="2737857" cy="4384004"/>
          </a:xfrm>
          <a:prstGeom prst="round2DiagRect">
            <a:avLst>
              <a:gd name="adj1" fmla="val 16667"/>
              <a:gd name="adj2" fmla="val 0"/>
            </a:avLst>
          </a:prstGeom>
          <a:ln w="9525">
            <a:solidFill>
              <a:srgbClr val="FF330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7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179512" y="1581964"/>
            <a:ext cx="8805664" cy="5141168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7544" y="260648"/>
            <a:ext cx="8280920" cy="11521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uk-UA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– 9 </a:t>
            </a:r>
            <a:r>
              <a:rPr lang="uk-UA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uk-UA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10 - 11 класи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251520" y="1556792"/>
            <a:ext cx="8640960" cy="1033272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Написання продовження твору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251520" y="2580920"/>
            <a:ext cx="8640960" cy="1033272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Створення власних наслідувальних творів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251520" y="3614192"/>
            <a:ext cx="8640960" cy="1033272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СТВОРЕННЯ  ПРЕЗЕНТАЦІЙ  В  ПРОГРАМІ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Microsoft Office Power Point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251520" y="4647464"/>
            <a:ext cx="8640960" cy="1033272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Написання рецензій та анотацій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251520" y="5660118"/>
            <a:ext cx="8640960" cy="1033272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СТВОРЕННЯ  НАОЧНОСТІ  ДО УРОКУ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11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Содержимое 4" descr="кот осенний ткаченко 3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652120" y="548680"/>
            <a:ext cx="3346450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 descr="крижановская малюнок 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6946"/>
            <a:ext cx="4482260" cy="324036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2">
              <a:lumMod val="75000"/>
            </a:scheme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Содержимое 10" descr="Отсканировано 13.02.2013 14-26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3789041"/>
            <a:ext cx="4536504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345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0520"/>
          </a:xfrm>
        </p:spPr>
        <p:txBody>
          <a:bodyPr/>
          <a:lstStyle/>
          <a:p>
            <a:pPr marL="0" indent="0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						</a:t>
            </a:r>
          </a:p>
          <a:p>
            <a:pPr marL="0" indent="0" algn="r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uk-UA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324694"/>
            <a:ext cx="8280920" cy="10880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Розвиток критичного мислення</a:t>
            </a:r>
            <a:endParaRPr lang="uk-UA" sz="40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051720" y="2204864"/>
            <a:ext cx="4644516" cy="2088232"/>
          </a:xfrm>
          <a:prstGeom prst="triangle">
            <a:avLst>
              <a:gd name="adj" fmla="val 49470"/>
            </a:avLst>
          </a:prstGeom>
          <a:solidFill>
            <a:schemeClr val="bg1">
              <a:lumMod val="5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блако 5"/>
          <p:cNvSpPr/>
          <p:nvPr/>
        </p:nvSpPr>
        <p:spPr>
          <a:xfrm>
            <a:off x="2987824" y="1303050"/>
            <a:ext cx="2736304" cy="91440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uk-UA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Кола Вена</a:t>
            </a:r>
          </a:p>
        </p:txBody>
      </p:sp>
      <p:sp>
        <p:nvSpPr>
          <p:cNvPr id="7" name="Лента лицом вверх 6"/>
          <p:cNvSpPr/>
          <p:nvPr/>
        </p:nvSpPr>
        <p:spPr>
          <a:xfrm>
            <a:off x="395536" y="4509120"/>
            <a:ext cx="3168352" cy="1187552"/>
          </a:xfrm>
          <a:prstGeom prst="ribbon2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uk-UA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Сенкан</a:t>
            </a:r>
            <a:endParaRPr lang="uk-UA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Лента лицом вниз 7"/>
          <p:cNvSpPr/>
          <p:nvPr/>
        </p:nvSpPr>
        <p:spPr>
          <a:xfrm>
            <a:off x="5364088" y="4490814"/>
            <a:ext cx="3600400" cy="1187552"/>
          </a:xfrm>
          <a:prstGeom prst="ribb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uk-UA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Асоціативний кущ</a:t>
            </a:r>
          </a:p>
        </p:txBody>
      </p:sp>
    </p:spTree>
    <p:extLst>
      <p:ext uri="{BB962C8B-B14F-4D97-AF65-F5344CB8AC3E}">
        <p14:creationId xmlns:p14="http://schemas.microsoft.com/office/powerpoint/2010/main" val="213963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04" y="1567333"/>
            <a:ext cx="9110796" cy="5174035"/>
          </a:xfrm>
        </p:spPr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Мислимо…</a:t>
            </a:r>
            <a:endParaRPr lang="uk-UA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07504" y="1628800"/>
            <a:ext cx="6408712" cy="504056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n w="38100">
                  <a:solidFill>
                    <a:schemeClr val="tx1"/>
                  </a:solidFill>
                </a:ln>
              </a:rPr>
              <a:t>ГГ</a:t>
            </a:r>
            <a:endParaRPr lang="uk-UA" dirty="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2204864"/>
            <a:ext cx="25202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Грегор Замза: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«маленька людина»;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перетворився на комаху;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непорозуміння з ріднею;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втрата зв’язків із суспільством;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пристосування до «нового життя» 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зберігає людяність</a:t>
            </a:r>
          </a:p>
          <a:p>
            <a:pPr marL="285750" indent="-285750">
              <a:buFont typeface="Wingdings" pitchFamily="2" charset="2"/>
              <a:buChar char="Ø"/>
            </a:pP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814032" y="1490534"/>
            <a:ext cx="6192688" cy="5184576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435225" lvl="1"/>
            <a:r>
              <a:rPr lang="uk-UA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Кафка:</a:t>
            </a:r>
            <a:endParaRPr lang="uk-UA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435225" lvl="1">
              <a:buFont typeface="Wingdings" pitchFamily="2" charset="2"/>
              <a:buChar char="Ø"/>
            </a:pPr>
            <a:r>
              <a:rPr lang="uk-UA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самокритичний,незадоволений написаним;</a:t>
            </a:r>
            <a:endParaRPr lang="uk-UA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435225" lvl="1">
              <a:buFont typeface="Wingdings" pitchFamily="2" charset="2"/>
              <a:buChar char="Ø"/>
            </a:pPr>
            <a:r>
              <a:rPr lang="uk-UA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створював автобіографічні твори;</a:t>
            </a:r>
            <a:endParaRPr lang="uk-UA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435225" lvl="1">
              <a:buFont typeface="Wingdings" pitchFamily="2" charset="2"/>
              <a:buChar char="Ø"/>
            </a:pPr>
            <a:r>
              <a:rPr lang="uk-UA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мав проблеми зі спілкуванням;</a:t>
            </a:r>
            <a:endParaRPr lang="uk-UA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435225" lvl="1">
              <a:buFont typeface="Wingdings" pitchFamily="2" charset="2"/>
              <a:buChar char="Ø"/>
            </a:pPr>
            <a:r>
              <a:rPr lang="uk-UA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показав недоліки суспільства;</a:t>
            </a:r>
            <a:endParaRPr lang="uk-UA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435225" lvl="1">
              <a:buFont typeface="Wingdings" pitchFamily="2" charset="2"/>
              <a:buChar char="Ø"/>
            </a:pPr>
            <a:r>
              <a:rPr lang="uk-UA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вказав на моральні зміни в людях;</a:t>
            </a:r>
            <a:endParaRPr lang="uk-UA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435225" lvl="1">
              <a:buFont typeface="Wingdings" pitchFamily="2" charset="2"/>
              <a:buChar char="Ø"/>
            </a:pPr>
            <a:r>
              <a:rPr lang="uk-UA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відобразив внутрішню драму «маленької людини»</a:t>
            </a:r>
            <a:endParaRPr lang="uk-UA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843808" y="1617360"/>
            <a:ext cx="3168352" cy="496855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невпевненість у своїх силах;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робота,що стала мукою;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проблемні стосунки з батьком;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відсутність гармонії  з оточуючими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88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880" y="116632"/>
            <a:ext cx="8229600" cy="11430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4006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Лі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Бо</a:t>
            </a:r>
          </a:p>
          <a:p>
            <a:pPr marL="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талановитий,самотній,</a:t>
            </a: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мандрує,виховує,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творить,</a:t>
            </a:r>
          </a:p>
          <a:p>
            <a:pPr marL="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«досконало чистий»</a:t>
            </a:r>
          </a:p>
          <a:p>
            <a:pPr marL="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поет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1296" y="116632"/>
            <a:ext cx="8280920" cy="11109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Мислимо…</a:t>
            </a:r>
            <a:endParaRPr lang="uk-UA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84784"/>
            <a:ext cx="2736303" cy="36139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5548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Мислимо…</a:t>
            </a:r>
            <a:endParaRPr lang="uk-UA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3280420" y="3551312"/>
            <a:ext cx="3074640" cy="612648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Краса</a:t>
            </a:r>
            <a:endParaRPr lang="uk-UA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2339752" y="2075726"/>
            <a:ext cx="1792417" cy="9144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Любов</a:t>
            </a:r>
            <a:endParaRPr lang="uk-UA" i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4817740" y="2060848"/>
            <a:ext cx="1770484" cy="9144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Чистота</a:t>
            </a:r>
            <a:endParaRPr lang="uk-UA" i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6767566" y="2860928"/>
            <a:ext cx="1836882" cy="9144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Гармонія</a:t>
            </a:r>
            <a:endParaRPr lang="uk-UA" i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блако 14"/>
          <p:cNvSpPr/>
          <p:nvPr/>
        </p:nvSpPr>
        <p:spPr>
          <a:xfrm>
            <a:off x="3491880" y="4797152"/>
            <a:ext cx="1741700" cy="9144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Гармонія</a:t>
            </a:r>
            <a:endParaRPr lang="uk-UA" i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блако 15"/>
          <p:cNvSpPr/>
          <p:nvPr/>
        </p:nvSpPr>
        <p:spPr>
          <a:xfrm>
            <a:off x="755576" y="3551312"/>
            <a:ext cx="2017569" cy="9144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Щастя</a:t>
            </a:r>
            <a:endParaRPr lang="uk-UA" i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блако 17"/>
          <p:cNvSpPr/>
          <p:nvPr/>
        </p:nvSpPr>
        <p:spPr>
          <a:xfrm>
            <a:off x="5868144" y="4221088"/>
            <a:ext cx="2546498" cy="9144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Досконалість</a:t>
            </a:r>
            <a:endParaRPr lang="uk-UA" i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8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" name="Picture 2" descr="C:\Users\Админ\Pictures\Рисунок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015894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18BE2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О.Уайльд\нарцис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3816424" cy="46257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18BE2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88720" y="6309320"/>
            <a:ext cx="1640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Хлопчик-зірка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6309320"/>
            <a:ext cx="3011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uk-UA" b="1" i="1" dirty="0" err="1">
                <a:latin typeface="Times New Roman" pitchFamily="18" charset="0"/>
                <a:cs typeface="Times New Roman" pitchFamily="18" charset="0"/>
              </a:rPr>
              <a:t>Караваджо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. Нарцис. 1596р.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6" y="260648"/>
            <a:ext cx="8352928" cy="11533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Робота з творами мистецтва</a:t>
            </a:r>
            <a:endParaRPr lang="uk-UA" sz="4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62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Методична картка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6093296"/>
          </a:xfrm>
        </p:spPr>
        <p:txBody>
          <a:bodyPr/>
          <a:lstStyle/>
          <a:p>
            <a:pPr marL="0" indent="0">
              <a:buNone/>
            </a:pP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Виступ на педраді: </a:t>
            </a:r>
          </a:p>
          <a:p>
            <a:pPr marL="0" indent="0"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- Метод проектів на уроках світової літератури (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Тетерівська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ЗОШ ім. Н.І.Сосніної)</a:t>
            </a:r>
          </a:p>
          <a:p>
            <a:pPr marL="0" indent="0"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- Майстер-клас</a:t>
            </a:r>
          </a:p>
          <a:p>
            <a:pPr marL="0" indent="0">
              <a:buNone/>
            </a:pP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Виступи </a:t>
            </a: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засіданнях ОМО:</a:t>
            </a:r>
          </a:p>
          <a:p>
            <a:pPr marL="0" indent="0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Створення проекту – один із методів формування читацької компетентності учнів (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Загалецька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ЗОШ)</a:t>
            </a:r>
          </a:p>
          <a:p>
            <a:pPr marL="0" indent="0"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- Розвиток творчих здібностей школярів засобами інноваційних методик (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Мигалківське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НВО)</a:t>
            </a:r>
          </a:p>
          <a:p>
            <a:pPr marL="0" indent="0">
              <a:buNone/>
            </a:pP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Публікації:</a:t>
            </a:r>
          </a:p>
          <a:p>
            <a:pPr marL="0" indent="0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Прикметник:узагальнення і систематизація вивченого</a:t>
            </a:r>
          </a:p>
          <a:p>
            <a:pPr marL="0" indent="0"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- Правила вживання апострофа</a:t>
            </a:r>
          </a:p>
          <a:p>
            <a:pPr marL="0" indent="0"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- Біблійні мотиви та алегоричність образу Мойсея у однойменній поемі І.Я.Франка «Мойсей»</a:t>
            </a:r>
          </a:p>
          <a:p>
            <a:pPr marL="0" indent="0"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- Одухотворення природи в поезії Мацуо Басьо. Поняття про хоку</a:t>
            </a:r>
          </a:p>
          <a:p>
            <a:pPr marL="0" indent="0"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- О.Уайльд. «Хлопчик-зірка». Символічний зміст назви твору. Еволюція образу головного героя</a:t>
            </a:r>
          </a:p>
          <a:p>
            <a:pPr marL="0" indent="0">
              <a:buNone/>
            </a:pP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Участь у фахових конкурсах:</a:t>
            </a:r>
          </a:p>
          <a:p>
            <a:pPr marL="0" indent="0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«Учитель року - 2011» м. Київ</a:t>
            </a:r>
          </a:p>
          <a:p>
            <a:pPr marL="0" indent="0"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- Мультимедійна презентація на сучасному уроці </a:t>
            </a:r>
            <a:r>
              <a:rPr lang="uk-UA" sz="1600" smtClean="0">
                <a:latin typeface="Times New Roman" pitchFamily="18" charset="0"/>
                <a:cs typeface="Times New Roman" pitchFamily="18" charset="0"/>
              </a:rPr>
              <a:t>світової літератури,2012 р.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Олімпіади:</a:t>
            </a:r>
          </a:p>
          <a:p>
            <a:pPr marL="0" indent="0">
              <a:buNone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-є місце у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етапі</a:t>
            </a: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Всеукраїнських предметних олімпіад – Сахарова А. – 2013р.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42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548680"/>
            <a:ext cx="3682752" cy="3298378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prstTxWarp prst="textCanDow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divo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  <a:cs typeface="Leelawadee" pitchFamily="34" charset="-34"/>
              </a:rPr>
              <a:t>Дякую за увагу!</a:t>
            </a:r>
            <a:endParaRPr lang="uk-UA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  <a:cs typeface="Leelawadee" pitchFamily="34" charset="-34"/>
            </a:endParaRPr>
          </a:p>
        </p:txBody>
      </p:sp>
      <p:pic>
        <p:nvPicPr>
          <p:cNvPr id="6" name="Объект 5" descr="рука и роза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982897">
            <a:off x="4646830" y="1825944"/>
            <a:ext cx="3481536" cy="51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09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5" y="4271616"/>
            <a:ext cx="5472607" cy="2325735"/>
          </a:xfrm>
        </p:spPr>
        <p:txBody>
          <a:bodyPr/>
          <a:lstStyle/>
          <a:p>
            <a:pPr marL="342900" indent="-342900" fontAlgn="auto"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endParaRPr lang="ru-RU" sz="2000" b="1" dirty="0" smtClean="0">
              <a:solidFill>
                <a:srgbClr val="0070C0"/>
              </a:solidFill>
              <a:latin typeface="Arial Black" pitchFamily="34" charset="0"/>
            </a:endParaRPr>
          </a:p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16633"/>
            <a:ext cx="67504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Дата народження:</a:t>
            </a:r>
            <a:r>
              <a:rPr lang="uk-UA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30 травня 1980 </a:t>
            </a:r>
            <a:r>
              <a:rPr lang="uk-UA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року</a:t>
            </a:r>
            <a:endParaRPr lang="uk-UA" sz="2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Освіта: </a:t>
            </a:r>
            <a:r>
              <a:rPr lang="uk-UA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вища, Слов’янський державний педагогічний </a:t>
            </a:r>
            <a:r>
              <a:rPr lang="uk-UA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інститут</a:t>
            </a:r>
            <a:endParaRPr lang="uk-UA" sz="2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Спеціальність: </a:t>
            </a:r>
            <a:r>
              <a:rPr lang="uk-UA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вчитель української мови та </a:t>
            </a:r>
            <a:r>
              <a:rPr lang="uk-UA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літератури, </a:t>
            </a:r>
            <a:r>
              <a:rPr lang="uk-UA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зарубіжної </a:t>
            </a:r>
            <a:r>
              <a:rPr lang="uk-UA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літератури</a:t>
            </a:r>
            <a:endParaRPr lang="uk-UA" sz="2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Посада: </a:t>
            </a:r>
            <a:r>
              <a:rPr lang="uk-UA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вчитель української мови та </a:t>
            </a:r>
            <a:r>
              <a:rPr lang="uk-UA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літератури, світової літератури </a:t>
            </a:r>
            <a:endParaRPr lang="uk-UA" sz="2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Педагогічний стаж: </a:t>
            </a:r>
            <a:r>
              <a:rPr lang="uk-UA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uk-UA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років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Остання  атестація: </a:t>
            </a:r>
            <a:r>
              <a:rPr lang="uk-UA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uk-UA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рік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Остання  курсова </a:t>
            </a:r>
            <a:r>
              <a:rPr lang="uk-UA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перепідготовка:</a:t>
            </a:r>
            <a:r>
              <a:rPr lang="uk-UA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uk-UA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р.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07505" y="4271617"/>
            <a:ext cx="5256583" cy="2469751"/>
          </a:xfrm>
          <a:prstGeom prst="horizontalScroll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fontAlgn="auto"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ПЕДАГОГІЧНЕ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КРЕДО: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auto"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 ЛЮБОВ</a:t>
            </a:r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 І ВІРОЮ В ДІТЕЙ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79512" y="116633"/>
            <a:ext cx="2106489" cy="1321303"/>
          </a:xfrm>
          <a:prstGeom prst="horizontalScroll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Досьє</a:t>
            </a:r>
            <a:endParaRPr lang="uk-UA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96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uk-UA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3645024"/>
            <a:ext cx="8569076" cy="3097089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ru-RU" b="1" dirty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uk-UA" b="1" i="1" dirty="0">
              <a:solidFill>
                <a:srgbClr val="7030A0"/>
              </a:solidFill>
            </a:endParaRPr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107504" y="188640"/>
            <a:ext cx="8928992" cy="3024335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Методична тема</a:t>
            </a:r>
          </a:p>
          <a:p>
            <a:pPr algn="ctr">
              <a:defRPr/>
            </a:pPr>
            <a:r>
              <a:rPr lang="uk-UA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«Метод проектів на уроках світової </a:t>
            </a:r>
          </a:p>
          <a:p>
            <a:pPr algn="ctr">
              <a:defRPr/>
            </a:pPr>
            <a:r>
              <a:rPr lang="uk-UA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літератури»</a:t>
            </a:r>
            <a:endParaRPr lang="uk-UA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07504" y="3429000"/>
            <a:ext cx="8928992" cy="342900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uk-UA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Предмет вивчення</a:t>
            </a:r>
            <a:r>
              <a:rPr lang="uk-UA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uk-UA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–</a:t>
            </a:r>
            <a:r>
              <a:rPr lang="uk-UA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uk-UA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методи і прийоми </a:t>
            </a:r>
            <a:r>
              <a:rPr lang="uk-UA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проектної діяльності</a:t>
            </a:r>
            <a:r>
              <a:rPr lang="uk-UA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uk-UA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uk-UA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Метою</a:t>
            </a:r>
            <a:r>
              <a:rPr lang="uk-UA" sz="2800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uk-UA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моєї праці є вивчення засобів </a:t>
            </a:r>
            <a:r>
              <a:rPr lang="uk-UA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розвитку проектної діяльності </a:t>
            </a:r>
            <a:r>
              <a:rPr lang="uk-UA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школярів</a:t>
            </a:r>
            <a:r>
              <a:rPr lang="uk-UA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06916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4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Актуальність проблеми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6368" y="3212976"/>
            <a:ext cx="1825352" cy="1274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Інтенсивність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оптимізація навчання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58616" y="1700808"/>
            <a:ext cx="1800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підвищення ефективності уроку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58616" y="2899792"/>
            <a:ext cx="1800000" cy="10944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активізація навчальної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діяльності учнів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58616" y="4231880"/>
            <a:ext cx="1800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підвищення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інтересу до предмета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86010" y="5466808"/>
            <a:ext cx="2160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розвиток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навичок самостійної та спільної діяльності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21366" y="3711673"/>
            <a:ext cx="2412000" cy="10404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00050">
              <a:lnSpc>
                <a:spcPct val="90000"/>
              </a:lnSpc>
              <a:spcAft>
                <a:spcPct val="35000"/>
              </a:spcAft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забезпечення оптимізації соціально – особистісного росту школяра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21366" y="5301208"/>
            <a:ext cx="2412000" cy="108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формування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компетентної дієздатної особистості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21366" y="1863506"/>
            <a:ext cx="2412000" cy="147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підвищення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мотивації до навчання та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створення сприятливого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емоційного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стану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35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95288" y="260350"/>
            <a:ext cx="8353425" cy="12239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72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Модель учня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228680"/>
            <a:ext cx="8352928" cy="11521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54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Засоби досягнення мети</a:t>
            </a:r>
            <a:endParaRPr lang="uk-UA" sz="5400" b="1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абличка 4"/>
          <p:cNvSpPr/>
          <p:nvPr/>
        </p:nvSpPr>
        <p:spPr>
          <a:xfrm>
            <a:off x="565544" y="1916832"/>
            <a:ext cx="1548000" cy="914400"/>
          </a:xfrm>
          <a:prstGeom prst="plaque">
            <a:avLst/>
          </a:prstGeom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незакінчені речення</a:t>
            </a:r>
            <a:endParaRPr lang="uk-UA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абличка 5"/>
          <p:cNvSpPr/>
          <p:nvPr/>
        </p:nvSpPr>
        <p:spPr>
          <a:xfrm>
            <a:off x="673544" y="4702264"/>
            <a:ext cx="1440000" cy="914400"/>
          </a:xfrm>
          <a:prstGeom prst="plaque">
            <a:avLst/>
          </a:prstGeom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робота в парах</a:t>
            </a:r>
            <a:endParaRPr lang="uk-UA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абличка 6"/>
          <p:cNvSpPr/>
          <p:nvPr/>
        </p:nvSpPr>
        <p:spPr>
          <a:xfrm>
            <a:off x="2915816" y="1916832"/>
            <a:ext cx="1368000" cy="914400"/>
          </a:xfrm>
          <a:prstGeom prst="plaque">
            <a:avLst/>
          </a:prstGeom>
          <a:ln>
            <a:solidFill>
              <a:srgbClr val="9900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«займи позицію»</a:t>
            </a:r>
            <a:endParaRPr lang="uk-UA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абличка 7"/>
          <p:cNvSpPr/>
          <p:nvPr/>
        </p:nvSpPr>
        <p:spPr>
          <a:xfrm>
            <a:off x="2915816" y="4702264"/>
            <a:ext cx="1332000" cy="914400"/>
          </a:xfrm>
          <a:prstGeom prst="plaque">
            <a:avLst/>
          </a:prstGeom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робота в групах</a:t>
            </a:r>
            <a:endParaRPr lang="uk-UA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абличка 8"/>
          <p:cNvSpPr/>
          <p:nvPr/>
        </p:nvSpPr>
        <p:spPr>
          <a:xfrm>
            <a:off x="4958136" y="1916832"/>
            <a:ext cx="1188000" cy="914400"/>
          </a:xfrm>
          <a:prstGeom prst="plaque">
            <a:avLst/>
          </a:prstGeom>
          <a:ln>
            <a:solidFill>
              <a:srgbClr val="9900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дискусії</a:t>
            </a:r>
            <a:endParaRPr lang="uk-UA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абличка 9"/>
          <p:cNvSpPr/>
          <p:nvPr/>
        </p:nvSpPr>
        <p:spPr>
          <a:xfrm>
            <a:off x="4797936" y="4702264"/>
            <a:ext cx="1476000" cy="914400"/>
          </a:xfrm>
          <a:prstGeom prst="plaque">
            <a:avLst/>
          </a:prstGeom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проблемні ситуації</a:t>
            </a:r>
            <a:endParaRPr lang="uk-UA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абличка 10"/>
          <p:cNvSpPr/>
          <p:nvPr/>
        </p:nvSpPr>
        <p:spPr>
          <a:xfrm>
            <a:off x="6804248" y="1916832"/>
            <a:ext cx="1404000" cy="914400"/>
          </a:xfrm>
          <a:prstGeom prst="plaque">
            <a:avLst/>
          </a:prstGeom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мікрофон</a:t>
            </a:r>
            <a:endParaRPr lang="uk-UA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абличка 11"/>
          <p:cNvSpPr/>
          <p:nvPr/>
        </p:nvSpPr>
        <p:spPr>
          <a:xfrm>
            <a:off x="6894248" y="4627984"/>
            <a:ext cx="1188000" cy="914400"/>
          </a:xfrm>
          <a:prstGeom prst="plaque">
            <a:avLst/>
          </a:prstGeom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ольові ігри</a:t>
            </a:r>
            <a:endParaRPr lang="uk-UA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Табличка 12"/>
          <p:cNvSpPr/>
          <p:nvPr/>
        </p:nvSpPr>
        <p:spPr>
          <a:xfrm>
            <a:off x="3771936" y="3429000"/>
            <a:ext cx="1656000" cy="914400"/>
          </a:xfrm>
          <a:prstGeom prst="plaqu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Інтерактивніметоди</a:t>
            </a:r>
            <a:endParaRPr lang="uk-UA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391936" y="3945632"/>
            <a:ext cx="1508400" cy="7429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391936" y="2831232"/>
            <a:ext cx="1508400" cy="10549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4569336" y="2708920"/>
            <a:ext cx="388800" cy="7092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3" idx="0"/>
          </p:cNvCxnSpPr>
          <p:nvPr/>
        </p:nvCxnSpPr>
        <p:spPr>
          <a:xfrm flipH="1" flipV="1">
            <a:off x="4149888" y="2708920"/>
            <a:ext cx="450048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572000" y="4376529"/>
            <a:ext cx="288032" cy="3714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4247816" y="4376529"/>
            <a:ext cx="324184" cy="3714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13" idx="1"/>
          </p:cNvCxnSpPr>
          <p:nvPr/>
        </p:nvCxnSpPr>
        <p:spPr>
          <a:xfrm flipH="1" flipV="1">
            <a:off x="1989648" y="2708920"/>
            <a:ext cx="1782288" cy="11772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13" idx="1"/>
          </p:cNvCxnSpPr>
          <p:nvPr/>
        </p:nvCxnSpPr>
        <p:spPr>
          <a:xfrm flipH="1">
            <a:off x="1989648" y="3886200"/>
            <a:ext cx="1782288" cy="861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03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484784"/>
            <a:ext cx="8352928" cy="117728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6000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ТИПИ ПРОЕКТІВ</a:t>
            </a:r>
            <a:endParaRPr lang="uk-UA" sz="6000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агетная рамка 4"/>
          <p:cNvSpPr/>
          <p:nvPr/>
        </p:nvSpPr>
        <p:spPr>
          <a:xfrm>
            <a:off x="564676" y="4941090"/>
            <a:ext cx="1584176" cy="1042416"/>
          </a:xfrm>
          <a:prstGeom prst="bevel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cap="all" dirty="0" smtClean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Творчі</a:t>
            </a:r>
            <a:endParaRPr lang="uk-UA" b="1" cap="all" dirty="0">
              <a:ln w="9000" cmpd="sng">
                <a:noFill/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3923928" y="4941090"/>
            <a:ext cx="1584000" cy="1042416"/>
          </a:xfrm>
          <a:prstGeom prst="bevel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cap="all" dirty="0" smtClean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Практичні</a:t>
            </a:r>
            <a:endParaRPr lang="uk-UA" b="1" cap="all" dirty="0">
              <a:ln w="9000" cmpd="sng">
                <a:noFill/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7091928" y="4985568"/>
            <a:ext cx="1584000" cy="1042416"/>
          </a:xfrm>
          <a:prstGeom prst="bevel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cap="all" dirty="0" smtClean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Ігрові</a:t>
            </a:r>
            <a:endParaRPr lang="uk-UA" b="1" cap="all" dirty="0">
              <a:ln w="9000" cmpd="sng">
                <a:noFill/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2148852" y="3646166"/>
            <a:ext cx="2016000" cy="1042416"/>
          </a:xfrm>
          <a:prstGeom prst="bevel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cap="all" dirty="0" smtClean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Дослідницькі</a:t>
            </a:r>
            <a:endParaRPr lang="uk-UA" b="1" cap="all" dirty="0">
              <a:ln w="9000" cmpd="sng">
                <a:noFill/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5520484" y="3646166"/>
            <a:ext cx="2016000" cy="1042416"/>
          </a:xfrm>
          <a:prstGeom prst="bevel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cap="all" dirty="0" smtClean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Інформаційні</a:t>
            </a:r>
            <a:endParaRPr lang="uk-UA" b="1" cap="all" dirty="0">
              <a:ln w="9000" cmpd="sng">
                <a:noFill/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872132" y="2662064"/>
            <a:ext cx="484632" cy="2279026"/>
          </a:xfrm>
          <a:prstGeom prst="downArrow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елка вниз 11"/>
          <p:cNvSpPr/>
          <p:nvPr/>
        </p:nvSpPr>
        <p:spPr>
          <a:xfrm>
            <a:off x="2788536" y="2662064"/>
            <a:ext cx="484632" cy="984102"/>
          </a:xfrm>
          <a:prstGeom prst="downArrow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елка вниз 12"/>
          <p:cNvSpPr/>
          <p:nvPr/>
        </p:nvSpPr>
        <p:spPr>
          <a:xfrm>
            <a:off x="4473612" y="2662064"/>
            <a:ext cx="484632" cy="2279026"/>
          </a:xfrm>
          <a:prstGeom prst="downArrow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елка вниз 13"/>
          <p:cNvSpPr/>
          <p:nvPr/>
        </p:nvSpPr>
        <p:spPr>
          <a:xfrm>
            <a:off x="6160168" y="2662064"/>
            <a:ext cx="484632" cy="933844"/>
          </a:xfrm>
          <a:prstGeom prst="downArrow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елка вниз 14"/>
          <p:cNvSpPr/>
          <p:nvPr/>
        </p:nvSpPr>
        <p:spPr>
          <a:xfrm>
            <a:off x="7740352" y="2662064"/>
            <a:ext cx="484632" cy="2321388"/>
          </a:xfrm>
          <a:prstGeom prst="downArrow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5536" y="260648"/>
            <a:ext cx="8352928" cy="11521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5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Проектна діяльність</a:t>
            </a:r>
            <a:endParaRPr lang="uk-UA" sz="54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41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548" y="1556792"/>
            <a:ext cx="8229600" cy="5184576"/>
          </a:xfrm>
        </p:spPr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260648"/>
            <a:ext cx="8280920" cy="11521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5 - 6 -7 </a:t>
            </a:r>
            <a:r>
              <a:rPr lang="ru-RU" sz="4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класи</a:t>
            </a:r>
            <a:endParaRPr lang="uk-UA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611560" y="1412776"/>
            <a:ext cx="8064896" cy="10800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Створення усних і письмових наслідувальних творів</a:t>
            </a:r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611560" y="2512208"/>
            <a:ext cx="8064896" cy="10800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Створення ілюстрацій та  інсценування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611560" y="3593334"/>
            <a:ext cx="8064896" cy="10800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Відгуки на прочитані твори  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611560" y="4673334"/>
            <a:ext cx="8064896" cy="10800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Написання</a:t>
            </a:r>
            <a:r>
              <a:rPr lang="uk-UA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листів і щоденників до авторів,героїв та від імені героїв</a:t>
            </a:r>
            <a:endParaRPr lang="uk-UA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613842" y="5778000"/>
            <a:ext cx="8064896" cy="10800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Створення коміксів на основі прочитаних творів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90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260648"/>
            <a:ext cx="8280920" cy="1152128"/>
          </a:xfrm>
          <a:prstGeom prst="round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Учнівські роботи</a:t>
            </a:r>
            <a:endParaRPr lang="uk-UA" sz="48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6" descr="Отсканировано 13.02.2013 14-26 (1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629533"/>
            <a:ext cx="3791052" cy="27199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C:\Users\Админ\Desktop\Метод проектів 2\Проекти\Малюнки 5 клас\Отсканировано 13.02.2013 14-12 (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1629533"/>
            <a:ext cx="2115801" cy="25915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Содержимое 6" descr="Отсканировано 13.02.2013 14-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1556793"/>
            <a:ext cx="2194646" cy="26642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3" descr="C:\Users\Theacher\Pictures\зображення1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4653136"/>
            <a:ext cx="3672408" cy="20882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Theacher\Pictures\зображення17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5" r="1125"/>
          <a:stretch/>
        </p:blipFill>
        <p:spPr bwMode="auto">
          <a:xfrm>
            <a:off x="5309283" y="4509121"/>
            <a:ext cx="3384376" cy="20335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07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519</Words>
  <Application>Microsoft Office PowerPoint</Application>
  <PresentationFormat>Экран (4:3)</PresentationFormat>
  <Paragraphs>139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Актуальність проблеми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Мислимо…</vt:lpstr>
      <vt:lpstr>Презентация PowerPoint</vt:lpstr>
      <vt:lpstr>Мислимо…</vt:lpstr>
      <vt:lpstr>Презентация PowerPoint</vt:lpstr>
      <vt:lpstr>Методична картка</vt:lpstr>
      <vt:lpstr>Дякую за увагу!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Liza</dc:creator>
  <cp:lastModifiedBy>Админ</cp:lastModifiedBy>
  <cp:revision>68</cp:revision>
  <dcterms:created xsi:type="dcterms:W3CDTF">2012-02-03T19:47:23Z</dcterms:created>
  <dcterms:modified xsi:type="dcterms:W3CDTF">2018-11-05T19:39:28Z</dcterms:modified>
</cp:coreProperties>
</file>