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63" r:id="rId4"/>
    <p:sldId id="265" r:id="rId5"/>
    <p:sldId id="266" r:id="rId6"/>
    <p:sldId id="317" r:id="rId7"/>
    <p:sldId id="267" r:id="rId8"/>
    <p:sldId id="275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271" r:id="rId17"/>
    <p:sldId id="318" r:id="rId18"/>
    <p:sldId id="312" r:id="rId19"/>
    <p:sldId id="313" r:id="rId20"/>
    <p:sldId id="268" r:id="rId21"/>
    <p:sldId id="276" r:id="rId22"/>
    <p:sldId id="315" r:id="rId23"/>
    <p:sldId id="316" r:id="rId24"/>
    <p:sldId id="277" r:id="rId25"/>
    <p:sldId id="314" r:id="rId26"/>
    <p:sldId id="274" r:id="rId27"/>
    <p:sldId id="273" r:id="rId28"/>
    <p:sldId id="323" r:id="rId29"/>
    <p:sldId id="322" r:id="rId30"/>
    <p:sldId id="285" r:id="rId31"/>
    <p:sldId id="262" r:id="rId32"/>
    <p:sldId id="282" r:id="rId33"/>
    <p:sldId id="283" r:id="rId34"/>
    <p:sldId id="284" r:id="rId35"/>
    <p:sldId id="289" r:id="rId36"/>
    <p:sldId id="319" r:id="rId37"/>
    <p:sldId id="320" r:id="rId38"/>
    <p:sldId id="321" r:id="rId39"/>
    <p:sldId id="270" r:id="rId40"/>
    <p:sldId id="259" r:id="rId41"/>
    <p:sldId id="290" r:id="rId42"/>
    <p:sldId id="305" r:id="rId43"/>
    <p:sldId id="306" r:id="rId44"/>
    <p:sldId id="307" r:id="rId45"/>
    <p:sldId id="309" r:id="rId46"/>
    <p:sldId id="310" r:id="rId47"/>
    <p:sldId id="311" r:id="rId48"/>
    <p:sldId id="308" r:id="rId4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F7FA"/>
    <a:srgbClr val="FF7C80"/>
    <a:srgbClr val="A4C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Grid="0">
      <p:cViewPr>
        <p:scale>
          <a:sx n="60" d="100"/>
          <a:sy n="60" d="100"/>
        </p:scale>
        <p:origin x="115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9BF7E-EB58-4FFA-8A54-A44AB967FCC0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2C0FA-5885-48F4-80AE-A5B11BE3906C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927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2C0FA-5885-48F4-80AE-A5B11BE3906C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095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BB6E5-A11A-453C-A05F-D8D86D291128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565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BB6E5-A11A-453C-A05F-D8D86D291128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957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BB6E5-A11A-453C-A05F-D8D86D291128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098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BB6E5-A11A-453C-A05F-D8D86D291128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9718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BB1D3-D6F0-45C8-A39B-1CF2152A336E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0292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2C0FA-5885-48F4-80AE-A5B11BE3906C}" type="slidenum">
              <a:rPr lang="uk-UA" smtClean="0"/>
              <a:t>47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2210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2C0FA-5885-48F4-80AE-A5B11BE3906C}" type="slidenum">
              <a:rPr lang="uk-UA" smtClean="0"/>
              <a:t>48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563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206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394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31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853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660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693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580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142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292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347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397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BFD5-8D24-487E-BEE9-C5E3E81C43C2}" type="datetimeFigureOut">
              <a:rPr lang="uk-UA" smtClean="0"/>
              <a:t>24.01.2019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F56E-1B62-4009-A3FA-A4DC029D363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745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5.jp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tmp"/><Relationship Id="rId3" Type="http://schemas.openxmlformats.org/officeDocument/2006/relationships/image" Target="../media/image49.jpe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3" Type="http://schemas.openxmlformats.org/officeDocument/2006/relationships/image" Target="../media/image55.tmp"/><Relationship Id="rId7" Type="http://schemas.openxmlformats.org/officeDocument/2006/relationships/image" Target="../media/image2.png"/><Relationship Id="rId12" Type="http://schemas.openxmlformats.org/officeDocument/2006/relationships/image" Target="../media/image59.tm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51.png"/><Relationship Id="rId5" Type="http://schemas.openxmlformats.org/officeDocument/2006/relationships/image" Target="../media/image4.pn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g"/><Relationship Id="rId5" Type="http://schemas.openxmlformats.org/officeDocument/2006/relationships/image" Target="../media/image64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.gov.ua/storage/app/media/news/%D0%9D%D0%BE%D0%B2%D0%B8%D0%BD%D0%B8/2018/10/12/priyomu-dlya-zdobuttya-okr-molodshogo-spetsialista.pdf" TargetMode="Externa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g"/><Relationship Id="rId5" Type="http://schemas.openxmlformats.org/officeDocument/2006/relationships/image" Target="../media/image42.png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7.jpg"/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7.jp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2.png"/><Relationship Id="rId9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7" Type="http://schemas.openxmlformats.org/officeDocument/2006/relationships/image" Target="../media/image79.png"/><Relationship Id="rId2" Type="http://schemas.openxmlformats.org/officeDocument/2006/relationships/image" Target="../media/image8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1.png"/><Relationship Id="rId4" Type="http://schemas.openxmlformats.org/officeDocument/2006/relationships/image" Target="../media/image2.png"/><Relationship Id="rId9" Type="http://schemas.openxmlformats.org/officeDocument/2006/relationships/image" Target="../media/image77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47.png"/><Relationship Id="rId3" Type="http://schemas.openxmlformats.org/officeDocument/2006/relationships/image" Target="../media/image92.jpeg"/><Relationship Id="rId7" Type="http://schemas.openxmlformats.org/officeDocument/2006/relationships/image" Target="../media/image93.jpeg"/><Relationship Id="rId12" Type="http://schemas.openxmlformats.org/officeDocument/2006/relationships/image" Target="../media/image45.pn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6.png"/><Relationship Id="rId5" Type="http://schemas.openxmlformats.org/officeDocument/2006/relationships/image" Target="../media/image2.png"/><Relationship Id="rId15" Type="http://schemas.openxmlformats.org/officeDocument/2006/relationships/image" Target="../media/image33.jpeg"/><Relationship Id="rId10" Type="http://schemas.openxmlformats.org/officeDocument/2006/relationships/image" Target="../media/image95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8.tmp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://testportal.gov.u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800" y="2473376"/>
            <a:ext cx="107804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anose="020B0403060703020204" pitchFamily="34" charset="-52"/>
              </a:rPr>
              <a:t>ЗОВНІШНЄ </a:t>
            </a:r>
          </a:p>
          <a:p>
            <a:pPr algn="ctr"/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anose="020B0403060703020204" pitchFamily="34" charset="-52"/>
              </a:rPr>
              <a:t>НЕЗАЛЕЖНЕ ОЦІНЮВАННЯ </a:t>
            </a:r>
          </a:p>
          <a:p>
            <a:pPr algn="ctr"/>
            <a:r>
              <a:rPr lang="uk-UA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B&amp;W" panose="020B0403060703020204" pitchFamily="34" charset="-52"/>
              </a:rPr>
              <a:t>2019</a:t>
            </a:r>
            <a:endParaRPr lang="uk-UA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lbionicB&amp;W" panose="020B0403060703020204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20" y="0"/>
            <a:ext cx="2115379" cy="2115379"/>
          </a:xfrm>
          <a:prstGeom prst="rect">
            <a:avLst/>
          </a:prstGeom>
        </p:spPr>
      </p:pic>
      <p:pic>
        <p:nvPicPr>
          <p:cNvPr id="5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4" y="336304"/>
            <a:ext cx="2525612" cy="1442769"/>
          </a:xfrm>
          <a:prstGeom prst="rect">
            <a:avLst/>
          </a:prstGeom>
          <a:noFill/>
          <a:ln>
            <a:noFill/>
          </a:ln>
          <a:effectLst>
            <a:glow rad="63500">
              <a:srgbClr val="ED7D31">
                <a:satMod val="175000"/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57" y="1246048"/>
            <a:ext cx="9144734" cy="3187407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143000" y="19482"/>
            <a:ext cx="9906000" cy="61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</a:rPr>
              <a:t>РЕЄСТРАЦІЯ</a:t>
            </a:r>
          </a:p>
          <a:p>
            <a:pPr algn="ctr"/>
            <a:endParaRPr lang="ru-RU" sz="1625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258101" y="4737601"/>
            <a:ext cx="8726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вказати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 випускника,</a:t>
            </a:r>
          </a:p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відмітку </a:t>
            </a:r>
          </a:p>
          <a:p>
            <a:pPr algn="ctr"/>
            <a:r>
              <a:rPr lang="uk-U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«із Порядком проведення ЗНО ознайомився(</a:t>
            </a:r>
            <a:r>
              <a:rPr lang="uk-UA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лася</a:t>
            </a:r>
            <a:r>
              <a:rPr lang="uk-UA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)», </a:t>
            </a:r>
            <a:endParaRPr lang="uk-UA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атиснути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</a:t>
            </a:r>
            <a:r>
              <a:rPr lang="uk-UA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«Далі»</a:t>
            </a:r>
          </a:p>
        </p:txBody>
      </p:sp>
      <p:sp>
        <p:nvSpPr>
          <p:cNvPr id="5" name="Стрілка вправо 4"/>
          <p:cNvSpPr/>
          <p:nvPr/>
        </p:nvSpPr>
        <p:spPr>
          <a:xfrm rot="2974435">
            <a:off x="1253437" y="1541021"/>
            <a:ext cx="637309" cy="2820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8" y="4166370"/>
            <a:ext cx="2457793" cy="419158"/>
          </a:xfrm>
          <a:prstGeom prst="rect">
            <a:avLst/>
          </a:prstGeom>
        </p:spPr>
      </p:pic>
      <p:sp>
        <p:nvSpPr>
          <p:cNvPr id="18" name="Стрілка вправо 17"/>
          <p:cNvSpPr/>
          <p:nvPr/>
        </p:nvSpPr>
        <p:spPr>
          <a:xfrm rot="7612533">
            <a:off x="8231967" y="3662662"/>
            <a:ext cx="637309" cy="2820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Фрагмент е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11" y="692436"/>
            <a:ext cx="6202378" cy="777612"/>
          </a:xfrm>
          <a:prstGeom prst="rect">
            <a:avLst/>
          </a:prstGeom>
        </p:spPr>
      </p:pic>
      <p:sp>
        <p:nvSpPr>
          <p:cNvPr id="12" name="Стрілка вправо 11"/>
          <p:cNvSpPr/>
          <p:nvPr/>
        </p:nvSpPr>
        <p:spPr>
          <a:xfrm rot="2222638" flipV="1">
            <a:off x="2641237" y="549446"/>
            <a:ext cx="637309" cy="2714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9483"/>
            <a:ext cx="916857" cy="916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943"/>
            <a:ext cx="1142999" cy="864791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0926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143000" y="1"/>
            <a:ext cx="990600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i="1" u="sng" dirty="0" err="1">
                <a:solidFill>
                  <a:srgbClr val="FF0000"/>
                </a:solidFill>
              </a:rPr>
              <a:t>Крок</a:t>
            </a:r>
            <a:r>
              <a:rPr lang="ru-RU" sz="2400" b="1" i="1" u="sng" dirty="0">
                <a:solidFill>
                  <a:srgbClr val="FF0000"/>
                </a:solidFill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2. «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Реєстраційні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</a:t>
            </a:r>
            <a:r>
              <a:rPr lang="ru-RU" sz="2400" b="1" i="1" u="sng" dirty="0" err="1">
                <a:solidFill>
                  <a:srgbClr val="FF0000"/>
                </a:solidFill>
              </a:rPr>
              <a:t>дані</a:t>
            </a:r>
            <a:r>
              <a:rPr lang="ru-RU" sz="2400" b="1" i="1" u="sng" dirty="0" smtClean="0">
                <a:solidFill>
                  <a:srgbClr val="FF0000"/>
                </a:solidFill>
              </a:rPr>
              <a:t>»:</a:t>
            </a:r>
            <a:endParaRPr lang="ru-RU" sz="2400" b="1" i="1" u="sng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833263" y="936340"/>
            <a:ext cx="33196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 особисті дані, а саме: 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Прізвище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батькові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документа (паспорт, * свідоцтво про народження, тимчасове посвідчення громадянина України, посвідка на постійне (тимчасове) проживання, довідка про звернення за захистом в Україні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довідка із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освіти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Серія документа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документа</a:t>
            </a:r>
          </a:p>
          <a:p>
            <a:pPr marL="278606" indent="-278606">
              <a:buFont typeface="Wingdings" panose="05000000000000000000" pitchFamily="2" charset="2"/>
              <a:buChar char="ü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народження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4620491" y="3713019"/>
            <a:ext cx="2895600" cy="27709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1416627" y="5702195"/>
            <a:ext cx="621159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*За свідоцтвом про народження реєструються тільки ті особи, які не мали можливості отримати паспорт громадянина України у зв’язку з тим, що проживають на тимчасово окупованій території (Автономна Республіка Крим, м. Севастополь) або населених пунктах, зазначених у переліку населених пунктів , на території яких органи державної влади тимчасово не здійснюють свої повноваження</a:t>
            </a:r>
          </a:p>
        </p:txBody>
      </p:sp>
      <p:pic>
        <p:nvPicPr>
          <p:cNvPr id="7" name="Рисунок 6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17" y="941684"/>
            <a:ext cx="6358505" cy="46416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9483"/>
            <a:ext cx="916857" cy="916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943"/>
            <a:ext cx="1142999" cy="864791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4751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592471"/>
            <a:ext cx="8451273" cy="3707175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143000" y="1"/>
            <a:ext cx="9906000" cy="800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i="1" u="sng" dirty="0">
                <a:solidFill>
                  <a:srgbClr val="FF0000"/>
                </a:solidFill>
              </a:rPr>
              <a:t>Крок </a:t>
            </a:r>
            <a:r>
              <a:rPr lang="uk-UA" sz="2800" b="1" i="1" u="sng" dirty="0" smtClean="0">
                <a:solidFill>
                  <a:srgbClr val="FF0000"/>
                </a:solidFill>
              </a:rPr>
              <a:t>2. </a:t>
            </a:r>
            <a:r>
              <a:rPr lang="uk-UA" sz="2800" b="1" i="1" u="sng" dirty="0">
                <a:solidFill>
                  <a:srgbClr val="FF0000"/>
                </a:solidFill>
              </a:rPr>
              <a:t>«Реєстраційні дані</a:t>
            </a:r>
            <a:r>
              <a:rPr lang="uk-UA" sz="2800" b="1" i="1" u="sng" dirty="0" smtClean="0">
                <a:solidFill>
                  <a:srgbClr val="FF0000"/>
                </a:solidFill>
              </a:rPr>
              <a:t>»: </a:t>
            </a:r>
            <a:endParaRPr lang="uk-UA" sz="2800" b="1" i="1" u="sng" dirty="0">
              <a:solidFill>
                <a:srgbClr val="FF0000"/>
              </a:solidFill>
            </a:endParaRPr>
          </a:p>
          <a:p>
            <a:endParaRPr lang="uk-UA" b="1" i="1" u="sng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886691" y="4089678"/>
            <a:ext cx="103909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блоці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«Відомості про навчальний заклад»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обрати: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 розташований заклад освіти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Місто/Район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Назву закладу освіти</a:t>
            </a:r>
          </a:p>
          <a:p>
            <a:pPr marL="232172" indent="-232172" algn="just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полі </a:t>
            </a: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«Повна назва та розташування закладу освіти»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відображається автоматично відповідно тих даних, які були внесені у полях «Регіон», «Місто/Район», «Заклад освіти».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9483"/>
            <a:ext cx="916857" cy="91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943"/>
            <a:ext cx="1142999" cy="864791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175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143000" y="55644"/>
            <a:ext cx="972239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i="1" u="sng" dirty="0">
                <a:solidFill>
                  <a:srgbClr val="FF0000"/>
                </a:solidFill>
              </a:rPr>
              <a:t>Крок </a:t>
            </a:r>
            <a:r>
              <a:rPr lang="uk-UA" sz="2800" b="1" i="1" u="sng" dirty="0" smtClean="0">
                <a:solidFill>
                  <a:srgbClr val="FF0000"/>
                </a:solidFill>
              </a:rPr>
              <a:t>3. </a:t>
            </a:r>
            <a:r>
              <a:rPr lang="uk-UA" sz="2800" b="1" i="1" u="sng" dirty="0">
                <a:solidFill>
                  <a:srgbClr val="FF0000"/>
                </a:solidFill>
              </a:rPr>
              <a:t>«Вибір предметів</a:t>
            </a:r>
            <a:r>
              <a:rPr lang="uk-UA" sz="2800" b="1" i="1" u="sng" dirty="0" smtClean="0">
                <a:solidFill>
                  <a:srgbClr val="FF0000"/>
                </a:solidFill>
              </a:rPr>
              <a:t>»:</a:t>
            </a:r>
          </a:p>
          <a:p>
            <a:r>
              <a:rPr lang="ru-RU" sz="1400" b="1" i="1" u="sng" dirty="0">
                <a:solidFill>
                  <a:srgbClr val="FF0000"/>
                </a:solidFill>
              </a:rPr>
              <a:t>«Для </a:t>
            </a:r>
            <a:r>
              <a:rPr lang="ru-RU" sz="1400" b="1" i="1" u="sng" dirty="0" err="1">
                <a:solidFill>
                  <a:srgbClr val="FF0000"/>
                </a:solidFill>
              </a:rPr>
              <a:t>осіб</a:t>
            </a:r>
            <a:r>
              <a:rPr lang="ru-RU" sz="1400" b="1" i="1" u="sng" dirty="0">
                <a:solidFill>
                  <a:srgbClr val="FF0000"/>
                </a:solidFill>
              </a:rPr>
              <a:t>, </a:t>
            </a:r>
            <a:r>
              <a:rPr lang="ru-RU" sz="1400" b="1" i="1" u="sng" dirty="0" err="1" smtClean="0">
                <a:solidFill>
                  <a:srgbClr val="FF0000"/>
                </a:solidFill>
              </a:rPr>
              <a:t>які</a:t>
            </a:r>
            <a:r>
              <a:rPr lang="ru-RU" sz="1400" b="1" i="1" u="sng" dirty="0" smtClean="0">
                <a:solidFill>
                  <a:srgbClr val="FF0000"/>
                </a:solidFill>
              </a:rPr>
              <a:t> </a:t>
            </a:r>
            <a:r>
              <a:rPr lang="ru-RU" sz="1400" b="1" i="1" u="sng" dirty="0" err="1">
                <a:solidFill>
                  <a:srgbClr val="FF0000"/>
                </a:solidFill>
              </a:rPr>
              <a:t>будуть</a:t>
            </a:r>
            <a:r>
              <a:rPr lang="ru-RU" sz="1400" b="1" i="1" u="sng" dirty="0">
                <a:solidFill>
                  <a:srgbClr val="FF0000"/>
                </a:solidFill>
              </a:rPr>
              <a:t> </a:t>
            </a:r>
            <a:r>
              <a:rPr lang="ru-RU" sz="1400" b="1" i="1" u="sng" dirty="0" err="1">
                <a:solidFill>
                  <a:srgbClr val="FF0000"/>
                </a:solidFill>
              </a:rPr>
              <a:t>складати</a:t>
            </a:r>
            <a:r>
              <a:rPr lang="ru-RU" sz="1400" b="1" i="1" u="sng" dirty="0">
                <a:solidFill>
                  <a:srgbClr val="FF0000"/>
                </a:solidFill>
              </a:rPr>
              <a:t> ДПА у </a:t>
            </a:r>
            <a:r>
              <a:rPr lang="ru-RU" sz="1400" b="1" i="1" u="sng" dirty="0" err="1">
                <a:solidFill>
                  <a:srgbClr val="FF0000"/>
                </a:solidFill>
              </a:rPr>
              <a:t>формі</a:t>
            </a:r>
            <a:r>
              <a:rPr lang="ru-RU" sz="1400" b="1" i="1" u="sng" dirty="0">
                <a:solidFill>
                  <a:srgbClr val="FF0000"/>
                </a:solidFill>
              </a:rPr>
              <a:t> ЗНО» (</a:t>
            </a:r>
            <a:r>
              <a:rPr lang="ru-RU" sz="1400" b="1" i="1" u="sng" dirty="0" err="1">
                <a:solidFill>
                  <a:srgbClr val="FF0000"/>
                </a:solidFill>
              </a:rPr>
              <a:t>випускники</a:t>
            </a:r>
            <a:r>
              <a:rPr lang="ru-RU" sz="1400" b="1" i="1" u="sng" dirty="0">
                <a:solidFill>
                  <a:srgbClr val="FF0000"/>
                </a:solidFill>
              </a:rPr>
              <a:t> </a:t>
            </a:r>
            <a:r>
              <a:rPr lang="ru-RU" sz="1400" b="1" i="1" u="sng" dirty="0" err="1">
                <a:solidFill>
                  <a:srgbClr val="FF0000"/>
                </a:solidFill>
              </a:rPr>
              <a:t>системи</a:t>
            </a:r>
            <a:r>
              <a:rPr lang="ru-RU" sz="1400" b="1" i="1" u="sng" dirty="0">
                <a:solidFill>
                  <a:srgbClr val="FF0000"/>
                </a:solidFill>
              </a:rPr>
              <a:t> </a:t>
            </a:r>
            <a:r>
              <a:rPr lang="ru-RU" sz="1400" b="1" i="1" u="sng" dirty="0" err="1">
                <a:solidFill>
                  <a:srgbClr val="FF0000"/>
                </a:solidFill>
              </a:rPr>
              <a:t>середньої</a:t>
            </a:r>
            <a:r>
              <a:rPr lang="ru-RU" sz="1400" b="1" i="1" u="sng" dirty="0">
                <a:solidFill>
                  <a:srgbClr val="FF0000"/>
                </a:solidFill>
              </a:rPr>
              <a:t> </a:t>
            </a:r>
            <a:r>
              <a:rPr lang="ru-RU" sz="1400" b="1" i="1" u="sng" dirty="0" err="1">
                <a:solidFill>
                  <a:srgbClr val="FF0000"/>
                </a:solidFill>
              </a:rPr>
              <a:t>освіти</a:t>
            </a:r>
            <a:r>
              <a:rPr lang="ru-RU" sz="1400" b="1" i="1" u="sng" dirty="0">
                <a:solidFill>
                  <a:srgbClr val="FF0000"/>
                </a:solidFill>
              </a:rPr>
              <a:t> поточного </a:t>
            </a:r>
            <a:r>
              <a:rPr lang="ru-RU" sz="1400" b="1" i="1" u="sng" dirty="0" err="1">
                <a:solidFill>
                  <a:srgbClr val="FF0000"/>
                </a:solidFill>
              </a:rPr>
              <a:t>навчального</a:t>
            </a:r>
            <a:r>
              <a:rPr lang="ru-RU" sz="1400" b="1" i="1" u="sng" dirty="0">
                <a:solidFill>
                  <a:srgbClr val="FF0000"/>
                </a:solidFill>
              </a:rPr>
              <a:t> </a:t>
            </a:r>
            <a:r>
              <a:rPr lang="ru-RU" sz="1400" b="1" i="1" u="sng" dirty="0" smtClean="0">
                <a:solidFill>
                  <a:srgbClr val="FF0000"/>
                </a:solidFill>
              </a:rPr>
              <a:t>року</a:t>
            </a:r>
            <a:r>
              <a:rPr lang="en-US" sz="1400" b="1" i="1" u="sng" dirty="0" smtClean="0">
                <a:solidFill>
                  <a:srgbClr val="FF0000"/>
                </a:solidFill>
              </a:rPr>
              <a:t>)</a:t>
            </a:r>
            <a:r>
              <a:rPr lang="uk-UA" sz="1400" b="1" i="1" u="sng" dirty="0" smtClean="0">
                <a:solidFill>
                  <a:srgbClr val="FF0000"/>
                </a:solidFill>
              </a:rPr>
              <a:t> </a:t>
            </a:r>
            <a:endParaRPr lang="uk-UA" sz="1400" b="1" i="1" u="sng" dirty="0">
              <a:solidFill>
                <a:srgbClr val="FF0000"/>
              </a:solidFill>
            </a:endParaRPr>
          </a:p>
          <a:p>
            <a:endParaRPr lang="uk-UA" sz="1400" b="1" i="1" u="sng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76" y="926930"/>
            <a:ext cx="5887692" cy="3645070"/>
          </a:xfrm>
          <a:prstGeom prst="rect">
            <a:avLst/>
          </a:prstGeom>
        </p:spPr>
      </p:pic>
      <p:pic>
        <p:nvPicPr>
          <p:cNvPr id="4" name="Рисунок 3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066" y="4939803"/>
            <a:ext cx="4393717" cy="1739757"/>
          </a:xfrm>
          <a:prstGeom prst="rect">
            <a:avLst/>
          </a:prstGeom>
        </p:spPr>
      </p:pic>
      <p:sp>
        <p:nvSpPr>
          <p:cNvPr id="10" name="Стрілка вниз 9"/>
          <p:cNvSpPr/>
          <p:nvPr/>
        </p:nvSpPr>
        <p:spPr>
          <a:xfrm rot="3051234" flipH="1">
            <a:off x="5547531" y="5968163"/>
            <a:ext cx="366415" cy="4069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63"/>
          </a:p>
        </p:txBody>
      </p:sp>
      <p:sp>
        <p:nvSpPr>
          <p:cNvPr id="2" name="Прямокутник 1"/>
          <p:cNvSpPr/>
          <p:nvPr/>
        </p:nvSpPr>
        <p:spPr>
          <a:xfrm>
            <a:off x="7430905" y="2066402"/>
            <a:ext cx="41930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складання ЗНО.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відмітки біля обраних предметів та вибрати мову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перекладу</a:t>
            </a: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9483"/>
            <a:ext cx="916857" cy="9168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943"/>
            <a:ext cx="1142999" cy="864791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319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143000" y="55645"/>
            <a:ext cx="10065327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u="sng" dirty="0">
                <a:solidFill>
                  <a:srgbClr val="FF0000"/>
                </a:solidFill>
              </a:rPr>
              <a:t>Крок </a:t>
            </a:r>
            <a:r>
              <a:rPr lang="uk-UA" sz="2400" b="1" i="1" u="sng" dirty="0" smtClean="0">
                <a:solidFill>
                  <a:srgbClr val="FF0000"/>
                </a:solidFill>
              </a:rPr>
              <a:t>3. </a:t>
            </a:r>
            <a:r>
              <a:rPr lang="uk-UA" sz="2400" b="1" i="1" u="sng" dirty="0">
                <a:solidFill>
                  <a:srgbClr val="FF0000"/>
                </a:solidFill>
              </a:rPr>
              <a:t>«Вибір предметів</a:t>
            </a:r>
            <a:r>
              <a:rPr lang="uk-UA" sz="2400" b="1" i="1" u="sng" dirty="0" smtClean="0">
                <a:solidFill>
                  <a:srgbClr val="FF0000"/>
                </a:solidFill>
              </a:rPr>
              <a:t>»:</a:t>
            </a:r>
            <a:endParaRPr lang="uk-UA" sz="2400" b="1" i="1" u="sng" dirty="0">
              <a:solidFill>
                <a:srgbClr val="FF0000"/>
              </a:solidFill>
            </a:endParaRPr>
          </a:p>
          <a:p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>
                <a:solidFill>
                  <a:srgbClr val="FF0000"/>
                </a:solidFill>
              </a:rPr>
              <a:t>«Для </a:t>
            </a:r>
            <a:r>
              <a:rPr lang="ru-RU" b="1" i="1" u="sng" dirty="0" err="1">
                <a:solidFill>
                  <a:srgbClr val="FF0000"/>
                </a:solidFill>
              </a:rPr>
              <a:t>осіб</a:t>
            </a:r>
            <a:r>
              <a:rPr lang="ru-RU" b="1" i="1" u="sng" dirty="0">
                <a:solidFill>
                  <a:srgbClr val="FF0000"/>
                </a:solidFill>
              </a:rPr>
              <a:t>, </a:t>
            </a:r>
            <a:r>
              <a:rPr lang="ru-RU" b="1" i="1" u="sng" dirty="0" err="1" smtClean="0">
                <a:solidFill>
                  <a:srgbClr val="FF0000"/>
                </a:solidFill>
              </a:rPr>
              <a:t>які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будуть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складати</a:t>
            </a:r>
            <a:r>
              <a:rPr lang="ru-RU" b="1" i="1" u="sng" dirty="0">
                <a:solidFill>
                  <a:srgbClr val="FF0000"/>
                </a:solidFill>
              </a:rPr>
              <a:t> ДПА у </a:t>
            </a:r>
            <a:r>
              <a:rPr lang="ru-RU" b="1" i="1" u="sng" dirty="0" err="1">
                <a:solidFill>
                  <a:srgbClr val="FF0000"/>
                </a:solidFill>
              </a:rPr>
              <a:t>формі</a:t>
            </a:r>
            <a:r>
              <a:rPr lang="ru-RU" b="1" i="1" u="sng" dirty="0">
                <a:solidFill>
                  <a:srgbClr val="FF0000"/>
                </a:solidFill>
              </a:rPr>
              <a:t> ЗНО» (для </a:t>
            </a:r>
            <a:r>
              <a:rPr lang="ru-RU" b="1" i="1" u="sng" dirty="0" err="1">
                <a:solidFill>
                  <a:srgbClr val="FF0000"/>
                </a:solidFill>
              </a:rPr>
              <a:t>учнів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/</a:t>
            </a:r>
            <a:r>
              <a:rPr lang="ru-RU" b="1" i="1" u="sng" dirty="0" err="1" smtClean="0">
                <a:solidFill>
                  <a:srgbClr val="FF0000"/>
                </a:solidFill>
              </a:rPr>
              <a:t>слухачів</a:t>
            </a:r>
            <a:r>
              <a:rPr lang="en-US" b="1" i="1" u="sng" dirty="0">
                <a:solidFill>
                  <a:srgbClr val="FF0000"/>
                </a:solidFill>
              </a:rPr>
              <a:t>/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</a:rPr>
              <a:t>студентів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закладів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 smtClean="0">
                <a:solidFill>
                  <a:srgbClr val="FF0000"/>
                </a:solidFill>
              </a:rPr>
              <a:t>професійної</a:t>
            </a:r>
            <a:r>
              <a:rPr lang="ru-RU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/</a:t>
            </a:r>
            <a:r>
              <a:rPr lang="ru-RU" b="1" i="1" u="sng" dirty="0" err="1" smtClean="0">
                <a:solidFill>
                  <a:srgbClr val="FF0000"/>
                </a:solidFill>
              </a:rPr>
              <a:t>професійно-технічної</a:t>
            </a:r>
            <a:r>
              <a:rPr lang="ru-RU" b="1" i="1" u="sng" dirty="0" smtClean="0">
                <a:solidFill>
                  <a:srgbClr val="FF0000"/>
                </a:solidFill>
              </a:rPr>
              <a:t>, </a:t>
            </a:r>
            <a:r>
              <a:rPr lang="ru-RU" b="1" i="1" u="sng" dirty="0" err="1">
                <a:solidFill>
                  <a:srgbClr val="FF0000"/>
                </a:solidFill>
              </a:rPr>
              <a:t>вищої</a:t>
            </a:r>
            <a:r>
              <a:rPr lang="ru-RU" b="1" i="1" u="sng" dirty="0">
                <a:solidFill>
                  <a:srgbClr val="FF0000"/>
                </a:solidFill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</a:rPr>
              <a:t>освіти</a:t>
            </a:r>
            <a:r>
              <a:rPr lang="ru-RU" b="1" i="1" u="sng" dirty="0">
                <a:solidFill>
                  <a:srgbClr val="FF0000"/>
                </a:solidFill>
              </a:rPr>
              <a:t>)</a:t>
            </a:r>
            <a:endParaRPr lang="uk-UA" b="1" i="1" u="sng" dirty="0">
              <a:solidFill>
                <a:srgbClr val="FF0000"/>
              </a:solidFill>
            </a:endParaRPr>
          </a:p>
          <a:p>
            <a:endParaRPr lang="uk-UA" b="1" i="1" u="sng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9483"/>
            <a:ext cx="916857" cy="9168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943"/>
            <a:ext cx="1142999" cy="864791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 descr="Фрагмент е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1052945"/>
            <a:ext cx="8194964" cy="4951402"/>
          </a:xfrm>
          <a:prstGeom prst="rect">
            <a:avLst/>
          </a:prstGeom>
        </p:spPr>
      </p:pic>
      <p:sp>
        <p:nvSpPr>
          <p:cNvPr id="9" name="Стрілка вниз 8"/>
          <p:cNvSpPr/>
          <p:nvPr/>
        </p:nvSpPr>
        <p:spPr>
          <a:xfrm rot="3051234" flipH="1">
            <a:off x="4929333" y="1415371"/>
            <a:ext cx="366415" cy="4069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63"/>
          </a:p>
        </p:txBody>
      </p:sp>
      <p:sp>
        <p:nvSpPr>
          <p:cNvPr id="10" name="Стрілка вниз 9"/>
          <p:cNvSpPr/>
          <p:nvPr/>
        </p:nvSpPr>
        <p:spPr>
          <a:xfrm rot="3051234" flipH="1">
            <a:off x="5476254" y="5183667"/>
            <a:ext cx="366415" cy="4069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63"/>
          </a:p>
        </p:txBody>
      </p:sp>
      <p:sp>
        <p:nvSpPr>
          <p:cNvPr id="4" name="Прямокутник 3"/>
          <p:cNvSpPr/>
          <p:nvPr/>
        </p:nvSpPr>
        <p:spPr>
          <a:xfrm>
            <a:off x="8259019" y="1384469"/>
            <a:ext cx="34913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 предмети для складання ЗНО. </a:t>
            </a: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відмітки біля обраних предметів та вибрати мову 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перекладу</a:t>
            </a: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46" y="1176834"/>
            <a:ext cx="6296473" cy="5070282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143000" y="47740"/>
            <a:ext cx="9906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i="1" u="sng" dirty="0">
                <a:solidFill>
                  <a:srgbClr val="FF0000"/>
                </a:solidFill>
              </a:rPr>
              <a:t>Крок </a:t>
            </a:r>
            <a:r>
              <a:rPr lang="uk-UA" sz="2800" b="1" i="1" u="sng" dirty="0" smtClean="0">
                <a:solidFill>
                  <a:srgbClr val="FF0000"/>
                </a:solidFill>
              </a:rPr>
              <a:t>4</a:t>
            </a:r>
            <a:r>
              <a:rPr lang="en-US" sz="2800" b="1" i="1" u="sng" dirty="0" smtClean="0">
                <a:solidFill>
                  <a:srgbClr val="FF0000"/>
                </a:solidFill>
              </a:rPr>
              <a:t>.</a:t>
            </a:r>
            <a:r>
              <a:rPr lang="uk-UA" sz="2800" b="1" i="1" u="sng" dirty="0" smtClean="0">
                <a:solidFill>
                  <a:srgbClr val="FF0000"/>
                </a:solidFill>
              </a:rPr>
              <a:t> </a:t>
            </a:r>
            <a:r>
              <a:rPr lang="uk-UA" sz="2800" b="1" i="1" u="sng" dirty="0">
                <a:solidFill>
                  <a:srgbClr val="FF0000"/>
                </a:solidFill>
              </a:rPr>
              <a:t>«Формування </a:t>
            </a:r>
            <a:r>
              <a:rPr lang="uk-UA" sz="2800" b="1" i="1" u="sng" dirty="0" smtClean="0">
                <a:solidFill>
                  <a:srgbClr val="FF0000"/>
                </a:solidFill>
              </a:rPr>
              <a:t>картки»</a:t>
            </a:r>
            <a:r>
              <a:rPr lang="ru-RU" sz="2800" b="1" i="1" u="sng" dirty="0" smtClean="0">
                <a:solidFill>
                  <a:srgbClr val="FF0000"/>
                </a:solidFill>
              </a:rPr>
              <a:t>:</a:t>
            </a:r>
            <a:r>
              <a:rPr lang="uk-UA" sz="2800" b="1" i="1" u="sng" dirty="0" smtClean="0">
                <a:solidFill>
                  <a:srgbClr val="FF0000"/>
                </a:solidFill>
              </a:rPr>
              <a:t> </a:t>
            </a:r>
            <a:endParaRPr lang="uk-UA" sz="2800" b="1" i="1" u="sng" dirty="0">
              <a:solidFill>
                <a:srgbClr val="FF0000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621069" y="477911"/>
            <a:ext cx="3636149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реєстраційної картки.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 ЗНО обчислює запропоновану комбінацію та отриманий результат вписує у відповідній комірці.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натискання на кнопку «Сформувати Реєстраційну картку та Контрольно інформаційний лист (Р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DF)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програма завантажить реєстраційну картку та контрольно-інформаційний лист на ваш комп'ютер.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всі дані внесені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 кнопку «Завершити роботу», це призведе до виходу з програми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595745" y="3153597"/>
            <a:ext cx="2716189" cy="2689991"/>
          </a:xfrm>
          <a:prstGeom prst="rect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після формування реєстраційної картки виявлена помилка в особистих даних, то на даному етапі реєстрації натиснути кнопку «Назад» та відредагувати інформацію, яка зазначена помилково.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Реєстраційну картку зі змінами повторно сформувати, перевірити внесені дані і роздрукувати</a:t>
            </a:r>
          </a:p>
        </p:txBody>
      </p:sp>
      <p:sp>
        <p:nvSpPr>
          <p:cNvPr id="10" name="Стрілка вниз 9"/>
          <p:cNvSpPr/>
          <p:nvPr/>
        </p:nvSpPr>
        <p:spPr>
          <a:xfrm>
            <a:off x="3072272" y="5752543"/>
            <a:ext cx="239662" cy="32354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63">
              <a:solidFill>
                <a:srgbClr val="FF0000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7848946" y="5126632"/>
            <a:ext cx="3039601" cy="1340212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Відмітка у даному полі створена для тих осіб, які за своїми релігійними переконаннями не можуть видрукувати штрих-код на реєстраційній картці</a:t>
            </a:r>
          </a:p>
        </p:txBody>
      </p:sp>
      <p:cxnSp>
        <p:nvCxnSpPr>
          <p:cNvPr id="14" name="Пряма зі стрілкою 13"/>
          <p:cNvCxnSpPr>
            <a:stCxn id="11" idx="1"/>
          </p:cNvCxnSpPr>
          <p:nvPr/>
        </p:nvCxnSpPr>
        <p:spPr>
          <a:xfrm flipH="1" flipV="1">
            <a:off x="5268843" y="5681818"/>
            <a:ext cx="2580103" cy="114921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4531381" y="3101869"/>
            <a:ext cx="1759528" cy="18201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4798149" y="3709746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uk-UA" sz="4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9483"/>
            <a:ext cx="916857" cy="9168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943"/>
            <a:ext cx="1142999" cy="864791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7249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круглений прямокутник 38"/>
          <p:cNvSpPr/>
          <p:nvPr/>
        </p:nvSpPr>
        <p:spPr>
          <a:xfrm>
            <a:off x="8444380" y="4288676"/>
            <a:ext cx="1915517" cy="65001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Округлений прямокутник 39"/>
          <p:cNvSpPr/>
          <p:nvPr/>
        </p:nvSpPr>
        <p:spPr>
          <a:xfrm>
            <a:off x="8475055" y="3369259"/>
            <a:ext cx="3359081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Округлений прямокутник 42"/>
          <p:cNvSpPr/>
          <p:nvPr/>
        </p:nvSpPr>
        <p:spPr>
          <a:xfrm>
            <a:off x="8440300" y="2581461"/>
            <a:ext cx="2790715" cy="60787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Округлений прямокутник 44"/>
          <p:cNvSpPr/>
          <p:nvPr/>
        </p:nvSpPr>
        <p:spPr>
          <a:xfrm>
            <a:off x="8444380" y="1754872"/>
            <a:ext cx="1915517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7988271" y="1802907"/>
            <a:ext cx="28477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Прізвище, ім</a:t>
            </a:r>
            <a:r>
              <a:rPr lang="en-US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’</a:t>
            </a:r>
            <a:r>
              <a:rPr lang="ru-RU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я, по батьков</a:t>
            </a:r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</a:p>
        </p:txBody>
      </p:sp>
      <p:sp>
        <p:nvSpPr>
          <p:cNvPr id="26" name="Прямокутник 25"/>
          <p:cNvSpPr/>
          <p:nvPr/>
        </p:nvSpPr>
        <p:spPr>
          <a:xfrm>
            <a:off x="8401202" y="3409698"/>
            <a:ext cx="34918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Серія (за наявності), </a:t>
            </a:r>
            <a:endParaRPr lang="en-US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номер паспортного документа</a:t>
            </a:r>
          </a:p>
        </p:txBody>
      </p:sp>
      <p:sp>
        <p:nvSpPr>
          <p:cNvPr id="33" name="Прямокутник 32"/>
          <p:cNvSpPr/>
          <p:nvPr/>
        </p:nvSpPr>
        <p:spPr>
          <a:xfrm>
            <a:off x="8475055" y="2692333"/>
            <a:ext cx="275596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Текст заяви, дата, підпис</a:t>
            </a:r>
          </a:p>
        </p:txBody>
      </p:sp>
      <p:pic>
        <p:nvPicPr>
          <p:cNvPr id="59" name="Рисунок 58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64" y="1684697"/>
            <a:ext cx="3456614" cy="487226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4918029" y="2414060"/>
            <a:ext cx="27695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Прошу зареєструвати мене для участі в зовнішньому незалежному оцінюванні </a:t>
            </a:r>
            <a:r>
              <a:rPr lang="uk-UA" sz="700" dirty="0" smtClean="0">
                <a:solidFill>
                  <a:srgbClr val="424491"/>
                </a:solidFill>
                <a:latin typeface="Monotype Corsiva" panose="03010101010201010101" pitchFamily="66" charset="0"/>
              </a:rPr>
              <a:t>2019 </a:t>
            </a:r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року. Із порядком проведення зовнішнього незалежного оцінювання результатів навчання, здобутих на основі повної загальної середньої освіти ознайомлений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55253" y="1958692"/>
            <a:ext cx="894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Ткаченко М.І.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45" y="2937180"/>
            <a:ext cx="611238" cy="21179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4839944" y="1754872"/>
            <a:ext cx="619397" cy="71031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7442816" y="5735525"/>
            <a:ext cx="626987" cy="73305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34779" y="2930543"/>
            <a:ext cx="894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 smtClean="0">
                <a:solidFill>
                  <a:srgbClr val="424491"/>
                </a:solidFill>
                <a:latin typeface="Monotype Corsiva" panose="03010101010201010101" pitchFamily="66" charset="0"/>
              </a:rPr>
              <a:t>09.02.2019</a:t>
            </a:r>
            <a:endParaRPr lang="uk-UA" sz="700" dirty="0">
              <a:solidFill>
                <a:srgbClr val="42449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03991" y="3304546"/>
            <a:ext cx="1865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Мар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 Іванівна</a:t>
            </a:r>
          </a:p>
        </p:txBody>
      </p:sp>
      <p:sp>
        <p:nvSpPr>
          <p:cNvPr id="8" name="Стрілка вліво 7"/>
          <p:cNvSpPr/>
          <p:nvPr/>
        </p:nvSpPr>
        <p:spPr>
          <a:xfrm>
            <a:off x="7062170" y="2034642"/>
            <a:ext cx="1339032" cy="68845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79" y="1623104"/>
            <a:ext cx="1314076" cy="1314076"/>
          </a:xfrm>
          <a:prstGeom prst="rect">
            <a:avLst/>
          </a:prstGeom>
        </p:spPr>
      </p:pic>
      <p:sp>
        <p:nvSpPr>
          <p:cNvPr id="31" name="Стрілка вліво 30"/>
          <p:cNvSpPr/>
          <p:nvPr/>
        </p:nvSpPr>
        <p:spPr>
          <a:xfrm>
            <a:off x="7641457" y="2781950"/>
            <a:ext cx="773493" cy="59047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Стрілка вліво 23"/>
          <p:cNvSpPr/>
          <p:nvPr/>
        </p:nvSpPr>
        <p:spPr>
          <a:xfrm>
            <a:off x="7390622" y="3612643"/>
            <a:ext cx="1061003" cy="77981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Стрілка вліво 27"/>
          <p:cNvSpPr/>
          <p:nvPr/>
        </p:nvSpPr>
        <p:spPr>
          <a:xfrm rot="10800000">
            <a:off x="4474813" y="4624744"/>
            <a:ext cx="365133" cy="4571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Стрілка вліво 37"/>
          <p:cNvSpPr/>
          <p:nvPr/>
        </p:nvSpPr>
        <p:spPr>
          <a:xfrm rot="10800000" flipV="1">
            <a:off x="4464867" y="5760207"/>
            <a:ext cx="468261" cy="4571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2" name="Стрілка вліво 41"/>
          <p:cNvSpPr/>
          <p:nvPr/>
        </p:nvSpPr>
        <p:spPr>
          <a:xfrm rot="10800000" flipV="1">
            <a:off x="4444454" y="3892871"/>
            <a:ext cx="395491" cy="45719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Стрілка вліво 19"/>
          <p:cNvSpPr/>
          <p:nvPr/>
        </p:nvSpPr>
        <p:spPr>
          <a:xfrm rot="10800000">
            <a:off x="4473168" y="3442387"/>
            <a:ext cx="386172" cy="59086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" y="48838"/>
            <a:ext cx="2254876" cy="1706034"/>
          </a:xfrm>
          <a:prstGeom prst="rect">
            <a:avLst/>
          </a:prstGeom>
        </p:spPr>
      </p:pic>
      <p:sp>
        <p:nvSpPr>
          <p:cNvPr id="48" name="Прямокутник 47"/>
          <p:cNvSpPr/>
          <p:nvPr/>
        </p:nvSpPr>
        <p:spPr>
          <a:xfrm>
            <a:off x="8184293" y="4410557"/>
            <a:ext cx="243568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Заклад освіти</a:t>
            </a:r>
          </a:p>
        </p:txBody>
      </p:sp>
      <p:sp>
        <p:nvSpPr>
          <p:cNvPr id="49" name="Стрілка вліво 48"/>
          <p:cNvSpPr/>
          <p:nvPr/>
        </p:nvSpPr>
        <p:spPr>
          <a:xfrm rot="994693">
            <a:off x="7664071" y="4309926"/>
            <a:ext cx="790708" cy="49612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561865">
            <a:off x="4185332" y="1904174"/>
            <a:ext cx="823694" cy="62095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2895206">
            <a:off x="8021510" y="5962922"/>
            <a:ext cx="823694" cy="62095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46" name="Стрічка лицем догори 45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Оформлення реєстраційної картки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8756072" y="6020553"/>
            <a:ext cx="1915517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</a:t>
            </a:r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Округлений прямокутник 49"/>
          <p:cNvSpPr/>
          <p:nvPr/>
        </p:nvSpPr>
        <p:spPr>
          <a:xfrm>
            <a:off x="2456163" y="1817550"/>
            <a:ext cx="1915517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</a:t>
            </a:r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Округлений прямокутник 53"/>
          <p:cNvSpPr/>
          <p:nvPr/>
        </p:nvSpPr>
        <p:spPr>
          <a:xfrm>
            <a:off x="2549349" y="3134851"/>
            <a:ext cx="1915517" cy="54165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Дата народження</a:t>
            </a:r>
          </a:p>
        </p:txBody>
      </p:sp>
      <p:sp>
        <p:nvSpPr>
          <p:cNvPr id="55" name="Округлений прямокутник 54"/>
          <p:cNvSpPr/>
          <p:nvPr/>
        </p:nvSpPr>
        <p:spPr>
          <a:xfrm>
            <a:off x="2725335" y="4342017"/>
            <a:ext cx="1725923" cy="60471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Перелік предметів</a:t>
            </a:r>
          </a:p>
        </p:txBody>
      </p:sp>
      <p:sp>
        <p:nvSpPr>
          <p:cNvPr id="56" name="Округлений прямокутник 55"/>
          <p:cNvSpPr/>
          <p:nvPr/>
        </p:nvSpPr>
        <p:spPr>
          <a:xfrm>
            <a:off x="504934" y="5039893"/>
            <a:ext cx="3939519" cy="172383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Наявність медичного висновку </a:t>
            </a:r>
            <a:r>
              <a:rPr lang="uk-UA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створення особливих (спеціальних) умов для проходження зовнішнього незалежного оцінювання за формою №086-3/о</a:t>
            </a:r>
            <a:endParaRPr lang="uk-UA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Округлений прямокутник 56"/>
          <p:cNvSpPr/>
          <p:nvPr/>
        </p:nvSpPr>
        <p:spPr>
          <a:xfrm>
            <a:off x="2507835" y="3741524"/>
            <a:ext cx="1915517" cy="480719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Домашня адреса</a:t>
            </a:r>
          </a:p>
        </p:txBody>
      </p:sp>
    </p:spTree>
    <p:extLst>
      <p:ext uri="{BB962C8B-B14F-4D97-AF65-F5344CB8AC3E}">
        <p14:creationId xmlns:p14="http://schemas.microsoft.com/office/powerpoint/2010/main" val="22848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64" y="1684697"/>
            <a:ext cx="3456614" cy="487226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4918029" y="2414060"/>
            <a:ext cx="27695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Прошу зареєструвати мене для участі в зовнішньому незалежному оцінюванні </a:t>
            </a:r>
            <a:r>
              <a:rPr lang="uk-UA" sz="700" dirty="0" smtClean="0">
                <a:solidFill>
                  <a:srgbClr val="424491"/>
                </a:solidFill>
                <a:latin typeface="Monotype Corsiva" panose="03010101010201010101" pitchFamily="66" charset="0"/>
              </a:rPr>
              <a:t>2019 </a:t>
            </a:r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року. Із порядком проведення зовнішнього незалежного оцінювання результатів навчання, здобутих на основі повної загальної середньої освіти ознайомлений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55253" y="1958692"/>
            <a:ext cx="894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>
                <a:solidFill>
                  <a:srgbClr val="424491"/>
                </a:solidFill>
                <a:latin typeface="Monotype Corsiva" panose="03010101010201010101" pitchFamily="66" charset="0"/>
              </a:rPr>
              <a:t>Ткаченко М.І.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45" y="2937180"/>
            <a:ext cx="611238" cy="21179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4839944" y="1754872"/>
            <a:ext cx="619397" cy="71031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7442816" y="5735525"/>
            <a:ext cx="626987" cy="73305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134779" y="2930543"/>
            <a:ext cx="8947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00" dirty="0" smtClean="0">
                <a:solidFill>
                  <a:srgbClr val="424491"/>
                </a:solidFill>
                <a:latin typeface="Monotype Corsiva" panose="03010101010201010101" pitchFamily="66" charset="0"/>
              </a:rPr>
              <a:t>09.02.2019</a:t>
            </a:r>
            <a:endParaRPr lang="uk-UA" sz="700" dirty="0">
              <a:solidFill>
                <a:srgbClr val="42449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03991" y="3304546"/>
            <a:ext cx="1865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Мар</a:t>
            </a: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 Іванівна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" y="48838"/>
            <a:ext cx="2254876" cy="170603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0800000">
            <a:off x="7908894" y="5585344"/>
            <a:ext cx="823694" cy="62095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46" name="Стрічка лицем догори 45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Оформлення реєстраційної картки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2" name="Округлений прямокутник 1"/>
          <p:cNvSpPr/>
          <p:nvPr/>
        </p:nvSpPr>
        <p:spPr>
          <a:xfrm>
            <a:off x="8813619" y="5463121"/>
            <a:ext cx="2381595" cy="100546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розміром 3х4, </a:t>
            </a:r>
            <a:r>
              <a:rPr lang="uk-UA" sz="2000" b="1" i="1" u="sng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наклеїти злегка </a:t>
            </a:r>
            <a:endParaRPr lang="uk-UA" b="1" i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1010512">
            <a:off x="3930270" y="1901303"/>
            <a:ext cx="823694" cy="620950"/>
          </a:xfrm>
          <a:prstGeom prst="rect">
            <a:avLst/>
          </a:prstGeom>
        </p:spPr>
      </p:pic>
      <p:sp>
        <p:nvSpPr>
          <p:cNvPr id="58" name="Округлений прямокутник 57"/>
          <p:cNvSpPr/>
          <p:nvPr/>
        </p:nvSpPr>
        <p:spPr>
          <a:xfrm>
            <a:off x="2070046" y="1928911"/>
            <a:ext cx="1915517" cy="743174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Фотокартка </a:t>
            </a:r>
            <a:r>
              <a:rPr lang="uk-UA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розміром 3х4</a:t>
            </a:r>
            <a:endParaRPr lang="uk-UA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круглений прямокутник 18"/>
          <p:cNvSpPr/>
          <p:nvPr/>
        </p:nvSpPr>
        <p:spPr>
          <a:xfrm>
            <a:off x="252429" y="1293723"/>
            <a:ext cx="11522815" cy="546404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" y="15955"/>
            <a:ext cx="1874792" cy="1418464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Округлений прямокутник 3"/>
          <p:cNvSpPr/>
          <p:nvPr/>
        </p:nvSpPr>
        <p:spPr>
          <a:xfrm>
            <a:off x="2863121" y="229634"/>
            <a:ext cx="6715594" cy="12966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chemeClr val="accent2">
                    <a:lumMod val="75000"/>
                  </a:schemeClr>
                </a:solidFill>
                <a:latin typeface="FuturisXShadowC"/>
              </a:rPr>
              <a:t>Перелік документів, що посвідчують особу</a:t>
            </a:r>
            <a:endParaRPr lang="uk-UA" sz="3600" b="1" i="1" dirty="0">
              <a:solidFill>
                <a:schemeClr val="accent2">
                  <a:lumMod val="75000"/>
                </a:schemeClr>
              </a:solidFill>
              <a:latin typeface="FuturisXShadow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8289" y="2232855"/>
            <a:ext cx="80197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uk-UA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ПАСПОРТ ГРОМАДЯНИНА УКРАЇНИ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(</a:t>
            </a:r>
            <a:r>
              <a:rPr kumimoji="0" lang="uk-UA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у тому числі </a:t>
            </a: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ID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картка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endParaRPr lang="uk-UA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121" y="5456091"/>
            <a:ext cx="442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інший документ, що посвідчує особу для іноземців та осіб без громадянства</a:t>
            </a:r>
            <a:endParaRPr lang="uk-UA" sz="16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5"/>
          <a:stretch/>
        </p:blipFill>
        <p:spPr>
          <a:xfrm rot="20206419">
            <a:off x="9724663" y="2654510"/>
            <a:ext cx="1628189" cy="17619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857">
            <a:off x="8627418" y="3962823"/>
            <a:ext cx="1924517" cy="26519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978">
            <a:off x="7346362" y="5293907"/>
            <a:ext cx="1751294" cy="12854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9" y="3294844"/>
            <a:ext cx="1323813" cy="16818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71" y="4976469"/>
            <a:ext cx="1336593" cy="16980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16" y="1664729"/>
            <a:ext cx="1217773" cy="1547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9337" y="3268832"/>
            <a:ext cx="854532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6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СВІДОЦТВО ПРО НАРОДЖЕННЯ - для осіб, які не мали можливості отримати паспорт громадянина України у зв'язку з тим, що проживають на тимчасово окупованій території або в населених пунктах, зазначених у переліку населених пунктів, на території яких органи державної влади тимчасово не здійснюють свої повноваження, та переліку населених пунктів, що розташовані на лінії зіткнення,</a:t>
            </a:r>
          </a:p>
          <a:p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5387149" y="2828738"/>
            <a:ext cx="140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або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4704" y="4976469"/>
            <a:ext cx="140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або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4166" r="49574"/>
          <a:stretch/>
        </p:blipFill>
        <p:spPr bwMode="auto">
          <a:xfrm>
            <a:off x="3298776" y="1550090"/>
            <a:ext cx="3708257" cy="248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15065"/>
          <a:stretch/>
        </p:blipFill>
        <p:spPr bwMode="auto">
          <a:xfrm>
            <a:off x="6101045" y="1894985"/>
            <a:ext cx="3963031" cy="258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" y="48838"/>
            <a:ext cx="2254876" cy="1706034"/>
          </a:xfrm>
          <a:prstGeom prst="rect">
            <a:avLst/>
          </a:prstGeom>
        </p:spPr>
      </p:pic>
      <p:sp>
        <p:nvSpPr>
          <p:cNvPr id="50" name="Округлений прямокутник 49"/>
          <p:cNvSpPr/>
          <p:nvPr/>
        </p:nvSpPr>
        <p:spPr>
          <a:xfrm>
            <a:off x="2814219" y="151674"/>
            <a:ext cx="6580682" cy="13065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FuturisXShadowC"/>
              </a:rPr>
              <a:t>Ф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  <a:latin typeface="FuturisXShadowC"/>
              </a:rPr>
              <a:t>ормування комплектів реєстраційних документів</a:t>
            </a:r>
            <a:endParaRPr lang="uk-UA" sz="2400" b="1" i="1" dirty="0">
              <a:solidFill>
                <a:schemeClr val="accent2">
                  <a:lumMod val="75000"/>
                </a:schemeClr>
              </a:solidFill>
              <a:latin typeface="FuturisXShadowC"/>
            </a:endParaRPr>
          </a:p>
        </p:txBody>
      </p:sp>
      <p:sp>
        <p:nvSpPr>
          <p:cNvPr id="2" name="Загнутий кут 1"/>
          <p:cNvSpPr/>
          <p:nvPr/>
        </p:nvSpPr>
        <p:spPr>
          <a:xfrm>
            <a:off x="228454" y="2187383"/>
            <a:ext cx="2908787" cy="3636228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uk-UA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uk-UA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копіях документів повинні бути:</a:t>
            </a:r>
            <a:endPara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 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оригіналом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 підпис, ініціали та прізвище особи, яка реєструється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засвідчення копії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65" y="4268493"/>
            <a:ext cx="2998890" cy="25595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6214713" y="4980262"/>
            <a:ext cx="754594" cy="821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7172096" y="1075761"/>
            <a:ext cx="2027603" cy="1929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1795" y="4360404"/>
            <a:ext cx="87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або</a:t>
            </a:r>
            <a:endParaRPr lang="uk-UA" sz="24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7728" y="3664212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</a:t>
            </a:r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ата        підпис  </a:t>
            </a:r>
            <a:r>
              <a:rPr lang="uk-UA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81974" y="3075040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</a:t>
            </a:r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ата        підпис  </a:t>
            </a:r>
            <a:r>
              <a:rPr lang="uk-UA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1710" y="4658032"/>
            <a:ext cx="2978804" cy="21699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3" r="57552" b="5687"/>
          <a:stretch/>
        </p:blipFill>
        <p:spPr>
          <a:xfrm>
            <a:off x="9017604" y="4980261"/>
            <a:ext cx="754594" cy="82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124" y="0"/>
            <a:ext cx="1233875" cy="1233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759361" cy="1331128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5" name="Округлений прямокутник 4"/>
          <p:cNvSpPr/>
          <p:nvPr/>
        </p:nvSpPr>
        <p:spPr>
          <a:xfrm>
            <a:off x="615179" y="1293723"/>
            <a:ext cx="11302001" cy="5306517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409075" y="1592490"/>
            <a:ext cx="102982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Порядок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проведення зовнішнього незалежного оцінювання результатів навчання, здобутих на основі повної загальної середньої освіти,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затверджений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наказом Міністерства освіти і науки України від 10 січня 2017 року № 25,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зареєстрований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 Міністерстві юстиції України 27 січня 2017 року за №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118/29986</a:t>
            </a:r>
            <a:endParaRPr lang="uk-UA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Наказ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Міністерства освіти і науки України від 22 серпня 2018 року № 931 «Деякі питання проведення в 2019 році зовнішнього незалежного оцінювання результатів навчання, здобутих на основі повної загальної середньої освіти»,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зареєстрований 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 Міністерстві юстиції України 11 вересня 2018 року за №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1030/32482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Наказ УЦОЯО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від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26.11.2015 № 95 «Про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затвердження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Умов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участі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додатковій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сесії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зовнішнього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незалежного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оцінювання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» </a:t>
            </a:r>
            <a:endParaRPr lang="uk-UA" sz="20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2" y="1629896"/>
            <a:ext cx="1144183" cy="1428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2" y="4872665"/>
            <a:ext cx="1144183" cy="1428806"/>
          </a:xfrm>
          <a:prstGeom prst="rect">
            <a:avLst/>
          </a:prstGeom>
        </p:spPr>
      </p:pic>
      <p:sp>
        <p:nvSpPr>
          <p:cNvPr id="8" name="Стрічка лицем догори 7"/>
          <p:cNvSpPr/>
          <p:nvPr/>
        </p:nvSpPr>
        <p:spPr>
          <a:xfrm>
            <a:off x="2655657" y="107520"/>
            <a:ext cx="7429677" cy="1250225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Нормативні документи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831273" y="1835489"/>
            <a:ext cx="3424452" cy="12739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Перевіряє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оформлення реєстраційної картки </a:t>
            </a:r>
            <a:endParaRPr lang="uk-UA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323475" y="226899"/>
            <a:ext cx="8444664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Відповідальна особа у закладі освіти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2622993" y="2956053"/>
            <a:ext cx="4668981" cy="16463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Перевіряє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копію документа, що посвідчує особу (чіткість, наявність напису «Згідно з оригіналом», дата, підпис, ПІБ)</a:t>
            </a:r>
            <a:endParaRPr lang="uk-UA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349648" y="4484672"/>
            <a:ext cx="4632213" cy="1119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Формує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список осіб, які проходитимуть ДПА у формі ЗНО</a:t>
            </a:r>
            <a:endParaRPr lang="uk-UA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7291974" y="5486400"/>
            <a:ext cx="4572000" cy="12974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Передає/надсилає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комплекти реєстраційних документів до Київського РЦОЯО</a:t>
            </a:r>
            <a:endParaRPr lang="uk-UA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77" y="3231685"/>
            <a:ext cx="2159672" cy="3626315"/>
          </a:xfrm>
          <a:prstGeom prst="rect">
            <a:avLst/>
          </a:prstGeom>
        </p:spPr>
      </p:pic>
      <p:pic>
        <p:nvPicPr>
          <p:cNvPr id="1028" name="Picture 4" descr="Ð ÐµÐ·ÑÐ»ÑÑÐ°Ñ Ð¿Ð¾ÑÑÐºÑ Ð·Ð¾Ð±ÑÐ°Ð¶ÐµÐ½Ñ Ð·Ð° Ð·Ð°Ð¿Ð¸ÑÐ¾Ð¼ &quot;ÐºÐ»Ð¸Ð¿Ð°ÑÑ Ð²ÐµÐºÑÐ¾Ñ ÑÐµÐ»Ð¾Ð²ÐµÐº Ð¿ÑÐ¾Ð²ÐµÑÑÐµÑ Ð´Ð¾ÐºÑÐ¼ÐµÐ½Ñ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17" y="2278506"/>
            <a:ext cx="2201694" cy="20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Комплект документів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717104" y="2379959"/>
            <a:ext cx="3808414" cy="10191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</a:t>
            </a:r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писок осіб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32364" y="1661703"/>
            <a:ext cx="4930803" cy="10883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7132363" y="1887518"/>
            <a:ext cx="49308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Рекомендуємо робити окремі списки для різних категорій</a:t>
            </a:r>
          </a:p>
          <a:p>
            <a:endParaRPr lang="uk-UA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6763658" y="2896146"/>
            <a:ext cx="5299510" cy="3897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6803840" y="2925139"/>
            <a:ext cx="53881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подали документи на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підставах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мають потрібних документів для реєстрації 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паспорта) 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клопотанням закладу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учасників, які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 створення особливих (спеціальних умов)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проходження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осіб, які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реєструються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участі в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додатковій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разом із заявами й документами, що підтверджують цей факт </a:t>
            </a:r>
            <a:endParaRPr lang="uk-UA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243446" y="3766438"/>
            <a:ext cx="3716060" cy="14567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Реєстраційні картки та копії паспорта кожного учасника із списку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 rot="20473541">
            <a:off x="4160156" y="4789310"/>
            <a:ext cx="1532651" cy="16570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 rot="20473541">
            <a:off x="4751400" y="3810465"/>
            <a:ext cx="1532651" cy="16570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 rot="20473541">
            <a:off x="5120105" y="2582512"/>
            <a:ext cx="1532651" cy="1657058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 rot="20646607">
            <a:off x="5313488" y="3595448"/>
            <a:ext cx="507480" cy="12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1"/>
          <p:cNvSpPr/>
          <p:nvPr/>
        </p:nvSpPr>
        <p:spPr>
          <a:xfrm rot="20646607">
            <a:off x="4341577" y="5821229"/>
            <a:ext cx="507480" cy="12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23"/>
          <p:cNvSpPr/>
          <p:nvPr/>
        </p:nvSpPr>
        <p:spPr>
          <a:xfrm rot="20646607">
            <a:off x="4942463" y="4823401"/>
            <a:ext cx="507480" cy="129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9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30" y="1482237"/>
            <a:ext cx="6349685" cy="51356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8289" cy="1973426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64" y="1803924"/>
            <a:ext cx="4557016" cy="3410253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297662" y="2409898"/>
            <a:ext cx="4694937" cy="31005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44178" y="3496050"/>
            <a:ext cx="4801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формується в сервісі «Керівникам закладів освіти»</a:t>
            </a:r>
          </a:p>
          <a:p>
            <a:endParaRPr lang="uk-UA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1296362">
            <a:off x="5870730" y="4536494"/>
            <a:ext cx="1036823" cy="781619"/>
          </a:xfrm>
          <a:prstGeom prst="rect">
            <a:avLst/>
          </a:prstGeom>
        </p:spPr>
      </p:pic>
      <p:sp>
        <p:nvSpPr>
          <p:cNvPr id="13" name="Округлений прямокутник 12"/>
          <p:cNvSpPr/>
          <p:nvPr/>
        </p:nvSpPr>
        <p:spPr>
          <a:xfrm>
            <a:off x="2870904" y="157675"/>
            <a:ext cx="7036476" cy="13245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AGCrownStyle" pitchFamily="2" charset="0"/>
              </a:rPr>
              <a:t>Формування комплектів реєстраційних документів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AGCrownStyle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0971" y="5510461"/>
            <a:ext cx="2980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uk-UA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74"/>
          <a:stretch/>
        </p:blipFill>
        <p:spPr>
          <a:xfrm>
            <a:off x="4945775" y="689548"/>
            <a:ext cx="5545897" cy="5996065"/>
          </a:xfrm>
          <a:prstGeom prst="rect">
            <a:avLst/>
          </a:prstGeom>
        </p:spPr>
      </p:pic>
      <p:sp>
        <p:nvSpPr>
          <p:cNvPr id="56" name="Округлений прямокутник 55"/>
          <p:cNvSpPr/>
          <p:nvPr/>
        </p:nvSpPr>
        <p:spPr>
          <a:xfrm>
            <a:off x="360065" y="2410691"/>
            <a:ext cx="4071299" cy="1939636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034"/>
            <a:ext cx="2045739" cy="1547802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13" name="Округлений прямокутник 12"/>
          <p:cNvSpPr/>
          <p:nvPr/>
        </p:nvSpPr>
        <p:spPr>
          <a:xfrm>
            <a:off x="2679557" y="169157"/>
            <a:ext cx="7036476" cy="36370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latin typeface="AGCrownStyle" pitchFamily="2" charset="0"/>
              </a:rPr>
              <a:t>ВАЖЛИВО</a:t>
            </a:r>
            <a:endParaRPr lang="uk-UA" sz="2800" b="1" dirty="0">
              <a:solidFill>
                <a:schemeClr val="accent2">
                  <a:lumMod val="50000"/>
                </a:schemeClr>
              </a:solidFill>
              <a:latin typeface="AGCrownStyle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0065" y="2718774"/>
            <a:ext cx="39262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треба сформувати в сервісі </a:t>
            </a:r>
          </a:p>
          <a:p>
            <a:pPr algn="ctr"/>
            <a:r>
              <a:rPr lang="uk-UA" sz="2400" b="1" dirty="0" smtClean="0">
                <a:solidFill>
                  <a:srgbClr val="3437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«Кабінет керівника закладу освіти»</a:t>
            </a:r>
          </a:p>
          <a:p>
            <a:endParaRPr lang="uk-UA" b="1" dirty="0">
              <a:solidFill>
                <a:srgbClr val="3437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 зі стрілкою 17"/>
          <p:cNvCxnSpPr/>
          <p:nvPr/>
        </p:nvCxnSpPr>
        <p:spPr>
          <a:xfrm>
            <a:off x="3871173" y="2078827"/>
            <a:ext cx="914915" cy="197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/>
          <p:cNvCxnSpPr/>
          <p:nvPr/>
        </p:nvCxnSpPr>
        <p:spPr>
          <a:xfrm>
            <a:off x="3817034" y="1351468"/>
            <a:ext cx="82999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04305" y="1127329"/>
            <a:ext cx="2180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Кутовий штамп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</a:p>
        </p:txBody>
      </p:sp>
      <p:sp>
        <p:nvSpPr>
          <p:cNvPr id="24" name="Прямокутник 23"/>
          <p:cNvSpPr/>
          <p:nvPr/>
        </p:nvSpPr>
        <p:spPr>
          <a:xfrm>
            <a:off x="1704305" y="1806956"/>
            <a:ext cx="2257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 бланк 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5347327" y="3912290"/>
            <a:ext cx="1984073" cy="34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1"/>
                </a:solidFill>
              </a:rPr>
              <a:t>Науменко Сергій Петрович</a:t>
            </a:r>
            <a:endParaRPr lang="uk-UA" sz="1100" dirty="0">
              <a:solidFill>
                <a:schemeClr val="tx1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5347326" y="4177226"/>
            <a:ext cx="1984073" cy="346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1"/>
                </a:solidFill>
              </a:rPr>
              <a:t>Науменко Сергій Петрович</a:t>
            </a:r>
            <a:endParaRPr lang="uk-UA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0" y="77554"/>
            <a:ext cx="8668977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Документи, що  додаються для окремих категорій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7689273" y="2014751"/>
            <a:ext cx="4152958" cy="34504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en-US" altLang="ru-RU" sz="2000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uk-UA" altLang="ru-RU" sz="2000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Особи, </a:t>
            </a:r>
            <a:r>
              <a:rPr lang="uk-UA" altLang="ru-RU" sz="2000" kern="0" dirty="0">
                <a:solidFill>
                  <a:srgbClr val="C00000"/>
                </a:solidFill>
                <a:latin typeface="Arial Black" panose="020B0A04020102020204" pitchFamily="34" charset="0"/>
              </a:rPr>
              <a:t>які подають документи, оформлені іноземною </a:t>
            </a:r>
            <a:r>
              <a:rPr lang="uk-UA" altLang="ru-RU" sz="2000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мовою: </a:t>
            </a:r>
          </a:p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uk-UA" alt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копія </a:t>
            </a:r>
            <a:r>
              <a:rPr lang="uk-UA" altLang="ru-RU" sz="2000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нотаріально </a:t>
            </a:r>
            <a:r>
              <a:rPr lang="uk-UA" alt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засвідченого перекладу </a:t>
            </a:r>
            <a:r>
              <a:rPr lang="uk-UA" altLang="ru-RU" sz="2000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українською </a:t>
            </a:r>
            <a:r>
              <a:rPr lang="uk-UA" alt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мовою документів</a:t>
            </a:r>
            <a:r>
              <a:rPr lang="uk-UA" altLang="ru-RU" sz="2000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, наданих для </a:t>
            </a:r>
            <a:r>
              <a:rPr lang="uk-UA" altLang="ru-RU" sz="2000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реєстрації</a:t>
            </a:r>
            <a:endParaRPr lang="uk-UA" altLang="ru-RU" sz="2000" kern="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320341" y="1666781"/>
            <a:ext cx="7368931" cy="20357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uk-UA" altLang="ru-RU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Особи </a:t>
            </a:r>
            <a:r>
              <a:rPr lang="uk-UA" altLang="ru-RU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з особливими освітніми потребами: </a:t>
            </a:r>
            <a:endParaRPr lang="uk-UA" altLang="ru-RU" b="1" kern="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altLang="ru-RU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м</a:t>
            </a:r>
            <a:r>
              <a:rPr lang="uk-UA" altLang="ru-RU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едичний </a:t>
            </a:r>
            <a:r>
              <a:rPr lang="uk-UA" altLang="ru-RU" b="1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висновок </a:t>
            </a:r>
            <a:r>
              <a:rPr lang="uk-UA" b="1" dirty="0" smtClean="0">
                <a:ln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 </a:t>
            </a:r>
            <a:r>
              <a:rPr lang="uk-UA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створення особливих (спеціальних) умов для проходження зовнішнього незалежного оцінювання за формою №</a:t>
            </a:r>
            <a:r>
              <a:rPr lang="uk-UA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086-3/о,</a:t>
            </a:r>
            <a:endParaRPr lang="uk-UA" b="1" dirty="0">
              <a:ln/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altLang="ru-RU" kern="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наданий </a:t>
            </a:r>
            <a:r>
              <a:rPr lang="uk-UA" altLang="ru-RU" kern="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органами або закладами охорони здоров'я, про необхідність створення особливих (спеціальних) умов для проходження ЗНО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215410" y="4077326"/>
            <a:ext cx="7473862" cy="16639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r>
              <a:rPr lang="en-US" altLang="ru-RU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uk-UA" altLang="ru-RU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Особи, які </a:t>
            </a:r>
            <a:r>
              <a:rPr lang="uk-UA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навчаються </a:t>
            </a:r>
            <a:r>
              <a:rPr lang="uk-UA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кордоном</a:t>
            </a:r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братимуть участь у міжнародних змаганнях, олімпіадах</a:t>
            </a:r>
            <a:r>
              <a:rPr lang="uk-UA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тощо і реєструються для участі в </a:t>
            </a:r>
            <a:r>
              <a:rPr lang="uk-UA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додатковій </a:t>
            </a:r>
            <a:r>
              <a:rPr lang="uk-UA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сесії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заява на участь у додатковій сесії 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й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документи, </a:t>
            </a:r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що підтверджують цей факт</a:t>
            </a:r>
            <a:endParaRPr lang="uk-UA" dirty="0">
              <a:latin typeface="Arial Black" panose="020B0A04020102020204" pitchFamily="34" charset="0"/>
            </a:endParaRPr>
          </a:p>
          <a:p>
            <a:pPr lvl="1" algn="ctr">
              <a:buClr>
                <a:srgbClr val="0000FF"/>
              </a:buClr>
              <a:tabLst>
                <a:tab pos="1200150" algn="l"/>
              </a:tabLst>
              <a:defRPr/>
            </a:pPr>
            <a:endParaRPr lang="uk-UA" altLang="ru-RU" kern="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круглений прямокутник 20"/>
          <p:cNvSpPr/>
          <p:nvPr/>
        </p:nvSpPr>
        <p:spPr>
          <a:xfrm>
            <a:off x="252429" y="1293723"/>
            <a:ext cx="11522815" cy="546404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645686" y="1686523"/>
            <a:ext cx="11596254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800"/>
              </a:spcAft>
              <a:defRPr/>
            </a:pP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Комплекти реєстраційних документів можна:</a:t>
            </a:r>
          </a:p>
          <a:p>
            <a:pPr marL="457200" indent="-457200">
              <a:lnSpc>
                <a:spcPts val="2000"/>
              </a:lnSpc>
              <a:spcAft>
                <a:spcPts val="800"/>
              </a:spcAft>
              <a:buFontTx/>
              <a:buAutoNum type="arabicParenR"/>
              <a:defRPr/>
            </a:pP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 </a:t>
            </a: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рекомендованим листом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адресу </a:t>
            </a:r>
          </a:p>
          <a:p>
            <a:pPr>
              <a:lnSpc>
                <a:spcPts val="2000"/>
              </a:lnSpc>
              <a:spcAft>
                <a:spcPts val="800"/>
              </a:spcAft>
              <a:defRPr/>
            </a:pPr>
            <a:r>
              <a:rPr lang="uk-UA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Київський РЦОЯО, а/с 86, м. Київ, 02192</a:t>
            </a:r>
          </a:p>
          <a:p>
            <a:pPr marL="457200" indent="-457200">
              <a:lnSpc>
                <a:spcPts val="2000"/>
              </a:lnSpc>
              <a:spcAft>
                <a:spcPts val="800"/>
              </a:spcAft>
              <a:buAutoNum type="arabicParenR" startAt="2"/>
              <a:defRPr/>
            </a:pPr>
            <a:r>
              <a:rPr lang="uk-UA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ередати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нарочним 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установлені строки за </a:t>
            </a:r>
            <a:r>
              <a:rPr lang="uk-UA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адресою</a:t>
            </a:r>
            <a:endParaRPr lang="uk-UA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800"/>
              </a:spcAft>
              <a:defRPr/>
            </a:pP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 РЦОЯО,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вулиця Міста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Шалетт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1а, м. Київ</a:t>
            </a:r>
            <a:endParaRPr lang="uk-U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 подавати документи:</a:t>
            </a:r>
          </a:p>
          <a:p>
            <a:pPr>
              <a:lnSpc>
                <a:spcPts val="2000"/>
              </a:lnSpc>
            </a:pPr>
            <a:endParaRPr lang="uk-UA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15.02.2019 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з кількістю здобувачів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ПЗСО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endParaRPr lang="uk-UA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uk-UA" sz="1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25.02.2019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з кількістю здобувачів ПЗСО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30 осіб  </a:t>
            </a:r>
            <a:endParaRPr lang="uk-UA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uk-UA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05.03.2019 </a:t>
            </a:r>
            <a:r>
              <a:rPr lang="uk-UA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з кількістю здобувачів ПЗСО </a:t>
            </a:r>
            <a:r>
              <a:rPr lang="uk-UA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30 осіб</a:t>
            </a:r>
            <a:endParaRPr lang="uk-UA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53" y="5879643"/>
            <a:ext cx="1457623" cy="971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23" y="5577621"/>
            <a:ext cx="1019621" cy="10196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67" y="5872947"/>
            <a:ext cx="1073940" cy="10739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642" y="5318629"/>
            <a:ext cx="977490" cy="9774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72" y="5664908"/>
            <a:ext cx="1262422" cy="12624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90" y="5213684"/>
            <a:ext cx="710999" cy="710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24" y="5213685"/>
            <a:ext cx="1461452" cy="8366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8" y="-48980"/>
            <a:ext cx="2072032" cy="1567695"/>
          </a:xfrm>
          <a:prstGeom prst="rect">
            <a:avLst/>
          </a:prstGeom>
        </p:spPr>
      </p:pic>
      <p:sp>
        <p:nvSpPr>
          <p:cNvPr id="20" name="Округлений прямокутник 19"/>
          <p:cNvSpPr/>
          <p:nvPr/>
        </p:nvSpPr>
        <p:spPr>
          <a:xfrm>
            <a:off x="2743200" y="176011"/>
            <a:ext cx="6760564" cy="1146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noProof="1" smtClean="0">
                <a:solidFill>
                  <a:schemeClr val="accent2">
                    <a:lumMod val="75000"/>
                  </a:schemeClr>
                </a:solidFill>
                <a:latin typeface="AGCrownStyle" pitchFamily="2" charset="0"/>
              </a:rPr>
              <a:t>Відправлення комплектів реєстраційних документів</a:t>
            </a:r>
            <a:endParaRPr lang="uk-UA" sz="3600" b="1" noProof="1">
              <a:solidFill>
                <a:schemeClr val="accent2">
                  <a:lumMod val="75000"/>
                </a:schemeClr>
              </a:solidFill>
              <a:latin typeface="AGCrownStyle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5" y="5478148"/>
            <a:ext cx="1073600" cy="10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555720" y="1505016"/>
            <a:ext cx="5902707" cy="204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76" y="97701"/>
            <a:ext cx="2311514" cy="1529358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663739" y="1634609"/>
            <a:ext cx="563655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Здобувачам повної загальної середньої освіти </a:t>
            </a:r>
            <a:r>
              <a:rPr lang="uk-UA" altLang="ru-RU" sz="16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поточного </a:t>
            </a:r>
            <a:r>
              <a:rPr lang="uk-UA" altLang="ru-RU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року </a:t>
            </a:r>
            <a:r>
              <a:rPr lang="ru-RU" alt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індивідуальний конверт буде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надіслано</a:t>
            </a:r>
          </a:p>
          <a:p>
            <a:pPr algn="ctr"/>
            <a:r>
              <a:rPr lang="uk-UA" altLang="ru-RU" sz="1600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 </a:t>
            </a:r>
            <a:r>
              <a:rPr lang="uk-UA" altLang="ru-RU" sz="1600" b="1" kern="0" dirty="0">
                <a:solidFill>
                  <a:srgbClr val="C00000"/>
                </a:solidFill>
                <a:latin typeface="Arial Black" panose="020B0A04020102020204" pitchFamily="34" charset="0"/>
              </a:rPr>
              <a:t>адресу закладу освіти, де вони навчаються</a:t>
            </a:r>
          </a:p>
          <a:p>
            <a:pPr algn="ctr"/>
            <a:endParaRPr lang="en-US" altLang="ru-RU" sz="1600" b="1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Заклад освіти отримає </a:t>
            </a:r>
            <a:r>
              <a:rPr lang="uk-UA" sz="1600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Відомість видачі індивідуальних конвертів</a:t>
            </a:r>
            <a:r>
              <a:rPr lang="uk-UA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uk-UA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en-US" kern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2" descr="Результат пошуку зображень за запитом &quot;кліпарт конверт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01" y="1463910"/>
            <a:ext cx="350361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66032" y="1932748"/>
            <a:ext cx="274955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 anchor="ctr"/>
          <a:lstStyle>
            <a:lvl1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eaLnBrk="0" hangingPunct="0"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ABDC6"/>
              </a:buClr>
              <a:buFont typeface="Wingdings" panose="05000000000000000000" pitchFamily="2" charset="2"/>
              <a:buNone/>
              <a:defRPr/>
            </a:pPr>
            <a:r>
              <a:rPr lang="uk-UA" altLang="ru-RU" sz="17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Вміст конверта: </a:t>
            </a:r>
            <a:br>
              <a:rPr lang="uk-UA" altLang="ru-RU" sz="17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8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uk-UA" altLang="ru-RU" sz="8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uk-UA" altLang="ru-RU" sz="17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1.</a:t>
            </a:r>
            <a:r>
              <a:rPr lang="uk-UA" altLang="ru-RU" sz="17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Сертифікат </a:t>
            </a:r>
            <a:b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ru-RU" sz="14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2.</a:t>
            </a:r>
            <a:r>
              <a:rPr lang="uk-UA" altLang="ru-RU" sz="1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Реєстраційне повідомлення</a:t>
            </a:r>
            <a:b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uk-UA" altLang="ru-RU" sz="1400" b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3.</a:t>
            </a:r>
            <a:r>
              <a:rPr lang="uk-UA" altLang="ru-RU" sz="1400" b="1" i="1" dirty="0">
                <a:solidFill>
                  <a:srgbClr val="2C1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Інформаційний бюлетень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78492" y="3545136"/>
            <a:ext cx="4685707" cy="1169551"/>
          </a:xfrm>
          <a:prstGeom prst="rect">
            <a:avLst/>
          </a:prstGeom>
          <a:gradFill rotWithShape="1">
            <a:gsLst>
              <a:gs pos="0">
                <a:srgbClr val="F8DCF1"/>
              </a:gs>
              <a:gs pos="100000">
                <a:srgbClr val="DDDDDD"/>
              </a:gs>
            </a:gsLst>
            <a:lin ang="5400000" scaled="1"/>
          </a:gradFill>
          <a:ln w="19050">
            <a:solidFill>
              <a:srgbClr val="261ABC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rgbClr val="002060"/>
                </a:solidFill>
              </a:rPr>
              <a:t>Для кожного учасника на </a:t>
            </a:r>
            <a:br>
              <a:rPr lang="uk-UA" altLang="ru-RU" b="1" dirty="0">
                <a:solidFill>
                  <a:srgbClr val="002060"/>
                </a:solidFill>
              </a:rPr>
            </a:br>
            <a:r>
              <a:rPr lang="uk-UA" altLang="ru-RU" b="1" dirty="0">
                <a:solidFill>
                  <a:srgbClr val="002060"/>
                </a:solidFill>
              </a:rPr>
              <a:t>веб-сайті </a:t>
            </a:r>
            <a:r>
              <a:rPr lang="uk-UA" altLang="ru-RU" b="1" dirty="0" smtClean="0">
                <a:solidFill>
                  <a:srgbClr val="002060"/>
                </a:solidFill>
              </a:rPr>
              <a:t>УЦОЯО </a:t>
            </a:r>
            <a:r>
              <a:rPr lang="uk-UA" altLang="ru-RU" b="1" dirty="0">
                <a:solidFill>
                  <a:srgbClr val="002060"/>
                </a:solidFill>
              </a:rPr>
              <a:t>створюється </a:t>
            </a:r>
            <a:r>
              <a:rPr lang="uk-UA" altLang="ru-RU" b="1" dirty="0">
                <a:solidFill>
                  <a:srgbClr val="CC3300"/>
                </a:solidFill>
              </a:rPr>
              <a:t>інформаційна сторінка</a:t>
            </a:r>
            <a:r>
              <a:rPr lang="uk-UA" altLang="ru-RU" b="1" dirty="0">
                <a:solidFill>
                  <a:schemeClr val="tx1"/>
                </a:solidFill>
              </a:rPr>
              <a:t>, </a:t>
            </a:r>
            <a:r>
              <a:rPr lang="uk-UA" altLang="ru-RU" b="1" dirty="0">
                <a:solidFill>
                  <a:srgbClr val="002060"/>
                </a:solidFill>
              </a:rPr>
              <a:t>доступ до якої здійснюється за</a:t>
            </a:r>
          </a:p>
          <a:p>
            <a:pPr algn="ctr" eaLnBrk="1" hangingPunct="1"/>
            <a:r>
              <a:rPr lang="uk-UA" altLang="ru-RU" b="1" u="sng" dirty="0">
                <a:solidFill>
                  <a:srgbClr val="000099"/>
                </a:solidFill>
              </a:rPr>
              <a:t>номером Сертифіката</a:t>
            </a:r>
            <a:r>
              <a:rPr lang="uk-UA" altLang="ru-RU" b="1" dirty="0">
                <a:solidFill>
                  <a:schemeClr val="tx1"/>
                </a:solidFill>
              </a:rPr>
              <a:t> </a:t>
            </a:r>
            <a:r>
              <a:rPr lang="uk-UA" altLang="ru-RU" b="1" dirty="0">
                <a:solidFill>
                  <a:srgbClr val="002060"/>
                </a:solidFill>
              </a:rPr>
              <a:t>та </a:t>
            </a:r>
            <a:br>
              <a:rPr lang="uk-UA" altLang="ru-RU" b="1" dirty="0">
                <a:solidFill>
                  <a:srgbClr val="002060"/>
                </a:solidFill>
              </a:rPr>
            </a:br>
            <a:r>
              <a:rPr lang="en-US" altLang="ru-RU" b="1" u="sng" dirty="0">
                <a:solidFill>
                  <a:srgbClr val="002060"/>
                </a:solidFill>
              </a:rPr>
              <a:t>PIN</a:t>
            </a:r>
            <a:r>
              <a:rPr lang="uk-UA" altLang="ru-RU" b="1" u="sng" dirty="0">
                <a:solidFill>
                  <a:srgbClr val="002060"/>
                </a:solidFill>
              </a:rPr>
              <a:t>-кодом</a:t>
            </a:r>
            <a:r>
              <a:rPr lang="uk-UA" altLang="ru-RU" b="1" dirty="0">
                <a:solidFill>
                  <a:srgbClr val="002060"/>
                </a:solidFill>
              </a:rPr>
              <a:t>, указаним у ньому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8652" r="1871" b="6462"/>
          <a:stretch>
            <a:fillRect/>
          </a:stretch>
        </p:blipFill>
        <p:spPr bwMode="auto">
          <a:xfrm>
            <a:off x="7424371" y="3545136"/>
            <a:ext cx="36671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07" y="4550821"/>
            <a:ext cx="3245851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 r="24927" b="24586"/>
          <a:stretch>
            <a:fillRect/>
          </a:stretch>
        </p:blipFill>
        <p:spPr bwMode="auto">
          <a:xfrm>
            <a:off x="6324481" y="4577248"/>
            <a:ext cx="4953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sp>
        <p:nvSpPr>
          <p:cNvPr id="16" name="Стрічка лицем догори 15"/>
          <p:cNvSpPr/>
          <p:nvPr/>
        </p:nvSpPr>
        <p:spPr>
          <a:xfrm>
            <a:off x="2447676" y="69819"/>
            <a:ext cx="7873470" cy="1218918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Результати реєстрації</a:t>
            </a:r>
            <a:endParaRPr lang="uk-UA" sz="24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pic>
        <p:nvPicPr>
          <p:cNvPr id="17" name="Рисунок 16" descr="Фрагмент екра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9" y="4749255"/>
            <a:ext cx="4660789" cy="19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8" y="1374857"/>
            <a:ext cx="11912729" cy="4980974"/>
          </a:xfrm>
          <a:prstGeom prst="rect">
            <a:avLst/>
          </a:prstGeom>
        </p:spPr>
      </p:pic>
      <p:pic>
        <p:nvPicPr>
          <p:cNvPr id="9" name="Рисунок 8" descr="Фрагмент е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63" y="4084347"/>
            <a:ext cx="3505621" cy="1937913"/>
          </a:xfrm>
          <a:prstGeom prst="rect">
            <a:avLst/>
          </a:prstGeom>
        </p:spPr>
      </p:pic>
      <p:pic>
        <p:nvPicPr>
          <p:cNvPr id="3076" name="Picture 4" descr="Ð ÐµÐ·ÑÐ»ÑÑÐ°Ñ Ð¿Ð¾ÑÑÐºÑ Ð·Ð¾Ð±ÑÐ°Ð¶ÐµÐ½Ñ Ð·Ð° Ð·Ð°Ð¿Ð¸ÑÐ¾Ð¼ &quot;ÐºÐ»Ð¸Ð¿Ð°ÑÑ Ð²ÐµÐºÑÐ¾Ñ ÑÐµÐ»Ð¾Ð²ÐµÐº Ð¾ÑÐ¿ÑÐ°Ð²Ð¸ÑÑ Ð¿Ð¸ÑÑÐ¼Ð¾ Ð¿Ð¾ÑÑÐ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75" y="3827454"/>
            <a:ext cx="1951878" cy="13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8289" cy="1973426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695030">
            <a:off x="4294550" y="4061964"/>
            <a:ext cx="1036823" cy="7816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/>
          <a:srcRect l="42387" t="46073" r="43877" b="19791"/>
          <a:stretch/>
        </p:blipFill>
        <p:spPr>
          <a:xfrm rot="2226682">
            <a:off x="2955003" y="4158259"/>
            <a:ext cx="1851426" cy="24279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898">
            <a:off x="4221917" y="5149417"/>
            <a:ext cx="1775712" cy="15175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/>
          <a:srcRect l="18646" t="34096" r="58907" b="20569"/>
          <a:stretch/>
        </p:blipFill>
        <p:spPr>
          <a:xfrm rot="2606553">
            <a:off x="1394400" y="4256961"/>
            <a:ext cx="1964331" cy="2230526"/>
          </a:xfrm>
          <a:prstGeom prst="rect">
            <a:avLst/>
          </a:prstGeom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439">
            <a:off x="397887" y="4924759"/>
            <a:ext cx="1818271" cy="128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трічка лицем догори 16"/>
          <p:cNvSpPr/>
          <p:nvPr/>
        </p:nvSpPr>
        <p:spPr>
          <a:xfrm>
            <a:off x="2608289" y="155939"/>
            <a:ext cx="7945720" cy="1218918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Перереєстрація</a:t>
            </a:r>
          </a:p>
          <a:p>
            <a:pPr algn="ctr"/>
            <a:r>
              <a:rPr lang="uk-UA" sz="4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05 </a:t>
            </a:r>
            <a:r>
              <a:rPr lang="uk-UA" sz="20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лютого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– </a:t>
            </a:r>
            <a:r>
              <a:rPr lang="uk-UA" sz="36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25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0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березня</a:t>
            </a:r>
            <a:endParaRPr lang="uk-UA" sz="20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18654" y="1647288"/>
            <a:ext cx="8754776" cy="2156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формує </a:t>
            </a:r>
            <a:r>
              <a:rPr lang="uk-UA" sz="2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нову реєстраційну </a:t>
            </a:r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картку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скориставшись сервісом «</a:t>
            </a:r>
            <a:r>
              <a:rPr lang="uk-UA" sz="2000" noProof="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kumimoji="0" lang="uk-UA" sz="20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нести</a:t>
            </a:r>
            <a:r>
              <a:rPr kumimoji="0" lang="uk-UA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зміни»,</a:t>
            </a:r>
            <a:r>
              <a:rPr kumimoji="0" lang="uk-UA" sz="2000" b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готує копії документів, що посвідчують особу</a:t>
            </a:r>
            <a:r>
              <a:rPr lang="uk-UA" sz="2000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uk-UA" sz="2000" b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uk-UA" sz="2000" b="1" baseline="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Відповідальний в закладі освіти створює окремий </a:t>
            </a:r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</a:t>
            </a:r>
            <a:r>
              <a:rPr lang="uk-UA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надсилає комплект документів учасника разом з раніше отриманим ним Сертифікатом до Центру</a:t>
            </a:r>
            <a:endParaRPr kumimoji="0" lang="uk-UA" sz="200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Фрагмент екран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67" y="1831241"/>
            <a:ext cx="2347667" cy="380568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319056" y="4795570"/>
            <a:ext cx="1017431" cy="5154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9813682">
            <a:off x="10264321" y="4834921"/>
            <a:ext cx="579375" cy="4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756294" y="1514493"/>
            <a:ext cx="3768437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Учасники, які пройшли ДПА, але не отримали атестата про повну загальну середню освіту,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комплекту реєстраційних документів додають довідку із закладу освіти встановленого зразка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" y="-68680"/>
            <a:ext cx="1685698" cy="1275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23" y="701642"/>
            <a:ext cx="4709788" cy="57489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 зі стрілкою 9"/>
          <p:cNvCxnSpPr/>
          <p:nvPr/>
        </p:nvCxnSpPr>
        <p:spPr>
          <a:xfrm flipH="1" flipV="1">
            <a:off x="8009552" y="1325303"/>
            <a:ext cx="527948" cy="104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 flipH="1" flipV="1">
            <a:off x="7544966" y="996338"/>
            <a:ext cx="901658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37500" y="745475"/>
            <a:ext cx="2180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Кутовий штамп</a:t>
            </a:r>
            <a:endParaRPr lang="en-US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8514740" y="1206716"/>
            <a:ext cx="164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 </a:t>
            </a: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</a:t>
            </a:r>
            <a:endParaRPr lang="uk-UA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63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484721" y="2119015"/>
            <a:ext cx="5295553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Учасники, які мають атестат про повну загальну середню освіту, реєструються як випускники минулих років і додають до комплекту реєстраційних документів 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копію атестата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" y="-68680"/>
            <a:ext cx="2006352" cy="1518001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6549025" y="913298"/>
            <a:ext cx="3865790" cy="52231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21" y="1246126"/>
            <a:ext cx="2963769" cy="2034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15" y="3531752"/>
            <a:ext cx="3068782" cy="21481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74193" y="3259743"/>
            <a:ext cx="28718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i="1" dirty="0" smtClean="0"/>
              <a:t>Згідно з оригіналом</a:t>
            </a:r>
          </a:p>
          <a:p>
            <a:r>
              <a:rPr lang="uk-UA" sz="1050" i="1" dirty="0" smtClean="0"/>
              <a:t>Дата    підпис </a:t>
            </a:r>
          </a:p>
          <a:p>
            <a:r>
              <a:rPr lang="uk-UA" sz="1050" i="1" dirty="0" smtClean="0"/>
              <a:t>Прізвище, ініціали</a:t>
            </a:r>
            <a:endParaRPr lang="uk-UA" sz="1050" i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15" y="0"/>
            <a:ext cx="1719492" cy="171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8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13799"/>
              </p:ext>
            </p:extLst>
          </p:nvPr>
        </p:nvGraphicFramePr>
        <p:xfrm>
          <a:off x="180108" y="2480056"/>
          <a:ext cx="3717252" cy="289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36">
                  <a:extLst>
                    <a:ext uri="{9D8B030D-6E8A-4147-A177-3AD203B41FA5}">
                      <a16:colId xmlns:a16="http://schemas.microsoft.com/office/drawing/2014/main" val="2150794604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val="3528786384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val="3260990735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val="3983220688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val="520707277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val="808505434"/>
                    </a:ext>
                  </a:extLst>
                </a:gridCol>
                <a:gridCol w="531036">
                  <a:extLst>
                    <a:ext uri="{9D8B030D-6E8A-4147-A177-3AD203B41FA5}">
                      <a16:colId xmlns:a16="http://schemas.microsoft.com/office/drawing/2014/main" val="3687526220"/>
                    </a:ext>
                  </a:extLst>
                </a:gridCol>
              </a:tblGrid>
              <a:tr h="73688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ПН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СР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ЧТ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СБ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НД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69174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909225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1019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19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466126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26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0364"/>
                  </a:ext>
                </a:extLst>
              </a:tr>
              <a:tr h="43172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381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1879" y="1863776"/>
            <a:ext cx="241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spc="50" noProof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CrownStyle" pitchFamily="2" charset="0"/>
              </a:rPr>
              <a:t>Травень</a:t>
            </a:r>
            <a:endParaRPr lang="uk-UA" sz="3600" b="1" noProof="1">
              <a:ln w="9525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AGCrownStyle" pitchFamily="2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82892"/>
              </p:ext>
            </p:extLst>
          </p:nvPr>
        </p:nvGraphicFramePr>
        <p:xfrm>
          <a:off x="4027712" y="1785737"/>
          <a:ext cx="4076569" cy="434940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76569">
                  <a:extLst>
                    <a:ext uri="{9D8B030D-6E8A-4147-A177-3AD203B41FA5}">
                      <a16:colId xmlns:a16="http://schemas.microsoft.com/office/drawing/2014/main" val="2705431824"/>
                    </a:ext>
                  </a:extLst>
                </a:gridCol>
              </a:tblGrid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21.05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Математика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11867"/>
                  </a:ext>
                </a:extLst>
              </a:tr>
              <a:tr h="66164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23.05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Українська мова і література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010785"/>
                  </a:ext>
                </a:extLst>
              </a:tr>
              <a:tr h="661645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27.05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Іспанська, німецька,</a:t>
                      </a:r>
                      <a:r>
                        <a:rPr lang="uk-UA" sz="2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французька мови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585775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28.05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Англійська мова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32415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30.05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Фізика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304599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04.06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Історія України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46439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06.06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Біологія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462163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11.06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Географія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01230"/>
                  </a:ext>
                </a:extLst>
              </a:tr>
              <a:tr h="421047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13.06</a:t>
                      </a:r>
                      <a:r>
                        <a:rPr lang="uk-UA" sz="2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Хімія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140018"/>
                  </a:ext>
                </a:extLst>
              </a:tr>
            </a:tbl>
          </a:graphicData>
        </a:graphic>
      </p:graphicFrame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17630"/>
              </p:ext>
            </p:extLst>
          </p:nvPr>
        </p:nvGraphicFramePr>
        <p:xfrm>
          <a:off x="8352540" y="2481648"/>
          <a:ext cx="3631642" cy="2893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806">
                  <a:extLst>
                    <a:ext uri="{9D8B030D-6E8A-4147-A177-3AD203B41FA5}">
                      <a16:colId xmlns:a16="http://schemas.microsoft.com/office/drawing/2014/main" val="2150794604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val="3528786384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val="3260990735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val="3983220688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val="520707277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val="808505434"/>
                    </a:ext>
                  </a:extLst>
                </a:gridCol>
                <a:gridCol w="518806">
                  <a:extLst>
                    <a:ext uri="{9D8B030D-6E8A-4147-A177-3AD203B41FA5}">
                      <a16:colId xmlns:a16="http://schemas.microsoft.com/office/drawing/2014/main" val="3687526220"/>
                    </a:ext>
                  </a:extLst>
                </a:gridCol>
              </a:tblGrid>
              <a:tr h="705883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ПН</a:t>
                      </a:r>
                      <a:endParaRPr lang="ru-RU" sz="2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ПТ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СБ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НД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69174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909225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1019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466126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23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0364"/>
                  </a:ext>
                </a:extLst>
              </a:tr>
              <a:tr h="43760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33811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69709" y="1833726"/>
            <a:ext cx="255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GCrownStyle" pitchFamily="2" charset="0"/>
              </a:rPr>
              <a:t>Червень</a:t>
            </a:r>
            <a:endParaRPr lang="ru-RU" sz="3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AGCrownStyle" pitchFamily="2" charset="0"/>
            </a:endParaRPr>
          </a:p>
        </p:txBody>
      </p:sp>
      <p:sp>
        <p:nvSpPr>
          <p:cNvPr id="12" name="Блок-схема: вузол 11"/>
          <p:cNvSpPr/>
          <p:nvPr/>
        </p:nvSpPr>
        <p:spPr>
          <a:xfrm>
            <a:off x="658905" y="4491318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вузол 12"/>
          <p:cNvSpPr/>
          <p:nvPr/>
        </p:nvSpPr>
        <p:spPr>
          <a:xfrm>
            <a:off x="1749325" y="4491318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вузол 13"/>
          <p:cNvSpPr/>
          <p:nvPr/>
        </p:nvSpPr>
        <p:spPr>
          <a:xfrm>
            <a:off x="9881286" y="3607929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вузол 14"/>
          <p:cNvSpPr/>
          <p:nvPr/>
        </p:nvSpPr>
        <p:spPr>
          <a:xfrm>
            <a:off x="8842000" y="4050418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вузол 15"/>
          <p:cNvSpPr/>
          <p:nvPr/>
        </p:nvSpPr>
        <p:spPr>
          <a:xfrm>
            <a:off x="9861065" y="4050418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вузол 16"/>
          <p:cNvSpPr/>
          <p:nvPr/>
        </p:nvSpPr>
        <p:spPr>
          <a:xfrm>
            <a:off x="142635" y="4932218"/>
            <a:ext cx="559858" cy="443344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вузол 17"/>
          <p:cNvSpPr/>
          <p:nvPr/>
        </p:nvSpPr>
        <p:spPr>
          <a:xfrm>
            <a:off x="680699" y="4934662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вузол 18"/>
          <p:cNvSpPr/>
          <p:nvPr/>
        </p:nvSpPr>
        <p:spPr>
          <a:xfrm>
            <a:off x="1733202" y="4934662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вузол 19"/>
          <p:cNvSpPr/>
          <p:nvPr/>
        </p:nvSpPr>
        <p:spPr>
          <a:xfrm>
            <a:off x="8842000" y="3607929"/>
            <a:ext cx="574150" cy="440899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8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945566" y="198636"/>
            <a:ext cx="7022893" cy="114852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Державна підсумкова атестація</a:t>
            </a:r>
            <a:endParaRPr lang="uk-UA" sz="40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2406" y="2173326"/>
            <a:ext cx="83540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Результати 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зовнішнього оцінювання із </a:t>
            </a:r>
            <a:r>
              <a:rPr lang="uk-UA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трьох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uk-UA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двох</a:t>
            </a:r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навчальних 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предметів зараховуються як результати державної підсумкової атестації </a:t>
            </a:r>
            <a:endParaRPr lang="uk-UA" sz="28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шкалою 1–12 балів) за освітній рівень повної загальної середньої освіти  для </a:t>
            </a:r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учнів,  студентів, які в 2019 році завершують здобуття повної </a:t>
            </a:r>
            <a:r>
              <a:rPr lang="uk-UA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загальної середньої </a:t>
            </a:r>
            <a:r>
              <a:rPr lang="uk-UA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</a:p>
          <a:p>
            <a:pPr algn="ctr"/>
            <a:endParaRPr lang="uk-UA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uk-UA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466110" y="198636"/>
            <a:ext cx="7862114" cy="114852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Українська мова і література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009" y="220394"/>
            <a:ext cx="1344270" cy="1102174"/>
          </a:xfrm>
          <a:prstGeom prst="rect">
            <a:avLst/>
          </a:prstGeom>
        </p:spPr>
      </p:pic>
      <p:pic>
        <p:nvPicPr>
          <p:cNvPr id="30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1757935"/>
            <a:ext cx="6419198" cy="503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1766" y="1707042"/>
            <a:ext cx="4992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українська мова і </a:t>
            </a: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література</a:t>
            </a:r>
          </a:p>
          <a:p>
            <a:pPr algn="ctr"/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(частина </a:t>
            </a:r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української мови) </a:t>
            </a:r>
            <a:r>
              <a:rPr lang="uk-UA" b="1" i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(обов’язково</a:t>
            </a:r>
            <a:r>
              <a:rPr lang="uk-UA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uk-UA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4529" y="2479173"/>
            <a:ext cx="3982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1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«Українська мова» містить 33 завдання різних форм. </a:t>
            </a:r>
            <a:endParaRPr lang="uk-UA" sz="1600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в бланку відповідей А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038" y="3779701"/>
            <a:ext cx="3919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2</a:t>
            </a:r>
            <a:r>
              <a:rPr lang="uk-UA" sz="16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«Українська література» містить 24 завдання різних форм. </a:t>
            </a:r>
            <a:endParaRPr lang="uk-UA" sz="1600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uk-UA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в бланку відповідей А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1308" y="5088123"/>
            <a:ext cx="3982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3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«Власне висловлення» містить одне завдання відкритої форми.</a:t>
            </a:r>
            <a:r>
              <a:rPr lang="uk-UA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600" b="1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Відповідь </a:t>
            </a:r>
            <a:r>
              <a:rPr lang="uk-UA" sz="1600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це завдання треба записати в бланку відповідей Б</a:t>
            </a:r>
            <a:endParaRPr lang="uk-UA" sz="1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961" y="3741976"/>
            <a:ext cx="160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Робота складається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743" y="1757935"/>
            <a:ext cx="5443757" cy="5032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0963" y="2920675"/>
            <a:ext cx="36147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завдань частин 1 і 3 буде зараховано як результат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 за освітній рівень повної загальної середньої освіти для учнів (слухачів, студентів) закладів освіти, які в 2019 році завершують здобуття повної загальної середньої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311" y="6351266"/>
            <a:ext cx="11918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 всіх </a:t>
            </a:r>
            <a:r>
              <a:rPr lang="uk-UA" sz="2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завдань буде </a:t>
            </a:r>
            <a:r>
              <a:rPr lang="uk-UA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використано під час прийому до закладів вищої </a:t>
            </a:r>
            <a:r>
              <a:rPr lang="uk-UA" sz="2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521526" y="198636"/>
            <a:ext cx="7384473" cy="114852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Історія України</a:t>
            </a:r>
            <a:endParaRPr lang="uk-UA" sz="40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700" y="221812"/>
            <a:ext cx="1344270" cy="11021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33" y="1757936"/>
            <a:ext cx="5397592" cy="4285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33048" y="2707826"/>
            <a:ext cx="3732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завдань частини 1 буде зараховано (за вибором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учня) 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як результат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 за освітній рівень повної загальної середньої освіти для учнів (слухачів, студентів) закладів освіти, які в 2019 році завершують здобуття повної загальної середньої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7" y="1757935"/>
            <a:ext cx="6407156" cy="4285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710" y="2168707"/>
            <a:ext cx="5506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1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«Історія України ХХ – початку ХХІ ст.» містить 30 завдань різних форм. </a:t>
            </a:r>
            <a:endParaRPr lang="uk-UA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та записати в бланку відповідей 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</a:t>
            </a:r>
            <a:endParaRPr lang="uk-UA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710" y="4388307"/>
            <a:ext cx="5230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2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 «Історія України від найдавніших часів до кінця ХІХ ст.» містить 30 завдань різних форм. </a:t>
            </a:r>
          </a:p>
          <a:p>
            <a:r>
              <a:rPr lang="uk-UA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b="1" dirty="0"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та записати в бланку відповідей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 А</a:t>
            </a:r>
            <a:endParaRPr lang="uk-UA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021" y="6254330"/>
            <a:ext cx="11918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 всіх </a:t>
            </a:r>
            <a:r>
              <a:rPr lang="uk-UA" sz="2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завдань буде </a:t>
            </a:r>
            <a:r>
              <a:rPr lang="uk-UA" sz="20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використано під час прийому до закладів вищої </a:t>
            </a:r>
            <a:r>
              <a:rPr lang="uk-UA" sz="2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8" y="1553946"/>
            <a:ext cx="6272462" cy="51790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62699" cy="1636293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770909" y="96982"/>
            <a:ext cx="7107382" cy="1250181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Математика</a:t>
            </a:r>
            <a:endParaRPr lang="uk-UA" sz="40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9166" y="2775011"/>
            <a:ext cx="37822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завдань </a:t>
            </a:r>
            <a:r>
              <a:rPr lang="uk-UA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1–28, 31, 32 </a:t>
            </a:r>
            <a:r>
              <a:rPr lang="uk-UA" b="1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 математики буде 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зараховано як результат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</a:t>
            </a:r>
            <a:r>
              <a:rPr lang="uk-UA" b="1" i="1" dirty="0">
                <a:latin typeface="Cambria" panose="02040503050406030204" pitchFamily="18" charset="0"/>
                <a:ea typeface="Cambria" panose="02040503050406030204" pitchFamily="18" charset="0"/>
              </a:rPr>
              <a:t> за освітній рівень повної загальної середньої освіти для учнів (слухачів, студентів) закладів освіти, які в 2019 році завершують здобуття повної загальної середньої </a:t>
            </a:r>
            <a:r>
              <a:rPr lang="uk-UA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568" y="170985"/>
            <a:ext cx="1344270" cy="11021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5" y="2215249"/>
            <a:ext cx="5460082" cy="45177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2715" y="2475170"/>
            <a:ext cx="3738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вибором однієї правильної відповіді (20 завдань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uk-UA" b="1" dirty="0">
              <a:solidFill>
                <a:schemeClr val="accent5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8909" y="3590564"/>
            <a:ext cx="378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встановлення відповідності (4 завдання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uk-UA" b="1" dirty="0">
              <a:solidFill>
                <a:schemeClr val="accent5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4100" y="4714003"/>
            <a:ext cx="376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відкритої форми з короткою 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відповіддю (6 </a:t>
            </a:r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завдань)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8908" y="5828266"/>
            <a:ext cx="380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відкритої форми </a:t>
            </a:r>
            <a:r>
              <a:rPr lang="uk-UA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розгорнутою відповіддю (3 </a:t>
            </a:r>
            <a:r>
              <a:rPr lang="uk-UA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завдання) 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235528" y="1551709"/>
            <a:ext cx="5486400" cy="656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35527" y="1556520"/>
            <a:ext cx="546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Сертифікаційна робота з математики налічує 33 завдання різних форм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2251" y="5809904"/>
            <a:ext cx="5323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 всіх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завдань буде 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використано під час прийому до закладів вищої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175163" cy="1645723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693913" y="198636"/>
            <a:ext cx="7295213" cy="1148527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Англійська мова</a:t>
            </a:r>
            <a:endParaRPr lang="uk-UA" sz="48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991" y="198636"/>
            <a:ext cx="1344270" cy="1102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6137" y="1510145"/>
            <a:ext cx="5341700" cy="52508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1418" y="1589663"/>
            <a:ext cx="4673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«Розуміння мови на слух (аудіювання)»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Tasks 1–3)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містить </a:t>
            </a:r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завдань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різних форм. </a:t>
            </a:r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треба позначити в бланку відповідей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А</a:t>
            </a:r>
            <a:endParaRPr lang="uk-UA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306" y="2969761"/>
            <a:ext cx="4369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«Читання»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Tasks 4–7)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містить 22 завдання різних форм. </a:t>
            </a:r>
            <a:endParaRPr lang="uk-UA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позначаються в бланку відповідей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А</a:t>
            </a:r>
            <a:endParaRPr lang="uk-UA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713077"/>
            <a:ext cx="3394195" cy="54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252117"/>
            <a:ext cx="4367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«Використання мови» </a:t>
            </a:r>
            <a:endParaRPr lang="uk-UA" sz="16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 8 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 </a:t>
            </a:r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Task 9)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містить 20 завдань. </a:t>
            </a:r>
            <a:endParaRPr lang="uk-UA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Відповіді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ці завдання позначаються в бланку відповідей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А</a:t>
            </a:r>
            <a:endParaRPr lang="uk-UA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057" y="5599279"/>
            <a:ext cx="4347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Частина «Письмо»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містить одне завдання відкритої форми. </a:t>
            </a:r>
            <a:endParaRPr lang="uk-UA" sz="16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Відповідь 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це завдання записується в бланку відповідей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</a:t>
            </a:r>
            <a:endParaRPr lang="uk-UA" sz="1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71" y="1498766"/>
            <a:ext cx="6802110" cy="5262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991666">
            <a:off x="6382066" y="2397425"/>
            <a:ext cx="30193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всіх завдань 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Tasks 1–3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частини «Розуміння мови на слух (аудіювання)», 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Tasks 4–6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частини «Читання», завдань 39–43 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Task 8,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завдань 49–53 </a:t>
            </a:r>
            <a:r>
              <a:rPr lang="en-US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Task 9 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частини «Використання мови» та завдання частини «Письмо» буде зараховано як результат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 за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освітній рівень повної загальної середньої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освіти для тих, хто вивчав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англійську мову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uk-UA" sz="1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рівні</a:t>
            </a:r>
            <a:r>
              <a:rPr lang="uk-UA" sz="1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стандарту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або </a:t>
            </a:r>
            <a:r>
              <a:rPr lang="uk-UA" sz="1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академічному</a:t>
            </a:r>
            <a:r>
              <a:rPr lang="uk-UA" sz="1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uk-UA" sz="1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рівні</a:t>
            </a:r>
            <a:endParaRPr lang="uk-UA" sz="1400" dirty="0"/>
          </a:p>
        </p:txBody>
      </p:sp>
      <p:sp>
        <p:nvSpPr>
          <p:cNvPr id="6" name="TextBox 5"/>
          <p:cNvSpPr txBox="1"/>
          <p:nvPr/>
        </p:nvSpPr>
        <p:spPr>
          <a:xfrm rot="313896">
            <a:off x="9496392" y="3401856"/>
            <a:ext cx="22432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 всіх завдань буде зараховано як результат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ДПА за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освітній рівень повної загальної середньої освіти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за вибором </a:t>
            </a:r>
            <a:r>
              <a:rPr lang="uk-UA" sz="1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випускника) для тих, хто вивчав англійську </a:t>
            </a:r>
            <a:r>
              <a:rPr lang="uk-UA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мову на </a:t>
            </a:r>
            <a:r>
              <a:rPr lang="uk-UA" sz="1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профільному </a:t>
            </a:r>
            <a:r>
              <a:rPr lang="uk-UA" sz="1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рівні</a:t>
            </a:r>
            <a:endParaRPr lang="uk-UA" sz="1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1519" y="5899450"/>
            <a:ext cx="5323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Результат виконання всіх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завдань буде 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використано під час прийому до закладів вищої </a:t>
            </a:r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освіти</a:t>
            </a:r>
            <a:endParaRPr lang="uk-UA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62699" cy="1636293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7" name="Загнутий кут 6"/>
          <p:cNvSpPr/>
          <p:nvPr/>
        </p:nvSpPr>
        <p:spPr>
          <a:xfrm>
            <a:off x="2770909" y="96982"/>
            <a:ext cx="7107382" cy="1250181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0070C0"/>
                </a:solidFill>
                <a:latin typeface="Anna-Faustina script" panose="02010905080308020102" pitchFamily="2" charset="0"/>
              </a:rPr>
              <a:t>Вступ - 2019</a:t>
            </a:r>
            <a:endParaRPr lang="uk-UA" sz="4000" dirty="0">
              <a:solidFill>
                <a:srgbClr val="0070C0"/>
              </a:solidFill>
              <a:latin typeface="Anna-Faustina script" panose="02010905080308020102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913" y="3977643"/>
            <a:ext cx="2755323" cy="2755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3830" y="2618508"/>
            <a:ext cx="809446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Відповідно до </a:t>
            </a:r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Умов прийому на навчання до закладів вищої освіти України</a:t>
            </a:r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 2019 року під час вступу до вишу зараховуватимуть результати зовнішнього незалежного оцінювання 2017, 2018 та 2019 років з усіх предметів, крім іноземних мов. 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іноземної мови, </a:t>
            </a:r>
            <a:r>
              <a:rPr lang="uk-UA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вступник має право подавати оцінку із сертифікатів 2018 та 2019 років  (англійська, німецька, французька або іспанська) на власний 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розсуд.</a:t>
            </a:r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01278" y="1863776"/>
            <a:ext cx="119907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FF0000"/>
                </a:solidFill>
                <a:latin typeface="Anna-Faustina script" panose="02010905080308020102" pitchFamily="2" charset="0"/>
              </a:rPr>
              <a:t>П</a:t>
            </a:r>
            <a:r>
              <a:rPr lang="uk-UA" sz="3200" b="1" i="1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еред початком реєстрації визначитися з переліком предметів </a:t>
            </a:r>
            <a:endParaRPr lang="uk-UA" sz="3200" b="1" i="1" dirty="0">
              <a:solidFill>
                <a:srgbClr val="FF0000"/>
              </a:solidFill>
              <a:latin typeface="Anna-Faustina script" panose="02010905080308020102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428819" y="127942"/>
            <a:ext cx="49455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u="sng" dirty="0" smtClean="0">
                <a:solidFill>
                  <a:srgbClr val="C00000"/>
                </a:solidFill>
                <a:latin typeface="Anna-Faustina script" panose="02010905080308020102" pitchFamily="2" charset="0"/>
              </a:rPr>
              <a:t>Вибір предметів </a:t>
            </a:r>
            <a:endParaRPr lang="uk-UA" sz="4800" i="1" u="sng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62699" cy="1636293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35429" y="3500069"/>
            <a:ext cx="115098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прийому на навчання до закладів вищої освіти України в 2019 році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 освіти і науки України від 11.10.2018 року </a:t>
            </a:r>
            <a:r>
              <a:rPr 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uk-UA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1096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Міністерстві юстиції України</a:t>
            </a: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грудня 2018 року за 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1456/32908</a:t>
            </a: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до Умов вступу до закладів вищої освіти України </a:t>
            </a:r>
          </a:p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 (пункт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розділу VII)</a:t>
            </a:r>
          </a:p>
        </p:txBody>
      </p:sp>
    </p:spTree>
    <p:extLst>
      <p:ext uri="{BB962C8B-B14F-4D97-AF65-F5344CB8AC3E}">
        <p14:creationId xmlns:p14="http://schemas.microsoft.com/office/powerpoint/2010/main" val="72032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860595"/>
              </p:ext>
            </p:extLst>
          </p:nvPr>
        </p:nvGraphicFramePr>
        <p:xfrm>
          <a:off x="1149770" y="1142495"/>
          <a:ext cx="10463135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856">
                  <a:extLst>
                    <a:ext uri="{9D8B030D-6E8A-4147-A177-3AD203B41FA5}">
                      <a16:colId xmlns:a16="http://schemas.microsoft.com/office/drawing/2014/main" val="2784279605"/>
                    </a:ext>
                  </a:extLst>
                </a:gridCol>
                <a:gridCol w="1743856">
                  <a:extLst>
                    <a:ext uri="{9D8B030D-6E8A-4147-A177-3AD203B41FA5}">
                      <a16:colId xmlns:a16="http://schemas.microsoft.com/office/drawing/2014/main" val="3001427598"/>
                    </a:ext>
                  </a:extLst>
                </a:gridCol>
                <a:gridCol w="1701044">
                  <a:extLst>
                    <a:ext uri="{9D8B030D-6E8A-4147-A177-3AD203B41FA5}">
                      <a16:colId xmlns:a16="http://schemas.microsoft.com/office/drawing/2014/main" val="298215604"/>
                    </a:ext>
                  </a:extLst>
                </a:gridCol>
                <a:gridCol w="1786667">
                  <a:extLst>
                    <a:ext uri="{9D8B030D-6E8A-4147-A177-3AD203B41FA5}">
                      <a16:colId xmlns:a16="http://schemas.microsoft.com/office/drawing/2014/main" val="1037481816"/>
                    </a:ext>
                  </a:extLst>
                </a:gridCol>
                <a:gridCol w="1743856">
                  <a:extLst>
                    <a:ext uri="{9D8B030D-6E8A-4147-A177-3AD203B41FA5}">
                      <a16:colId xmlns:a16="http://schemas.microsoft.com/office/drawing/2014/main" val="792821311"/>
                    </a:ext>
                  </a:extLst>
                </a:gridCol>
                <a:gridCol w="1743856">
                  <a:extLst>
                    <a:ext uri="{9D8B030D-6E8A-4147-A177-3AD203B41FA5}">
                      <a16:colId xmlns:a16="http://schemas.microsoft.com/office/drawing/2014/main" val="2410165770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Галузь знань</a:t>
                      </a:r>
                      <a:endParaRPr lang="uk-UA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Спеціальність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0606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було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стало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було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стало</a:t>
                      </a:r>
                      <a:endParaRPr lang="uk-UA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127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01</a:t>
                      </a:r>
                      <a:r>
                        <a:rPr lang="uk-UA" sz="1400" baseline="0" dirty="0" smtClean="0"/>
                        <a:t> Освіта/педагогіка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014.08</a:t>
                      </a:r>
                      <a:r>
                        <a:rPr lang="uk-UA" sz="1400" dirty="0" smtClean="0"/>
                        <a:t> Середня освіта (Фізика)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Фізика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Фізика або іноземна мова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588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015.15</a:t>
                      </a:r>
                      <a:r>
                        <a:rPr lang="uk-UA" sz="1400" dirty="0" smtClean="0"/>
                        <a:t> Професійна освіта (Охорона здоров’я)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Без змін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Фізика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Фізика або біологія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4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02</a:t>
                      </a:r>
                      <a:r>
                        <a:rPr lang="uk-UA" sz="1400" dirty="0" smtClean="0"/>
                        <a:t> Культура і мистецтво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021</a:t>
                      </a:r>
                      <a:r>
                        <a:rPr lang="uk-UA" sz="1400" dirty="0" smtClean="0"/>
                        <a:t> Аудіовізуальне мистецтво та виробництво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 або фізика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Творчий конкурс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Без змін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5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022</a:t>
                      </a:r>
                      <a:r>
                        <a:rPr lang="uk-UA" sz="1400" dirty="0" smtClean="0"/>
                        <a:t> Дизайн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 або фізика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Творчий</a:t>
                      </a:r>
                      <a:r>
                        <a:rPr lang="uk-UA" sz="1400" baseline="0" dirty="0" smtClean="0"/>
                        <a:t> конкурс / математика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Без змін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50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028</a:t>
                      </a:r>
                      <a:r>
                        <a:rPr lang="uk-UA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400" b="0" baseline="0" dirty="0" smtClean="0">
                          <a:solidFill>
                            <a:schemeClr val="tx1"/>
                          </a:solidFill>
                        </a:rPr>
                        <a:t>Менеджмент соціокультурної діяльності</a:t>
                      </a:r>
                      <a:endParaRPr lang="uk-U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Географія або іноземна мова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193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03</a:t>
                      </a:r>
                      <a:r>
                        <a:rPr lang="uk-UA" sz="1400" dirty="0" smtClean="0"/>
                        <a:t> Гуманітарні науки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033</a:t>
                      </a:r>
                      <a:r>
                        <a:rPr lang="uk-UA" sz="1400" dirty="0" smtClean="0"/>
                        <a:t> Філософія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Історія України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Географія або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 або іноземна мова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53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05</a:t>
                      </a:r>
                      <a:r>
                        <a:rPr lang="uk-UA" sz="1400" dirty="0" smtClean="0"/>
                        <a:t> Соціальні та поведінкові науки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FF0000"/>
                          </a:solidFill>
                        </a:rPr>
                        <a:t>053</a:t>
                      </a:r>
                      <a:r>
                        <a:rPr lang="uk-UA" sz="1400" dirty="0" smtClean="0"/>
                        <a:t> Психологія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Біологія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Математика або</a:t>
                      </a:r>
                      <a:r>
                        <a:rPr lang="uk-UA" sz="1400" baseline="0" dirty="0" smtClean="0"/>
                        <a:t> іноземна мова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Біологія або іноземна мова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75618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47887" y="236435"/>
            <a:ext cx="612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Georgia" panose="02040502050405020303" pitchFamily="18" charset="0"/>
              </a:rPr>
              <a:t>Зміни у переліку другого та третього  конкурсних предметів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60" y="236435"/>
            <a:ext cx="2025021" cy="1115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642" y="0"/>
            <a:ext cx="1352358" cy="13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74070"/>
              </p:ext>
            </p:extLst>
          </p:nvPr>
        </p:nvGraphicFramePr>
        <p:xfrm>
          <a:off x="794481" y="1975811"/>
          <a:ext cx="10012067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76">
                  <a:extLst>
                    <a:ext uri="{9D8B030D-6E8A-4147-A177-3AD203B41FA5}">
                      <a16:colId xmlns:a16="http://schemas.microsoft.com/office/drawing/2014/main" val="2784279605"/>
                    </a:ext>
                  </a:extLst>
                </a:gridCol>
                <a:gridCol w="1671198">
                  <a:extLst>
                    <a:ext uri="{9D8B030D-6E8A-4147-A177-3AD203B41FA5}">
                      <a16:colId xmlns:a16="http://schemas.microsoft.com/office/drawing/2014/main" val="3001427598"/>
                    </a:ext>
                  </a:extLst>
                </a:gridCol>
                <a:gridCol w="1630171">
                  <a:extLst>
                    <a:ext uri="{9D8B030D-6E8A-4147-A177-3AD203B41FA5}">
                      <a16:colId xmlns:a16="http://schemas.microsoft.com/office/drawing/2014/main" val="298215604"/>
                    </a:ext>
                  </a:extLst>
                </a:gridCol>
                <a:gridCol w="1712226">
                  <a:extLst>
                    <a:ext uri="{9D8B030D-6E8A-4147-A177-3AD203B41FA5}">
                      <a16:colId xmlns:a16="http://schemas.microsoft.com/office/drawing/2014/main" val="1037481816"/>
                    </a:ext>
                  </a:extLst>
                </a:gridCol>
                <a:gridCol w="1671198">
                  <a:extLst>
                    <a:ext uri="{9D8B030D-6E8A-4147-A177-3AD203B41FA5}">
                      <a16:colId xmlns:a16="http://schemas.microsoft.com/office/drawing/2014/main" val="792821311"/>
                    </a:ext>
                  </a:extLst>
                </a:gridCol>
                <a:gridCol w="1671198">
                  <a:extLst>
                    <a:ext uri="{9D8B030D-6E8A-4147-A177-3AD203B41FA5}">
                      <a16:colId xmlns:a16="http://schemas.microsoft.com/office/drawing/2014/main" val="2410165770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Галузь знань</a:t>
                      </a:r>
                      <a:endParaRPr lang="uk-UA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Спеціальність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предмет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0606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було</a:t>
                      </a:r>
                      <a:endParaRPr lang="uk-U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стало</a:t>
                      </a:r>
                      <a:endParaRPr lang="uk-U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було</a:t>
                      </a:r>
                      <a:endParaRPr lang="uk-U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стало</a:t>
                      </a:r>
                      <a:endParaRPr lang="uk-UA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1271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uk-UA" sz="1600" dirty="0" smtClean="0"/>
                        <a:t> Природничі науки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102</a:t>
                      </a:r>
                      <a:r>
                        <a:rPr lang="uk-UA" sz="1600" dirty="0" smtClean="0"/>
                        <a:t> Хімія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Хімія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Без змін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</a:t>
                      </a:r>
                      <a:r>
                        <a:rPr lang="uk-UA" sz="1600" baseline="0" dirty="0" smtClean="0"/>
                        <a:t> або фізика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 або іноземна мова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588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104</a:t>
                      </a:r>
                      <a:r>
                        <a:rPr lang="uk-UA" sz="1600" dirty="0" smtClean="0"/>
                        <a:t> Фізика та астрономія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 або іноземна мова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 або іноземна мова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4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105</a:t>
                      </a:r>
                      <a:r>
                        <a:rPr lang="uk-UA" sz="1600" dirty="0" smtClean="0"/>
                        <a:t> Прикладна фізика та наноматеріали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Математика або іноземна мова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 або іноземна мова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5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r>
                        <a:rPr lang="uk-UA" sz="1600" dirty="0" smtClean="0"/>
                        <a:t> Охорона здоров’я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FF0000"/>
                          </a:solidFill>
                        </a:rPr>
                        <a:t>Всі спеціальності</a:t>
                      </a:r>
                      <a:endParaRPr lang="uk-UA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Біологія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Біологія або хімія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Залежно від спеціальності хімія або математика, або фізика,</a:t>
                      </a:r>
                      <a:r>
                        <a:rPr lang="uk-UA" sz="1600" baseline="0" dirty="0" smtClean="0"/>
                        <a:t> </a:t>
                      </a:r>
                      <a:r>
                        <a:rPr lang="uk-UA" sz="1600" dirty="0" smtClean="0"/>
                        <a:t>або іноземна мова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Фізика або математика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50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19304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58895" y="658218"/>
            <a:ext cx="612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Georgia" panose="02040502050405020303" pitchFamily="18" charset="0"/>
              </a:rPr>
              <a:t>Зміни у переліку другого та третього  конкурсних предметів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66" y="223465"/>
            <a:ext cx="2025021" cy="1115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8250382" y="1511110"/>
            <a:ext cx="2092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dirty="0"/>
              <a:t>Продовження таблиці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2649453" y="1712975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ознайомлює з процедурою проведення ЗНО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Пробне 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8016103" y="3888619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допомагає розрахувати час написання сертифікаційної роботи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735933" y="5390251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зменшує психологічний стрес під час основного ЗНО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6710143" y="5602100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дає можливість побачити результат виконання роботи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7032693" y="2133956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ознайомлює з форматами сертифікаційних робіт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482825" y="3344751"/>
            <a:ext cx="3571315" cy="1064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навчає працювати з бланками, правильно їх заповнювати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Вигнута догори стрілка 10"/>
          <p:cNvSpPr/>
          <p:nvPr/>
        </p:nvSpPr>
        <p:spPr>
          <a:xfrm rot="19410337">
            <a:off x="6128074" y="1723426"/>
            <a:ext cx="2468150" cy="12736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Вигнута догори стрілка 13"/>
          <p:cNvSpPr/>
          <p:nvPr/>
        </p:nvSpPr>
        <p:spPr>
          <a:xfrm rot="20485958">
            <a:off x="7141549" y="3341636"/>
            <a:ext cx="2773669" cy="107491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Вигнута догори стрілка 14"/>
          <p:cNvSpPr/>
          <p:nvPr/>
        </p:nvSpPr>
        <p:spPr>
          <a:xfrm rot="836813">
            <a:off x="6098423" y="4790814"/>
            <a:ext cx="2441087" cy="8041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6" name="Вигнута догори стрілка 15"/>
          <p:cNvSpPr/>
          <p:nvPr/>
        </p:nvSpPr>
        <p:spPr>
          <a:xfrm rot="8670344">
            <a:off x="3718895" y="5457483"/>
            <a:ext cx="2368764" cy="13524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7" name="Вигнута догори стрілка 16"/>
          <p:cNvSpPr/>
          <p:nvPr/>
        </p:nvSpPr>
        <p:spPr>
          <a:xfrm rot="14564625">
            <a:off x="3754240" y="2968985"/>
            <a:ext cx="2043930" cy="10384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8" name="Вигнута догори стрілка 17"/>
          <p:cNvSpPr/>
          <p:nvPr/>
        </p:nvSpPr>
        <p:spPr>
          <a:xfrm rot="12040751">
            <a:off x="2781043" y="4444965"/>
            <a:ext cx="2278232" cy="8771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092690" y="3217751"/>
            <a:ext cx="3713628" cy="212341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Пробне ЗНО</a:t>
            </a:r>
            <a:endParaRPr lang="uk-UA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круглений прямокутник 9"/>
          <p:cNvSpPr/>
          <p:nvPr/>
        </p:nvSpPr>
        <p:spPr>
          <a:xfrm>
            <a:off x="304801" y="4281055"/>
            <a:ext cx="5838150" cy="19706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531859" y="1863777"/>
            <a:ext cx="5611091" cy="1886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496132"/>
              </p:ext>
            </p:extLst>
          </p:nvPr>
        </p:nvGraphicFramePr>
        <p:xfrm>
          <a:off x="6503080" y="1970733"/>
          <a:ext cx="5483144" cy="431035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483144">
                  <a:extLst>
                    <a:ext uri="{9D8B030D-6E8A-4147-A177-3AD203B41FA5}">
                      <a16:colId xmlns:a16="http://schemas.microsoft.com/office/drawing/2014/main" val="2705431824"/>
                    </a:ext>
                  </a:extLst>
                </a:gridCol>
              </a:tblGrid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21.05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Математика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11867"/>
                  </a:ext>
                </a:extLst>
              </a:tr>
              <a:tr h="506553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23.05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Українська мова і література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010785"/>
                  </a:ext>
                </a:extLst>
              </a:tr>
              <a:tr h="510819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27.05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Іспанська, німецька,</a:t>
                      </a:r>
                      <a:r>
                        <a:rPr lang="uk-UA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французька мови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585775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28.05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Англійська мова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32415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30.05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Фізика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304599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04.06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Історія України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46439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06.06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Біологія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462163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11.06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Географія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01230"/>
                  </a:ext>
                </a:extLst>
              </a:tr>
              <a:tr h="470426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solidFill>
                            <a:srgbClr val="B93B19"/>
                          </a:solidFill>
                          <a:latin typeface="AGCrownStyle" pitchFamily="2" charset="0"/>
                        </a:rPr>
                        <a:t>13.06</a:t>
                      </a:r>
                      <a:r>
                        <a:rPr lang="uk-UA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 - Хімія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1400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0936" y="2118996"/>
            <a:ext cx="5440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ko-KR" sz="2000" dirty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Кожен зареєстрований учасник зовнішнього незалежного оцінювання має право скласти тести </a:t>
            </a:r>
            <a:r>
              <a:rPr lang="uk-UA" altLang="ko-KR" sz="2000" dirty="0">
                <a:solidFill>
                  <a:srgbClr val="C0000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не більш як із чотирьох навчальних предметів</a:t>
            </a:r>
            <a:endParaRPr lang="uk-UA" sz="2000" dirty="0">
              <a:latin typeface="Arial Black" panose="020B0A040201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67" y="3588327"/>
            <a:ext cx="2663357" cy="2663357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06436" y="448286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Char char="v"/>
              <a:defRPr/>
            </a:pPr>
            <a:r>
              <a:rPr lang="uk-UA" altLang="ko-K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Переклад тестів </a:t>
            </a:r>
            <a:r>
              <a:rPr lang="uk-UA" altLang="ko-KR" dirty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з історії України, математики, біології, географії, фізики, </a:t>
            </a:r>
            <a:endParaRPr lang="uk-UA" altLang="ko-KR" dirty="0" smtClean="0">
              <a:latin typeface="Arial Black" panose="020B0A04020102020204" pitchFamily="34" charset="0"/>
              <a:ea typeface="Gulim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altLang="ko-KR" dirty="0" smtClean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хімії </a:t>
            </a:r>
            <a:r>
              <a:rPr lang="uk-UA" altLang="ko-KR" dirty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буде здійснено </a:t>
            </a:r>
            <a:r>
              <a:rPr lang="uk-UA" altLang="ko-K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кримськотатарською, молдовською, польською, російською, румунською, угорською мовами </a:t>
            </a:r>
          </a:p>
        </p:txBody>
      </p:sp>
    </p:spTree>
    <p:extLst>
      <p:ext uri="{BB962C8B-B14F-4D97-AF65-F5344CB8AC3E}">
        <p14:creationId xmlns:p14="http://schemas.microsoft.com/office/powerpoint/2010/main" val="373566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50" y="2909455"/>
            <a:ext cx="4322816" cy="3948545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35303" y="2909455"/>
            <a:ext cx="3730730" cy="217201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(044) </a:t>
            </a: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543</a:t>
            </a:r>
            <a:r>
              <a:rPr lang="en-US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89</a:t>
            </a:r>
            <a:r>
              <a:rPr lang="en-US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uk-UA" alt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044) </a:t>
            </a:r>
            <a:r>
              <a:rPr lang="uk-UA" alt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360-70-04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044) 361-42-17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телефони</a:t>
            </a:r>
            <a:endParaRPr lang="en-US" altLang="uk-UA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гарячої 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лінії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noProof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КРЦОЯО</a:t>
            </a:r>
            <a:endParaRPr lang="uk-UA" sz="2000" b="1" noProof="1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749665" y="5237018"/>
            <a:ext cx="4194674" cy="162098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http://testportal.gov.ua 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сайт Українського центру   оцінювання якості освіти (УЦОЯО)</a:t>
            </a:r>
          </a:p>
        </p:txBody>
      </p:sp>
      <p:sp>
        <p:nvSpPr>
          <p:cNvPr id="9" name="Овал 8"/>
          <p:cNvSpPr/>
          <p:nvPr/>
        </p:nvSpPr>
        <p:spPr>
          <a:xfrm>
            <a:off x="8063345" y="2909455"/>
            <a:ext cx="4128655" cy="20502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en-US" altLang="uk-UA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http://kievtest.org.ua </a:t>
            </a:r>
            <a:r>
              <a:rPr lang="uk-UA" altLang="uk-UA" sz="2000" b="1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сайт Київського регіонального центру оцінювання якості освіти (КРЦОЯО)</a:t>
            </a:r>
          </a:p>
        </p:txBody>
      </p:sp>
      <p:sp>
        <p:nvSpPr>
          <p:cNvPr id="13" name="Овал 12"/>
          <p:cNvSpPr/>
          <p:nvPr/>
        </p:nvSpPr>
        <p:spPr>
          <a:xfrm>
            <a:off x="1316182" y="5108138"/>
            <a:ext cx="3523724" cy="17231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(044) 486-09-67 </a:t>
            </a:r>
            <a:r>
              <a:rPr lang="uk-UA" altLang="uk-U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>
                <a:srgbClr val="FFFF66"/>
              </a:buClr>
              <a:defRPr/>
            </a:pPr>
            <a:r>
              <a:rPr lang="uk-UA" altLang="uk-UA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телефон гарячої лінії УЦОЯО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2523860" y="1440873"/>
            <a:ext cx="4929885" cy="16589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вул. Міста Шалетт, </a:t>
            </a:r>
            <a:r>
              <a:rPr lang="uk-UA" altLang="uk-UA" sz="2000" b="1" dirty="0" smtClean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1а</a:t>
            </a:r>
            <a:endParaRPr lang="uk-UA" altLang="uk-UA" sz="2000" b="1" dirty="0">
              <a:ln>
                <a:solidFill>
                  <a:srgbClr val="1178BF"/>
                </a:solidFill>
              </a:ln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м. Київ, 02192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(для листування: а</a:t>
            </a:r>
            <a:r>
              <a:rPr lang="en-US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altLang="uk-UA" sz="2000" b="1" dirty="0" smtClean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</a:t>
            </a:r>
            <a:r>
              <a:rPr lang="uk-UA" altLang="uk-UA" sz="2000" b="1" dirty="0" smtClean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</a:t>
            </a:r>
            <a:r>
              <a:rPr lang="uk-UA" altLang="uk-UA" sz="2000" b="1" dirty="0">
                <a:ln>
                  <a:solidFill>
                    <a:srgbClr val="1178BF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м.Київ, 02192)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5054" y="52009"/>
            <a:ext cx="836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  <a:latin typeface="AGCrownStyle" pitchFamily="2" charset="0"/>
              </a:rPr>
              <a:t>Інформаційна підтримка</a:t>
            </a:r>
            <a:endParaRPr lang="uk-UA" sz="4400" dirty="0">
              <a:solidFill>
                <a:schemeClr val="accent5">
                  <a:lumMod val="50000"/>
                </a:schemeClr>
              </a:solidFill>
              <a:latin typeface="AGCrownSty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56982"/>
            <a:ext cx="4287186" cy="49511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21" y="1756982"/>
            <a:ext cx="8391991" cy="49501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82" y="0"/>
            <a:ext cx="1648918" cy="164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2" y="1689209"/>
            <a:ext cx="10129770" cy="5071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1756" y="1273710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u="sng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613592">
            <a:off x="-37525" y="2509537"/>
            <a:ext cx="1442565" cy="936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3893127"/>
            <a:ext cx="3366654" cy="28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56" y="1757935"/>
            <a:ext cx="8411210" cy="52121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756" y="1273710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648329">
            <a:off x="4276283" y="6188759"/>
            <a:ext cx="767877" cy="498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>
            <a:off x="6510546" y="6438050"/>
            <a:ext cx="880307" cy="5715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3893127"/>
            <a:ext cx="3311235" cy="28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56" y="1757935"/>
            <a:ext cx="7790935" cy="49464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756" y="1273710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4105714"/>
            <a:ext cx="3089562" cy="2701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244768">
            <a:off x="3077764" y="3819922"/>
            <a:ext cx="880307" cy="5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4362787"/>
            <a:ext cx="2815314" cy="23982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4650" y="1274164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44" y="1757935"/>
            <a:ext cx="9082223" cy="50030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946631">
            <a:off x="2140215" y="2902338"/>
            <a:ext cx="667009" cy="4330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698620">
            <a:off x="6881577" y="6203464"/>
            <a:ext cx="880307" cy="5715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593806">
            <a:off x="2363055" y="5098248"/>
            <a:ext cx="511513" cy="4094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946631">
            <a:off x="2176699" y="3884746"/>
            <a:ext cx="619020" cy="40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рагмент е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36" y="1740466"/>
            <a:ext cx="6400453" cy="47878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" y="3893127"/>
            <a:ext cx="3366654" cy="28678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1756" y="1273710"/>
            <a:ext cx="660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Сайт УЦОЯО - </a:t>
            </a:r>
            <a:r>
              <a:rPr lang="en-US" altLang="uk-U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http</a:t>
            </a:r>
            <a:r>
              <a:rPr lang="en-US" altLang="uk-U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://testportal.gov.ua </a:t>
            </a:r>
            <a:endParaRPr lang="uk-UA" sz="24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244768">
            <a:off x="5030445" y="5332449"/>
            <a:ext cx="880307" cy="5715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0744744">
            <a:off x="5169322" y="6143853"/>
            <a:ext cx="767877" cy="49858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675416" y="4724400"/>
            <a:ext cx="3283527" cy="9248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23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-52921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30" y="1426564"/>
            <a:ext cx="3285149" cy="46967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59" y="1839618"/>
            <a:ext cx="3393873" cy="46229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34" y="2590800"/>
            <a:ext cx="3227001" cy="4244695"/>
          </a:xfrm>
          <a:prstGeom prst="rect">
            <a:avLst/>
          </a:prstGeom>
        </p:spPr>
      </p:pic>
      <p:sp>
        <p:nvSpPr>
          <p:cNvPr id="12" name="Вигнута донизу стрілка 11"/>
          <p:cNvSpPr/>
          <p:nvPr/>
        </p:nvSpPr>
        <p:spPr>
          <a:xfrm>
            <a:off x="2433979" y="5375543"/>
            <a:ext cx="2834908" cy="9675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Вигнута донизу стрілка 12"/>
          <p:cNvSpPr/>
          <p:nvPr/>
        </p:nvSpPr>
        <p:spPr>
          <a:xfrm>
            <a:off x="2679855" y="5428358"/>
            <a:ext cx="7226094" cy="140713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4" name="Вигнута донизу стрілка 13"/>
          <p:cNvSpPr/>
          <p:nvPr/>
        </p:nvSpPr>
        <p:spPr>
          <a:xfrm>
            <a:off x="3016499" y="5453029"/>
            <a:ext cx="4111331" cy="106238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2" y="1757935"/>
            <a:ext cx="3539925" cy="37094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1" y="4752109"/>
            <a:ext cx="3539925" cy="20089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946631">
            <a:off x="2040128" y="4669787"/>
            <a:ext cx="1016401" cy="3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6" y="1630343"/>
            <a:ext cx="2725247" cy="49308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-52921"/>
            <a:ext cx="1863776" cy="1863776"/>
          </a:xfrm>
          <a:prstGeom prst="rect">
            <a:avLst/>
          </a:prstGeom>
        </p:spPr>
      </p:pic>
      <p:sp>
        <p:nvSpPr>
          <p:cNvPr id="4" name="Багетна рамка 3"/>
          <p:cNvSpPr/>
          <p:nvPr/>
        </p:nvSpPr>
        <p:spPr>
          <a:xfrm>
            <a:off x="2548329" y="269823"/>
            <a:ext cx="7779895" cy="100434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Сертифікація вчителів початкових класів</a:t>
            </a:r>
            <a:endParaRPr lang="uk-UA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56" y="1795199"/>
            <a:ext cx="2886920" cy="3932436"/>
          </a:xfrm>
          <a:prstGeom prst="rect">
            <a:avLst/>
          </a:prstGeom>
        </p:spPr>
      </p:pic>
      <p:pic>
        <p:nvPicPr>
          <p:cNvPr id="3074" name="Picture 2" descr="Ð ÐµÐ·ÑÐ»ÑÑÐ°Ñ Ð¿Ð¾ÑÑÐºÑ Ð·Ð¾Ð±ÑÐ°Ð¶ÐµÐ½Ñ Ð·Ð° Ð·Ð°Ð¿Ð¸ÑÐ¾Ð¼ &quot;ÐºÑÐµÑÐ¾ÐºÐ¾Ð¿ÑÑ Ð¿Ð°ÑÐ¿Ð¾ÑÑÐ° ÐºÐ¾Ð´Ð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05" y="3489093"/>
            <a:ext cx="3642848" cy="242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9335" y="1839618"/>
            <a:ext cx="2910327" cy="21125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E4FB11B-BABB-4962-A5AD-DD4215ABBC50}"/>
              </a:ext>
            </a:extLst>
          </p:cNvPr>
          <p:cNvSpPr txBox="1"/>
          <p:nvPr/>
        </p:nvSpPr>
        <p:spPr>
          <a:xfrm>
            <a:off x="9039662" y="1625317"/>
            <a:ext cx="307816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 копіях документів повинні бути: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напис </a:t>
            </a:r>
            <a:r>
              <a:rPr lang="uk-UA" sz="16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Згідно з оригіналом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особистий підпис, ініціали та прізвище особи, яка реєструється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дата засвідчення копії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6285637" y="3110259"/>
            <a:ext cx="2871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9pPr>
          </a:lstStyle>
          <a:p>
            <a:r>
              <a:rPr lang="uk-UA" altLang="uk-UA" sz="1100" i="1" dirty="0">
                <a:solidFill>
                  <a:schemeClr val="tx1"/>
                </a:solidFill>
              </a:rPr>
              <a:t>Згідно з оригіналом</a:t>
            </a:r>
          </a:p>
          <a:p>
            <a:r>
              <a:rPr lang="uk-UA" altLang="uk-UA" sz="1100" i="1" dirty="0">
                <a:solidFill>
                  <a:schemeClr val="tx1"/>
                </a:solidFill>
              </a:rPr>
              <a:t>Дата    підпис </a:t>
            </a:r>
          </a:p>
          <a:p>
            <a:r>
              <a:rPr lang="uk-UA" altLang="uk-UA" sz="1100" i="1" dirty="0">
                <a:solidFill>
                  <a:schemeClr val="tx1"/>
                </a:solidFill>
              </a:rPr>
              <a:t>Прізвище, ініціали</a:t>
            </a: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9824218" y="4819399"/>
            <a:ext cx="2871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/>
                <a:cs typeface="Gulim"/>
              </a:defRPr>
            </a:lvl9pPr>
          </a:lstStyle>
          <a:p>
            <a:r>
              <a:rPr lang="uk-UA" altLang="uk-UA" sz="1100" i="1" dirty="0">
                <a:solidFill>
                  <a:schemeClr val="tx1"/>
                </a:solidFill>
              </a:rPr>
              <a:t>Згідно з оригіналом</a:t>
            </a:r>
          </a:p>
          <a:p>
            <a:r>
              <a:rPr lang="uk-UA" altLang="uk-UA" sz="1100" i="1" dirty="0">
                <a:solidFill>
                  <a:schemeClr val="tx1"/>
                </a:solidFill>
              </a:rPr>
              <a:t>Дата    підпис </a:t>
            </a:r>
          </a:p>
          <a:p>
            <a:r>
              <a:rPr lang="uk-UA" altLang="uk-UA" sz="1100" i="1" dirty="0">
                <a:solidFill>
                  <a:schemeClr val="tx1"/>
                </a:solidFill>
              </a:rPr>
              <a:t>Прізвище, ініціали</a:t>
            </a:r>
          </a:p>
        </p:txBody>
      </p:sp>
      <p:pic>
        <p:nvPicPr>
          <p:cNvPr id="1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569">
            <a:off x="3976892" y="1518950"/>
            <a:ext cx="13128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59131" y="1789569"/>
            <a:ext cx="2383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Кутовий штамп</a:t>
            </a:r>
          </a:p>
          <a:p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              або</a:t>
            </a:r>
          </a:p>
          <a:p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Офіційний бланк</a:t>
            </a:r>
            <a:endParaRPr lang="uk-UA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6" y="4968422"/>
            <a:ext cx="681284" cy="681284"/>
          </a:xfrm>
          <a:prstGeom prst="rect">
            <a:avLst/>
          </a:prstGeom>
        </p:spPr>
      </p:pic>
      <p:pic>
        <p:nvPicPr>
          <p:cNvPr id="18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2569">
            <a:off x="1109070" y="4387637"/>
            <a:ext cx="630715" cy="63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79" y="4130316"/>
            <a:ext cx="2078435" cy="20784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39" y="5264875"/>
            <a:ext cx="1461452" cy="83668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39" y="5888606"/>
            <a:ext cx="1457623" cy="971748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673599" y="3148445"/>
            <a:ext cx="1823158" cy="150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solidFill>
                  <a:schemeClr val="tx1"/>
                </a:solidFill>
              </a:rPr>
              <a:t>Петренко Данило Якович</a:t>
            </a:r>
            <a:endParaRPr lang="uk-UA" sz="1100" dirty="0">
              <a:solidFill>
                <a:schemeClr val="tx1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2078318" y="4761730"/>
            <a:ext cx="941396" cy="196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00" dirty="0" smtClean="0">
                <a:solidFill>
                  <a:schemeClr val="tx1"/>
                </a:solidFill>
              </a:rPr>
              <a:t>Петренко Д.Я.</a:t>
            </a:r>
            <a:endParaRPr lang="uk-UA" sz="700" dirty="0">
              <a:solidFill>
                <a:schemeClr val="tx1"/>
              </a:solidFill>
            </a:endParaRPr>
          </a:p>
        </p:txBody>
      </p:sp>
      <p:pic>
        <p:nvPicPr>
          <p:cNvPr id="23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14166" r="49574"/>
          <a:stretch/>
        </p:blipFill>
        <p:spPr bwMode="auto">
          <a:xfrm>
            <a:off x="3298302" y="5523530"/>
            <a:ext cx="1669601" cy="11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15065"/>
          <a:stretch/>
        </p:blipFill>
        <p:spPr bwMode="auto">
          <a:xfrm>
            <a:off x="4833806" y="5044548"/>
            <a:ext cx="1784310" cy="116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093975" y="4227402"/>
            <a:ext cx="912905" cy="868763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4936786" y="5540144"/>
            <a:ext cx="661481" cy="99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00" dirty="0" smtClean="0"/>
              <a:t>0000000000</a:t>
            </a:r>
            <a:endParaRPr lang="uk-UA" sz="500" dirty="0"/>
          </a:p>
        </p:txBody>
      </p:sp>
      <p:sp>
        <p:nvSpPr>
          <p:cNvPr id="28" name="TextBox 27"/>
          <p:cNvSpPr txBox="1"/>
          <p:nvPr/>
        </p:nvSpPr>
        <p:spPr>
          <a:xfrm>
            <a:off x="4440760" y="5657773"/>
            <a:ext cx="176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Згідно з оригіналом</a:t>
            </a:r>
          </a:p>
          <a:p>
            <a:r>
              <a:rPr lang="uk-UA" sz="1200" dirty="0">
                <a:solidFill>
                  <a:srgbClr val="FF0000"/>
                </a:solidFill>
                <a:latin typeface="Anna-Faustina script" panose="02010905080308020102" pitchFamily="2" charset="0"/>
              </a:rPr>
              <a:t>д</a:t>
            </a:r>
            <a:r>
              <a:rPr lang="uk-UA" sz="1200" dirty="0" smtClean="0">
                <a:solidFill>
                  <a:srgbClr val="FF0000"/>
                </a:solidFill>
                <a:latin typeface="Anna-Faustina script" panose="02010905080308020102" pitchFamily="2" charset="0"/>
              </a:rPr>
              <a:t>ата        підпис  </a:t>
            </a:r>
            <a:r>
              <a:rPr lang="uk-UA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ПІБ</a:t>
            </a:r>
            <a:endParaRPr lang="uk-UA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4904790" y="5431766"/>
            <a:ext cx="661481" cy="99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00" b="1" dirty="0" smtClean="0">
                <a:solidFill>
                  <a:schemeClr val="tx1"/>
                </a:solidFill>
              </a:rPr>
              <a:t>ІПН</a:t>
            </a:r>
            <a:endParaRPr lang="uk-UA" sz="500" b="1" dirty="0">
              <a:solidFill>
                <a:schemeClr val="tx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9659389">
            <a:off x="5607624" y="5358575"/>
            <a:ext cx="315204" cy="2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1451570" y="1863776"/>
            <a:ext cx="9492201" cy="29889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1" y="7755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21438"/>
              </p:ext>
            </p:extLst>
          </p:nvPr>
        </p:nvGraphicFramePr>
        <p:xfrm>
          <a:off x="8007549" y="3060834"/>
          <a:ext cx="2590800" cy="35838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705431824"/>
                    </a:ext>
                  </a:extLst>
                </a:gridCol>
              </a:tblGrid>
              <a:tr h="368085">
                <a:tc>
                  <a:txBody>
                    <a:bodyPr/>
                    <a:lstStyle/>
                    <a:p>
                      <a:pPr algn="l"/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129276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Математика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010785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Історія України 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585775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Англійська мова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32415"/>
                  </a:ext>
                </a:extLst>
              </a:tr>
              <a:tr h="639140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Іспанська, німецька, французька мови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304599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ru-RU" sz="1400" noProof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Фізика</a:t>
                      </a:r>
                      <a:endParaRPr lang="ru-RU" sz="1400" noProof="1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46439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Біологія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462163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Географія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01230"/>
                  </a:ext>
                </a:extLst>
              </a:tr>
              <a:tr h="368085"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CrownStyle" pitchFamily="2" charset="0"/>
                        </a:rPr>
                        <a:t>Хімія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CrownStyle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140018"/>
                  </a:ext>
                </a:extLst>
              </a:tr>
            </a:tbl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>
          <a:xfrm>
            <a:off x="1634836" y="1995222"/>
            <a:ext cx="8118764" cy="2679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uk-UA" altLang="ko-KR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   </a:t>
            </a: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У 2019 році учні закладів загальної середньої освіти  проходитимуть </a:t>
            </a:r>
            <a:r>
              <a:rPr lang="uk-UA" altLang="ko-KR" sz="2400" dirty="0" smtClean="0">
                <a:solidFill>
                  <a:srgbClr val="C0000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державну підсумкову атестацію</a:t>
            </a:r>
            <a:r>
              <a:rPr lang="uk-UA" altLang="ko-KR" sz="2400" dirty="0" smtClean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у формі ЗНО:</a:t>
            </a:r>
          </a:p>
          <a:p>
            <a:pPr algn="just">
              <a:defRPr/>
            </a:pP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з української мови</a:t>
            </a:r>
          </a:p>
          <a:p>
            <a:pPr algn="just">
              <a:defRPr/>
            </a:pP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з математики або історії України</a:t>
            </a:r>
          </a:p>
          <a:p>
            <a:pPr algn="just">
              <a:defRPr/>
            </a:pP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з одного предмета на вибір</a:t>
            </a:r>
            <a:endParaRPr lang="uk-UA" altLang="ko-KR" sz="2400" dirty="0" smtClean="0">
              <a:solidFill>
                <a:srgbClr val="FF0000"/>
              </a:solidFill>
              <a:latin typeface="Arial Black" panose="020B0A04020102020204" pitchFamily="34" charset="0"/>
              <a:ea typeface="Gulim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017" y="2708923"/>
            <a:ext cx="706581" cy="70382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103" y="2708923"/>
            <a:ext cx="706581" cy="703821"/>
          </a:xfrm>
          <a:prstGeom prst="rect">
            <a:avLst/>
          </a:prstGeom>
        </p:spPr>
      </p:pic>
      <p:cxnSp>
        <p:nvCxnSpPr>
          <p:cNvPr id="28" name="Пряма зі стрілкою 27"/>
          <p:cNvCxnSpPr/>
          <p:nvPr/>
        </p:nvCxnSpPr>
        <p:spPr>
          <a:xfrm flipV="1">
            <a:off x="6918929" y="4325257"/>
            <a:ext cx="848285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8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круглений прямокутник 21"/>
          <p:cNvSpPr/>
          <p:nvPr/>
        </p:nvSpPr>
        <p:spPr>
          <a:xfrm>
            <a:off x="1767911" y="2749276"/>
            <a:ext cx="9492201" cy="29889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577276" y="115864"/>
            <a:ext cx="7873470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Зовнішнє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незалежне оцінювання </a:t>
            </a:r>
            <a:r>
              <a:rPr lang="uk-UA" sz="32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2019</a:t>
            </a:r>
            <a:endParaRPr lang="uk-UA" sz="3200" b="1" noProof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164431" y="3004496"/>
            <a:ext cx="8957240" cy="2679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uk-UA" altLang="ko-KR" dirty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dirty="0" smtClean="0">
                <a:solidFill>
                  <a:srgbClr val="002060"/>
                </a:solidFill>
                <a:latin typeface="Times New Roman" panose="02020603050405020304" pitchFamily="18" charset="0"/>
                <a:ea typeface="Gulim"/>
                <a:cs typeface="Times New Roman" panose="02020603050405020304" pitchFamily="18" charset="0"/>
              </a:rPr>
              <a:t>    </a:t>
            </a: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У 2019 році учні (слухачі, студенти) закладів вищої, професійної (професійно-технічної) освіти  проходитимуть </a:t>
            </a:r>
            <a:r>
              <a:rPr lang="uk-UA" altLang="ko-KR" sz="2400" dirty="0" smtClean="0">
                <a:solidFill>
                  <a:srgbClr val="C0000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державну підсумкову атестацію</a:t>
            </a:r>
            <a:r>
              <a:rPr lang="uk-UA" altLang="ko-KR" sz="2400" dirty="0" smtClean="0"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</a:t>
            </a: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у формі ЗНО:</a:t>
            </a:r>
          </a:p>
          <a:p>
            <a:pPr algn="just">
              <a:defRPr/>
            </a:pP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з української мови</a:t>
            </a:r>
          </a:p>
          <a:p>
            <a:pPr algn="just">
              <a:defRPr/>
            </a:pPr>
            <a:r>
              <a:rPr lang="uk-UA" altLang="ko-KR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Gulim"/>
                <a:cs typeface="Times New Roman" panose="02020603050405020304" pitchFamily="18" charset="0"/>
              </a:rPr>
              <a:t> з математики або історії України на вибір </a:t>
            </a:r>
            <a:endParaRPr lang="uk-UA" altLang="ko-KR" sz="2400" dirty="0" smtClean="0">
              <a:solidFill>
                <a:srgbClr val="FF0000"/>
              </a:solidFill>
              <a:latin typeface="Arial Black" panose="020B0A04020102020204" pitchFamily="34" charset="0"/>
              <a:ea typeface="Guli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20" y="3177580"/>
            <a:ext cx="5395178" cy="3409796"/>
          </a:xfrm>
          <a:prstGeom prst="rect">
            <a:avLst/>
          </a:prstGeom>
        </p:spPr>
      </p:pic>
      <p:pic>
        <p:nvPicPr>
          <p:cNvPr id="8" name="Рисунок 7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" y="3039094"/>
            <a:ext cx="5009867" cy="1260664"/>
          </a:xfrm>
          <a:prstGeom prst="rect">
            <a:avLst/>
          </a:prstGeom>
        </p:spPr>
      </p:pic>
      <p:sp>
        <p:nvSpPr>
          <p:cNvPr id="22" name="Округлений прямокутник 21"/>
          <p:cNvSpPr/>
          <p:nvPr/>
        </p:nvSpPr>
        <p:spPr>
          <a:xfrm>
            <a:off x="568036" y="1817006"/>
            <a:ext cx="10626437" cy="11894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57080" y="77554"/>
            <a:ext cx="8652483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Реєстрація</a:t>
            </a:r>
          </a:p>
          <a:p>
            <a:pPr algn="ctr"/>
            <a:r>
              <a:rPr lang="uk-UA" sz="54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05</a:t>
            </a:r>
            <a:r>
              <a:rPr lang="uk-UA" sz="40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 </a:t>
            </a:r>
            <a:r>
              <a:rPr lang="uk-UA" sz="20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лютого </a:t>
            </a:r>
            <a:r>
              <a:rPr lang="uk-UA" sz="32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– </a:t>
            </a:r>
            <a:r>
              <a:rPr lang="uk-UA" sz="54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18 </a:t>
            </a:r>
            <a:r>
              <a:rPr lang="uk-UA" sz="20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березня</a:t>
            </a:r>
            <a:endParaRPr lang="uk-UA" sz="20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isXShadowC" panose="04000500000000000000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466" y="2178067"/>
            <a:ext cx="1145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осіб для проходження ДПА у формі ЗНО – до </a:t>
            </a:r>
            <a:r>
              <a:rPr lang="uk-UA" sz="2400" i="1" noProof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 березня 2019 року</a:t>
            </a:r>
            <a:endParaRPr lang="uk-UA" sz="2400" i="1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804506">
            <a:off x="5929811" y="3443474"/>
            <a:ext cx="599797" cy="357441"/>
          </a:xfrm>
          <a:prstGeom prst="rect">
            <a:avLst/>
          </a:prstGeom>
        </p:spPr>
      </p:pic>
      <p:pic>
        <p:nvPicPr>
          <p:cNvPr id="10" name="Рисунок 9" descr="Фрагмент е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29" y="4461164"/>
            <a:ext cx="4566207" cy="22263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21217361">
            <a:off x="3003435" y="6408740"/>
            <a:ext cx="599797" cy="357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"/>
          <a:stretch/>
        </p:blipFill>
        <p:spPr>
          <a:xfrm rot="19804506">
            <a:off x="9892210" y="4488243"/>
            <a:ext cx="599797" cy="35744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284582" y="4201054"/>
            <a:ext cx="1168326" cy="2601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23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931" y="1754764"/>
            <a:ext cx="3512365" cy="337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круглений прямокутник 21"/>
          <p:cNvSpPr/>
          <p:nvPr/>
        </p:nvSpPr>
        <p:spPr>
          <a:xfrm>
            <a:off x="568036" y="1696612"/>
            <a:ext cx="7526653" cy="14130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Відкриває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сторінку </a:t>
            </a:r>
            <a:r>
              <a:rPr lang="uk-UA" alt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“Реєстрація </a:t>
            </a:r>
            <a:r>
              <a:rPr lang="uk-UA" alt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2019”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</a:t>
            </a:r>
          </a:p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розміщену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на</a:t>
            </a:r>
            <a:r>
              <a:rPr lang="en-US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сайтах</a:t>
            </a:r>
          </a:p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УЦОЯО </a:t>
            </a:r>
            <a:r>
              <a:rPr lang="uk-UA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(</a:t>
            </a:r>
            <a:r>
              <a:rPr lang="en-US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http://testportal.gov.ua</a:t>
            </a:r>
            <a:r>
              <a:rPr lang="uk-UA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) або</a:t>
            </a:r>
          </a:p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КРЦОЯО (</a:t>
            </a:r>
            <a:r>
              <a:rPr lang="en-US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http://kievtest.org.ua</a:t>
            </a:r>
            <a:r>
              <a:rPr lang="uk-UA" alt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</a:t>
            </a:r>
            <a:r>
              <a:rPr lang="uk-UA" altLang="ru-RU" dirty="0">
                <a:latin typeface="Arial Black" panose="020B0A04020102020204" pitchFamily="34" charset="0"/>
              </a:rPr>
              <a:t/>
            </a:r>
            <a:br>
              <a:rPr lang="uk-UA" altLang="ru-RU" dirty="0">
                <a:latin typeface="Arial Black" panose="020B0A04020102020204" pitchFamily="34" charset="0"/>
              </a:rPr>
            </a:br>
            <a:r>
              <a:rPr lang="uk-UA" altLang="ru-RU" dirty="0">
                <a:latin typeface="Arial Black" panose="020B0A04020102020204" pitchFamily="34" charset="0"/>
              </a:rPr>
              <a:t> </a:t>
            </a:r>
            <a:endParaRPr lang="en-US" alt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24" y="0"/>
            <a:ext cx="1863776" cy="186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23474" cy="1757935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  <p:sp>
        <p:nvSpPr>
          <p:cNvPr id="4" name="Стрічка лицем догори 3"/>
          <p:cNvSpPr/>
          <p:nvPr/>
        </p:nvSpPr>
        <p:spPr>
          <a:xfrm>
            <a:off x="2092036" y="77554"/>
            <a:ext cx="8617527" cy="1425161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noProof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isXShadowC" panose="04000500000000000000" pitchFamily="82" charset="0"/>
              </a:rPr>
              <a:t>Здобувач повної загальної середньої освіти  ЗЗСО, ЗПТО,ЗВО</a:t>
            </a: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1161738" y="3097443"/>
            <a:ext cx="7622498" cy="19840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У</a:t>
            </a: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водить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особисті дані,</a:t>
            </a:r>
            <a:endParaRPr lang="uk-UA" altLang="ru-RU" dirty="0">
              <a:latin typeface="Arial Black" panose="020B0A04020102020204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ф</a:t>
            </a: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ормує та роздруковує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бланк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реєстраційної картки,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CF138C"/>
                </a:solidFill>
                <a:latin typeface="Arial Black" panose="020B0A04020102020204" pitchFamily="34" charset="0"/>
              </a:rPr>
              <a:t>         </a:t>
            </a: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перевіряє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правильність зазначених у ній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даних,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заповнює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власноруч необхідні поля,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uk-UA" alt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в</a:t>
            </a: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клеює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у спеціально відведені місця фотокартки </a:t>
            </a:r>
            <a:endParaRPr lang="uk-UA" alt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2323475" y="5126636"/>
            <a:ext cx="7661564" cy="14578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hlink"/>
              </a:buClr>
              <a:buSzPct val="80000"/>
              <a:defRPr/>
            </a:pPr>
            <a:r>
              <a:rPr lang="uk-UA" alt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Передає</a:t>
            </a:r>
            <a:r>
              <a:rPr lang="uk-UA" alt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відповідальній особі у своєму закладі освіти                    </a:t>
            </a:r>
            <a:r>
              <a:rPr lang="uk-UA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uk-UA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uk-UA" alt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      </a:t>
            </a:r>
            <a:r>
              <a:rPr lang="uk-UA" alt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реєстраційну картку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і </a:t>
            </a:r>
            <a:r>
              <a:rPr lang="uk-UA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копію паспортного </a:t>
            </a:r>
            <a:r>
              <a:rPr lang="uk-UA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документа</a:t>
            </a:r>
            <a:endParaRPr lang="en-US" alt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76" y="862013"/>
            <a:ext cx="9412489" cy="4010828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143000" y="19483"/>
            <a:ext cx="9906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Georgia" panose="02040502050405020303" pitchFamily="18" charset="0"/>
              </a:rPr>
              <a:t>РЕЄСТРАЦІЯ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1143001" y="4872842"/>
            <a:ext cx="9642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Зайти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 на сайті Українського центру оцінювання якості освіти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http://testportal.gov.ua/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Ознайомитися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Порядком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незалежного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здобутих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Порядок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ЗНО)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143000" y="401453"/>
            <a:ext cx="4305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err="1">
                <a:solidFill>
                  <a:srgbClr val="FF0000"/>
                </a:solidFill>
              </a:rPr>
              <a:t>Крок</a:t>
            </a:r>
            <a:r>
              <a:rPr lang="ru-RU" sz="2400" b="1" i="1" u="sng" dirty="0">
                <a:solidFill>
                  <a:srgbClr val="FF0000"/>
                </a:solidFill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1. «</a:t>
            </a:r>
            <a:r>
              <a:rPr lang="ru-RU" sz="2400" b="1" i="1" u="sng" dirty="0" err="1" smtClean="0">
                <a:solidFill>
                  <a:srgbClr val="FF0000"/>
                </a:solidFill>
              </a:rPr>
              <a:t>Загальні</a:t>
            </a:r>
            <a:r>
              <a:rPr lang="ru-RU" sz="2400" b="1" i="1" u="sng" dirty="0" smtClean="0">
                <a:solidFill>
                  <a:srgbClr val="FF0000"/>
                </a:solidFill>
              </a:rPr>
              <a:t> </a:t>
            </a:r>
            <a:r>
              <a:rPr lang="ru-RU" sz="2400" b="1" i="1" u="sng" dirty="0" err="1">
                <a:solidFill>
                  <a:srgbClr val="FF0000"/>
                </a:solidFill>
              </a:rPr>
              <a:t>відомості</a:t>
            </a:r>
            <a:r>
              <a:rPr lang="ru-RU" sz="2400" b="1" i="1" u="sng" dirty="0">
                <a:solidFill>
                  <a:srgbClr val="FF0000"/>
                </a:solidFill>
              </a:rPr>
              <a:t>»: </a:t>
            </a:r>
            <a:endParaRPr lang="uk-UA" sz="2400" b="1" i="1" u="sng" dirty="0">
              <a:solidFill>
                <a:srgbClr val="FF0000"/>
              </a:solidFill>
            </a:endParaRPr>
          </a:p>
        </p:txBody>
      </p:sp>
      <p:sp>
        <p:nvSpPr>
          <p:cNvPr id="5" name="Стрілка вправо 4"/>
          <p:cNvSpPr/>
          <p:nvPr/>
        </p:nvSpPr>
        <p:spPr>
          <a:xfrm rot="2974435">
            <a:off x="1377905" y="3606932"/>
            <a:ext cx="637309" cy="2820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19483"/>
            <a:ext cx="916857" cy="916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943"/>
            <a:ext cx="1142999" cy="864791"/>
          </a:xfrm>
          <a:prstGeom prst="rect">
            <a:avLst/>
          </a:prstGeom>
          <a:effectLst>
            <a:outerShdw blurRad="609600" dist="127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5394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1659</TotalTime>
  <Words>2509</Words>
  <Application>Microsoft Office PowerPoint</Application>
  <PresentationFormat>Широкий екран</PresentationFormat>
  <Paragraphs>488</Paragraphs>
  <Slides>48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48</vt:i4>
      </vt:variant>
    </vt:vector>
  </HeadingPairs>
  <TitlesOfParts>
    <vt:vector size="63" baseType="lpstr">
      <vt:lpstr>a_AlbionicB&amp;W</vt:lpstr>
      <vt:lpstr>AGCrownStyle</vt:lpstr>
      <vt:lpstr>Anna-Faustina script</vt:lpstr>
      <vt:lpstr>Arial</vt:lpstr>
      <vt:lpstr>Arial Black</vt:lpstr>
      <vt:lpstr>Calibri</vt:lpstr>
      <vt:lpstr>Calibri Light</vt:lpstr>
      <vt:lpstr>Cambria</vt:lpstr>
      <vt:lpstr>FuturisXShadowC</vt:lpstr>
      <vt:lpstr>Georgia</vt:lpstr>
      <vt:lpstr>Gulim</vt:lpstr>
      <vt:lpstr>Monotype Corsiva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Degina</dc:creator>
  <cp:lastModifiedBy>Катерина Кислян</cp:lastModifiedBy>
  <cp:revision>284</cp:revision>
  <cp:lastPrinted>2019-01-17T10:40:40Z</cp:lastPrinted>
  <dcterms:created xsi:type="dcterms:W3CDTF">2019-01-03T18:30:52Z</dcterms:created>
  <dcterms:modified xsi:type="dcterms:W3CDTF">2019-01-24T07:40:09Z</dcterms:modified>
</cp:coreProperties>
</file>