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sldIdLst>
    <p:sldId id="256" r:id="rId11"/>
    <p:sldId id="257" r:id="rId12"/>
    <p:sldId id="258" r:id="rId13"/>
    <p:sldId id="275" r:id="rId14"/>
    <p:sldId id="259" r:id="rId15"/>
    <p:sldId id="268" r:id="rId16"/>
    <p:sldId id="260" r:id="rId17"/>
    <p:sldId id="276" r:id="rId18"/>
    <p:sldId id="261" r:id="rId19"/>
    <p:sldId id="274" r:id="rId20"/>
    <p:sldId id="262" r:id="rId21"/>
    <p:sldId id="263" r:id="rId22"/>
    <p:sldId id="264" r:id="rId23"/>
    <p:sldId id="265" r:id="rId24"/>
    <p:sldId id="269" r:id="rId25"/>
    <p:sldId id="270" r:id="rId26"/>
    <p:sldId id="271" r:id="rId27"/>
    <p:sldId id="266" r:id="rId28"/>
    <p:sldId id="267" r:id="rId29"/>
    <p:sldId id="272" r:id="rId30"/>
    <p:sldId id="27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2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050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39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537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523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683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603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001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61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297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298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5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571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5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91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55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55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07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63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39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0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10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3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51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50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61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1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18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79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16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84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0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45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0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98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50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20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78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92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02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94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94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6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57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13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89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09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23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92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82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827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815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353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96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2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469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470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54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366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622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753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752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13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296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140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235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310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760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520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68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540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124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17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8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919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465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107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521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991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518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164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057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026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723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5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172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723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071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382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109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119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354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086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485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299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0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262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23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913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002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503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672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744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84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090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932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6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2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4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4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2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0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1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3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15.11.2018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526" y="2887521"/>
            <a:ext cx="6368889" cy="97753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b="1" i="1" dirty="0" smtClean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Портфоліо</a:t>
            </a:r>
            <a:br>
              <a:rPr lang="uk-UA" b="1" i="1" dirty="0" smtClean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36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Скурської</a:t>
            </a:r>
            <a:r>
              <a:rPr lang="uk-UA" sz="3600" b="1" i="1" dirty="0" smtClean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Людмили Іванівни,</a:t>
            </a:r>
            <a:br>
              <a:rPr lang="uk-UA" sz="3600" b="1" i="1" dirty="0" smtClean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3600" b="1" i="1" dirty="0" smtClean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вчителя історії</a:t>
            </a:r>
            <a:br>
              <a:rPr lang="uk-UA" sz="3600" b="1" i="1" dirty="0" smtClean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3600" b="1" i="1" dirty="0" err="1" smtClean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Пісківського</a:t>
            </a:r>
            <a:r>
              <a:rPr lang="uk-UA" sz="3600" b="1" i="1" dirty="0" smtClean="0">
                <a:solidFill>
                  <a:srgbClr val="0033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НВО</a:t>
            </a:r>
            <a:endParaRPr lang="ru-RU" sz="3600" b="1" i="1" dirty="0">
              <a:solidFill>
                <a:srgbClr val="0033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10139" y="3376290"/>
            <a:ext cx="627791" cy="3527049"/>
            <a:chOff x="-16231" y="0"/>
            <a:chExt cx="1672415" cy="6884041"/>
          </a:xfrm>
        </p:grpSpPr>
        <p:pic>
          <p:nvPicPr>
            <p:cNvPr id="10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2" r="50000"/>
          <a:stretch/>
        </p:blipFill>
        <p:spPr bwMode="auto">
          <a:xfrm>
            <a:off x="-19278" y="-17657"/>
            <a:ext cx="621698" cy="17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3" r="50000" b="3213"/>
          <a:stretch/>
        </p:blipFill>
        <p:spPr bwMode="auto">
          <a:xfrm>
            <a:off x="-13185" y="1715645"/>
            <a:ext cx="621698" cy="16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5920465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рік</a:t>
            </a:r>
            <a:endParaRPr lang="ru-RU" sz="20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3"/>
          <a:stretch/>
        </p:blipFill>
        <p:spPr bwMode="auto">
          <a:xfrm flipH="1">
            <a:off x="6066348" y="116632"/>
            <a:ext cx="2978990" cy="3513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 b="13623"/>
          <a:stretch/>
        </p:blipFill>
        <p:spPr bwMode="auto">
          <a:xfrm>
            <a:off x="6491065" y="5450496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5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7504" y="18864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Форми і методи роботи на </a:t>
            </a:r>
            <a:r>
              <a:rPr kumimoji="0" lang="uk-UA" sz="4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уроках</a:t>
            </a:r>
            <a:endParaRPr kumimoji="0" lang="ru-RU" sz="4400" b="0" i="1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07504" y="191683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>
                <a:solidFill>
                  <a:srgbClr val="003300"/>
                </a:solidFill>
              </a:rPr>
              <a:t>Групові ( </a:t>
            </a:r>
            <a:r>
              <a:rPr lang="uk-UA" sz="2000" b="1" dirty="0" smtClean="0">
                <a:solidFill>
                  <a:srgbClr val="003300"/>
                </a:solidFill>
              </a:rPr>
              <a:t>історичні </a:t>
            </a:r>
            <a:r>
              <a:rPr lang="uk-UA" sz="2000" b="1" dirty="0" err="1" smtClean="0">
                <a:solidFill>
                  <a:srgbClr val="003300"/>
                </a:solidFill>
              </a:rPr>
              <a:t>диктанти,“Точка</a:t>
            </a:r>
            <a:r>
              <a:rPr lang="uk-UA" sz="2000" b="1" dirty="0" smtClean="0">
                <a:solidFill>
                  <a:srgbClr val="003300"/>
                </a:solidFill>
              </a:rPr>
              <a:t> </a:t>
            </a:r>
            <a:r>
              <a:rPr lang="uk-UA" sz="2000" b="1" dirty="0">
                <a:solidFill>
                  <a:srgbClr val="003300"/>
                </a:solidFill>
              </a:rPr>
              <a:t>зору”, “Доведіть правильність твердження або спростуйте”, “Метод ПРЕС</a:t>
            </a:r>
            <a:r>
              <a:rPr lang="uk-UA" sz="2000" b="1" dirty="0" smtClean="0">
                <a:solidFill>
                  <a:srgbClr val="003300"/>
                </a:solidFill>
              </a:rPr>
              <a:t>…”,графічні і  табличні способи запису матеріалу).</a:t>
            </a:r>
            <a:endParaRPr lang="uk-UA" sz="2000" b="1" dirty="0">
              <a:solidFill>
                <a:srgbClr val="003300"/>
              </a:solidFill>
            </a:endParaRPr>
          </a:p>
          <a:p>
            <a:r>
              <a:rPr lang="uk-UA" sz="2000" b="1" dirty="0">
                <a:solidFill>
                  <a:srgbClr val="003300"/>
                </a:solidFill>
              </a:rPr>
              <a:t>Індивідуальні (“Так – ні”, “Закінчіть речення”…). 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557433" y="19168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>
                <a:solidFill>
                  <a:srgbClr val="003300"/>
                </a:solidFill>
              </a:rPr>
              <a:t>Інформаційні ( лекція з елементами бесіди, демонстрація…)</a:t>
            </a:r>
          </a:p>
          <a:p>
            <a:r>
              <a:rPr lang="uk-UA" sz="2000" b="1" dirty="0">
                <a:solidFill>
                  <a:srgbClr val="003300"/>
                </a:solidFill>
              </a:rPr>
              <a:t>Пошукові </a:t>
            </a:r>
            <a:r>
              <a:rPr lang="uk-UA" sz="2000" b="1" dirty="0" smtClean="0">
                <a:solidFill>
                  <a:srgbClr val="003300"/>
                </a:solidFill>
              </a:rPr>
              <a:t>(ситуація</a:t>
            </a:r>
            <a:r>
              <a:rPr lang="uk-UA" sz="2000" b="1" dirty="0">
                <a:solidFill>
                  <a:srgbClr val="003300"/>
                </a:solidFill>
              </a:rPr>
              <a:t>, проблемне питання…)</a:t>
            </a:r>
          </a:p>
          <a:p>
            <a:r>
              <a:rPr lang="uk-UA" sz="2000" b="1" dirty="0">
                <a:solidFill>
                  <a:srgbClr val="003300"/>
                </a:solidFill>
              </a:rPr>
              <a:t>Операційні (  алгоритм, </a:t>
            </a:r>
            <a:r>
              <a:rPr lang="uk-UA" sz="2000" b="1" dirty="0" smtClean="0">
                <a:solidFill>
                  <a:srgbClr val="003300"/>
                </a:solidFill>
              </a:rPr>
              <a:t>план, історична вікторина…)</a:t>
            </a:r>
            <a:endParaRPr lang="uk-UA" sz="2000" b="1" dirty="0">
              <a:solidFill>
                <a:srgbClr val="003300"/>
              </a:solidFill>
            </a:endParaRPr>
          </a:p>
          <a:p>
            <a:r>
              <a:rPr lang="uk-UA" sz="2000" b="1" dirty="0">
                <a:solidFill>
                  <a:srgbClr val="003300"/>
                </a:solidFill>
              </a:rPr>
              <a:t>Метод самостійного учіння(  слухання, читання, аналіз, робота з додатковою літературою, …) 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897329" y="1210477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uk-UA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  <a:ea typeface="+mj-ea"/>
                <a:cs typeface="+mj-cs"/>
              </a:rPr>
              <a:t>Форми роботи</a:t>
            </a:r>
            <a:endParaRPr lang="ru-RU" sz="24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latin typeface="Trebuchet MS"/>
              <a:ea typeface="+mj-ea"/>
              <a:cs typeface="+mj-cs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986746" y="1244660"/>
            <a:ext cx="2882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uk-UA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rebuchet MS"/>
                <a:ea typeface="+mj-ea"/>
                <a:cs typeface="+mj-cs"/>
              </a:rPr>
              <a:t>Методи навчання </a:t>
            </a:r>
            <a:endParaRPr lang="ru-RU" sz="24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47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297817" y="260648"/>
            <a:ext cx="85483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</a:t>
            </a:r>
            <a:r>
              <a:rPr lang="uk-UA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усліхом</a:t>
            </a:r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застосовую на </a:t>
            </a:r>
            <a:r>
              <a:rPr lang="uk-UA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уроках</a:t>
            </a:r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uk-U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prstClr val="white"/>
                </a:solidFill>
              </a:rPr>
              <a:t>Кросворди, ребуси, анаграми</a:t>
            </a:r>
          </a:p>
          <a:p>
            <a:r>
              <a:rPr lang="uk-UA" sz="2800" b="1" dirty="0" smtClean="0">
                <a:solidFill>
                  <a:prstClr val="white"/>
                </a:solidFill>
              </a:rPr>
              <a:t>Мультимедійні презентації</a:t>
            </a:r>
          </a:p>
          <a:p>
            <a:r>
              <a:rPr lang="uk-UA" sz="2800" b="1" dirty="0" smtClean="0">
                <a:solidFill>
                  <a:prstClr val="white"/>
                </a:solidFill>
              </a:rPr>
              <a:t>Вікторини, ігри, КВК</a:t>
            </a:r>
          </a:p>
          <a:p>
            <a:r>
              <a:rPr lang="uk-UA" sz="2800" b="1" dirty="0" smtClean="0">
                <a:solidFill>
                  <a:prstClr val="white"/>
                </a:solidFill>
              </a:rPr>
              <a:t>Урок-подорож</a:t>
            </a:r>
          </a:p>
          <a:p>
            <a:r>
              <a:rPr lang="uk-UA" sz="2800" b="1" dirty="0" smtClean="0">
                <a:solidFill>
                  <a:prstClr val="white"/>
                </a:solidFill>
              </a:rPr>
              <a:t>Урок-залік</a:t>
            </a:r>
          </a:p>
          <a:p>
            <a:r>
              <a:rPr lang="uk-UA" sz="2800" b="1" dirty="0" smtClean="0">
                <a:solidFill>
                  <a:prstClr val="white"/>
                </a:solidFill>
              </a:rPr>
              <a:t>Лекції з проблемними питаннями</a:t>
            </a:r>
          </a:p>
          <a:p>
            <a:r>
              <a:rPr lang="uk-UA" sz="2800" b="1" dirty="0" smtClean="0">
                <a:solidFill>
                  <a:prstClr val="white"/>
                </a:solidFill>
              </a:rPr>
              <a:t>Асоціативний кущ</a:t>
            </a:r>
          </a:p>
          <a:p>
            <a:r>
              <a:rPr lang="uk-UA" sz="2800" b="1" dirty="0" err="1" smtClean="0">
                <a:solidFill>
                  <a:prstClr val="white"/>
                </a:solidFill>
              </a:rPr>
              <a:t>Сенкан</a:t>
            </a:r>
            <a:r>
              <a:rPr lang="uk-UA" sz="2800" b="1" dirty="0" smtClean="0">
                <a:solidFill>
                  <a:prstClr val="white"/>
                </a:solidFill>
              </a:rPr>
              <a:t> </a:t>
            </a:r>
          </a:p>
          <a:p>
            <a:r>
              <a:rPr lang="uk-UA" sz="2800" b="1" dirty="0" smtClean="0">
                <a:solidFill>
                  <a:prstClr val="white"/>
                </a:solidFill>
              </a:rPr>
              <a:t>Тренінг-тести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6915" y1="2612" x2="38298" y2="10448"/>
                        <a14:backgroundMark x1="36702" y1="1493" x2="28723" y2="16045"/>
                        <a14:backgroundMark x1="28191" y1="19403" x2="38830" y2="23134"/>
                        <a14:backgroundMark x1="40426" y1="25373" x2="55319" y2="25746"/>
                        <a14:backgroundMark x1="57447" y1="26493" x2="72872" y2="20522"/>
                        <a14:backgroundMark x1="75000" y1="22015" x2="13298" y2="26493"/>
                        <a14:backgroundMark x1="13298" y1="26493" x2="2660" y2="35448"/>
                        <a14:backgroundMark x1="96809" y1="40299" x2="80851" y2="81716"/>
                        <a14:backgroundMark x1="79255" y1="80970" x2="65426" y2="76866"/>
                        <a14:backgroundMark x1="65957" y1="79478" x2="88298" y2="98881"/>
                        <a14:backgroundMark x1="2660" y1="55597" x2="6915" y2="64179"/>
                        <a14:backgroundMark x1="7979" y1="64925" x2="0" y2="69776"/>
                        <a14:backgroundMark x1="4255" y1="84328" x2="14362" y2="82836"/>
                        <a14:backgroundMark x1="14362" y1="82836" x2="7979" y2="9477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89040"/>
            <a:ext cx="1790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6B3"/>
              </a:clrFrom>
              <a:clrTo>
                <a:srgbClr val="FFF6B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30" b="99567" l="0" r="100000">
                        <a14:backgroundMark x1="12844" y1="67532" x2="8716" y2="83983"/>
                        <a14:backgroundMark x1="16055" y1="91342" x2="54128" y2="9826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3096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1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32618" y="0"/>
            <a:ext cx="8024813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3600" b="1" dirty="0" smtClean="0">
                <a:solidFill>
                  <a:srgbClr val="003300"/>
                </a:solidFill>
              </a:rPr>
              <a:t>Логіка побудови уроку з ІКТ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endParaRPr lang="en-US" sz="1800" dirty="0" smtClean="0"/>
          </a:p>
        </p:txBody>
      </p:sp>
      <p:sp>
        <p:nvSpPr>
          <p:cNvPr id="95235" name="Freeform 3"/>
          <p:cNvSpPr>
            <a:spLocks noEditPoints="1"/>
          </p:cNvSpPr>
          <p:nvPr/>
        </p:nvSpPr>
        <p:spPr bwMode="gray">
          <a:xfrm>
            <a:off x="930275" y="1255713"/>
            <a:ext cx="7429500" cy="4733925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dirty="0">
              <a:solidFill>
                <a:srgbClr val="1F528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3438" y="1071563"/>
            <a:ext cx="33575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1F5281"/>
                </a:solidFill>
              </a:rPr>
              <a:t>Навчальна задача </a:t>
            </a:r>
            <a:endParaRPr lang="ru-RU" b="1" dirty="0">
              <a:solidFill>
                <a:srgbClr val="1F5281"/>
              </a:solidFill>
            </a:endParaRPr>
          </a:p>
        </p:txBody>
      </p:sp>
      <p:pic>
        <p:nvPicPr>
          <p:cNvPr id="18437" name="Picture 7" descr="nu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857250"/>
            <a:ext cx="7874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nu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143000"/>
            <a:ext cx="5619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571875" y="1714500"/>
            <a:ext cx="23574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1F5281"/>
                </a:solidFill>
              </a:rPr>
              <a:t>Аналіз проблеми</a:t>
            </a:r>
            <a:endParaRPr lang="ru-RU" b="1" dirty="0">
              <a:solidFill>
                <a:srgbClr val="1F5281"/>
              </a:solidFill>
            </a:endParaRPr>
          </a:p>
        </p:txBody>
      </p:sp>
      <p:pic>
        <p:nvPicPr>
          <p:cNvPr id="18440" name="Picture 9" descr="num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500188"/>
            <a:ext cx="1003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47"/>
          <p:cNvSpPr txBox="1">
            <a:spLocks noChangeArrowheads="1"/>
          </p:cNvSpPr>
          <p:nvPr/>
        </p:nvSpPr>
        <p:spPr bwMode="auto">
          <a:xfrm>
            <a:off x="2786063" y="2143125"/>
            <a:ext cx="600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b="1" dirty="0">
                <a:solidFill>
                  <a:srgbClr val="1F5281"/>
                </a:solidFill>
              </a:rPr>
              <a:t>Пошук джерел інтернет-ресурси (мультимедіа)</a:t>
            </a:r>
            <a:endParaRPr lang="ru-RU" b="1" dirty="0">
              <a:solidFill>
                <a:srgbClr val="1F5281"/>
              </a:solidFill>
            </a:endParaRPr>
          </a:p>
        </p:txBody>
      </p:sp>
      <p:pic>
        <p:nvPicPr>
          <p:cNvPr id="18442" name="Picture 10" descr="num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428875"/>
            <a:ext cx="10620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286000" y="2928938"/>
            <a:ext cx="5572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1F5281"/>
                </a:solidFill>
              </a:rPr>
              <a:t>  </a:t>
            </a:r>
            <a:r>
              <a:rPr lang="uk-UA" b="1" dirty="0">
                <a:solidFill>
                  <a:srgbClr val="1F5281"/>
                </a:solidFill>
              </a:rPr>
              <a:t>Пошук інформації</a:t>
            </a:r>
            <a:endParaRPr lang="ru-RU" b="1" dirty="0">
              <a:solidFill>
                <a:srgbClr val="1F5281"/>
              </a:solidFill>
            </a:endParaRPr>
          </a:p>
        </p:txBody>
      </p:sp>
      <p:pic>
        <p:nvPicPr>
          <p:cNvPr id="18444" name="Picture 11" descr="num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500438"/>
            <a:ext cx="9969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643188" y="3571875"/>
            <a:ext cx="2857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1F5281"/>
                </a:solidFill>
              </a:rPr>
              <a:t>  </a:t>
            </a:r>
            <a:r>
              <a:rPr lang="uk-UA" b="1" dirty="0">
                <a:solidFill>
                  <a:srgbClr val="1F5281"/>
                </a:solidFill>
              </a:rPr>
              <a:t>Відбір інформації</a:t>
            </a:r>
            <a:endParaRPr lang="ru-RU" b="1" dirty="0">
              <a:solidFill>
                <a:srgbClr val="1F5281"/>
              </a:solidFill>
            </a:endParaRPr>
          </a:p>
        </p:txBody>
      </p:sp>
      <p:pic>
        <p:nvPicPr>
          <p:cNvPr id="18446" name="Picture 12" descr="num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000500"/>
            <a:ext cx="101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357188" y="4786313"/>
            <a:ext cx="21431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1F5281"/>
                </a:solidFill>
              </a:rPr>
              <a:t>Класифікація інформації</a:t>
            </a:r>
            <a:endParaRPr lang="ru-RU" b="1" dirty="0">
              <a:solidFill>
                <a:srgbClr val="1F5281"/>
              </a:solidFill>
            </a:endParaRPr>
          </a:p>
        </p:txBody>
      </p:sp>
      <p:pic>
        <p:nvPicPr>
          <p:cNvPr id="18448" name="Picture 13" descr="num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357688"/>
            <a:ext cx="10890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000375" y="5643563"/>
            <a:ext cx="20002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1F5281"/>
                </a:solidFill>
              </a:rPr>
              <a:t>Об'єднання інформації (гіпертекст)</a:t>
            </a:r>
            <a:endParaRPr lang="ru-RU" b="1" dirty="0">
              <a:solidFill>
                <a:srgbClr val="1F5281"/>
              </a:solidFill>
            </a:endParaRPr>
          </a:p>
        </p:txBody>
      </p:sp>
      <p:pic>
        <p:nvPicPr>
          <p:cNvPr id="18450" name="Picture 14" descr="num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143375"/>
            <a:ext cx="9842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5214938" y="5715000"/>
            <a:ext cx="3429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1F5281"/>
                </a:solidFill>
              </a:rPr>
              <a:t>Створення власного конструкту уроку</a:t>
            </a:r>
            <a:endParaRPr lang="ru-RU" b="1" dirty="0">
              <a:solidFill>
                <a:srgbClr val="1F52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44000" cy="592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 t="16682" r="5584" b="16881"/>
          <a:stretch/>
        </p:blipFill>
        <p:spPr bwMode="auto">
          <a:xfrm>
            <a:off x="1259633" y="1474294"/>
            <a:ext cx="6624736" cy="368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585076" y="814442"/>
            <a:ext cx="6083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prstClr val="white"/>
                </a:solidFill>
                <a:cs typeface="Times New Roman" panose="02020603050405020304" pitchFamily="18" charset="0"/>
              </a:rPr>
              <a:t>Внаслідок використання ІКТ на </a:t>
            </a:r>
            <a:r>
              <a:rPr lang="uk-UA" sz="2400" b="1" dirty="0" err="1">
                <a:solidFill>
                  <a:prstClr val="white"/>
                </a:solidFill>
                <a:cs typeface="Times New Roman" panose="02020603050405020304" pitchFamily="18" charset="0"/>
              </a:rPr>
              <a:t>уроці</a:t>
            </a:r>
            <a:r>
              <a:rPr lang="uk-UA" sz="2400" b="1" dirty="0">
                <a:solidFill>
                  <a:prstClr val="white"/>
                </a:solidFill>
                <a:cs typeface="Times New Roman" panose="02020603050405020304" pitchFamily="18" charset="0"/>
              </a:rPr>
              <a:t> історії:</a:t>
            </a:r>
            <a:endParaRPr lang="ru-RU" sz="24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7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44000" cy="592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976664" cy="343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9188" y="764703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prstClr val="white"/>
                </a:solidFill>
              </a:rPr>
              <a:t>Проте комп’ютер ніколи не  зможе                            </a:t>
            </a:r>
          </a:p>
          <a:p>
            <a:r>
              <a:rPr lang="uk-UA" sz="2400" b="1" dirty="0">
                <a:solidFill>
                  <a:prstClr val="white"/>
                </a:solidFill>
              </a:rPr>
              <a:t> </a:t>
            </a:r>
            <a:r>
              <a:rPr lang="uk-UA" sz="2400" b="1" dirty="0" smtClean="0">
                <a:solidFill>
                  <a:prstClr val="white"/>
                </a:solidFill>
              </a:rPr>
              <a:t>       повністю замінити вчителя.</a:t>
            </a:r>
            <a:endParaRPr lang="ru-RU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27584" y="312351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Шкільне методичне об'єднання.</a:t>
            </a:r>
            <a:br>
              <a:rPr kumimoji="0" lang="uk-UA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uk-UA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Відкриті </a:t>
            </a:r>
            <a:r>
              <a:rPr kumimoji="0" lang="uk-UA" sz="4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уроки</a:t>
            </a:r>
            <a:r>
              <a:rPr kumimoji="0" lang="uk-UA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та заходи.</a:t>
            </a: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976" y="1844824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>
                <a:solidFill>
                  <a:srgbClr val="003300"/>
                </a:solidFill>
              </a:rPr>
              <a:t>«Україна- єдина </a:t>
            </a:r>
            <a:r>
              <a:rPr lang="uk-UA" sz="2800" b="1" u="sng" dirty="0" smtClean="0">
                <a:solidFill>
                  <a:srgbClr val="003300"/>
                </a:solidFill>
              </a:rPr>
              <a:t>країна»;</a:t>
            </a:r>
            <a:endParaRPr lang="uk-UA" sz="2800" b="1" u="sng" dirty="0">
              <a:solidFill>
                <a:srgbClr val="003300"/>
              </a:solidFill>
            </a:endParaRPr>
          </a:p>
          <a:p>
            <a:r>
              <a:rPr lang="uk-UA" sz="2800" b="1" u="sng" dirty="0" smtClean="0">
                <a:solidFill>
                  <a:srgbClr val="003300"/>
                </a:solidFill>
              </a:rPr>
              <a:t>«Київщина-територія успіху»;</a:t>
            </a:r>
          </a:p>
          <a:p>
            <a:r>
              <a:rPr lang="uk-UA" sz="2800" b="1" u="sng" dirty="0" smtClean="0">
                <a:solidFill>
                  <a:srgbClr val="003300"/>
                </a:solidFill>
              </a:rPr>
              <a:t>«</a:t>
            </a:r>
            <a:r>
              <a:rPr lang="ru-RU" sz="2800" b="1" u="sng" dirty="0" smtClean="0">
                <a:solidFill>
                  <a:srgbClr val="003300"/>
                </a:solidFill>
              </a:rPr>
              <a:t>Для </a:t>
            </a:r>
            <a:r>
              <a:rPr lang="ru-RU" sz="2800" b="1" u="sng" dirty="0" err="1" smtClean="0">
                <a:solidFill>
                  <a:srgbClr val="003300"/>
                </a:solidFill>
              </a:rPr>
              <a:t>чого</a:t>
            </a:r>
            <a:r>
              <a:rPr lang="ru-RU" sz="2800" b="1" u="sng" dirty="0" smtClean="0">
                <a:solidFill>
                  <a:srgbClr val="003300"/>
                </a:solidFill>
              </a:rPr>
              <a:t> треба </a:t>
            </a:r>
            <a:r>
              <a:rPr lang="ru-RU" sz="2800" b="1" u="sng" dirty="0" err="1" smtClean="0">
                <a:solidFill>
                  <a:srgbClr val="003300"/>
                </a:solidFill>
              </a:rPr>
              <a:t>вчити</a:t>
            </a:r>
            <a:r>
              <a:rPr lang="ru-RU" sz="2800" b="1" u="sng" dirty="0" smtClean="0">
                <a:solidFill>
                  <a:srgbClr val="003300"/>
                </a:solidFill>
              </a:rPr>
              <a:t> </a:t>
            </a:r>
            <a:r>
              <a:rPr lang="ru-RU" sz="2800" b="1" u="sng" dirty="0" err="1" smtClean="0">
                <a:solidFill>
                  <a:srgbClr val="003300"/>
                </a:solidFill>
              </a:rPr>
              <a:t>історію</a:t>
            </a:r>
            <a:r>
              <a:rPr lang="ru-RU" sz="2800" b="1" u="sng" dirty="0" smtClean="0">
                <a:solidFill>
                  <a:srgbClr val="003300"/>
                </a:solidFill>
              </a:rPr>
              <a:t>»;</a:t>
            </a:r>
            <a:endParaRPr lang="uk-UA" sz="2800" b="1" u="sng" dirty="0" smtClean="0">
              <a:solidFill>
                <a:srgbClr val="003300"/>
              </a:solidFill>
            </a:endParaRPr>
          </a:p>
          <a:p>
            <a:r>
              <a:rPr lang="uk-UA" sz="2800" b="1" u="sng" dirty="0" smtClean="0">
                <a:solidFill>
                  <a:srgbClr val="003300"/>
                </a:solidFill>
              </a:rPr>
              <a:t>«Греко-перські війни»;</a:t>
            </a:r>
          </a:p>
          <a:p>
            <a:r>
              <a:rPr lang="uk-UA" sz="2800" b="1" u="sng" dirty="0" smtClean="0">
                <a:solidFill>
                  <a:srgbClr val="003300"/>
                </a:solidFill>
              </a:rPr>
              <a:t>«Залізний вік на території України»;</a:t>
            </a:r>
          </a:p>
          <a:p>
            <a:r>
              <a:rPr lang="uk-UA" sz="2800" b="1" u="sng" dirty="0" smtClean="0">
                <a:solidFill>
                  <a:srgbClr val="003300"/>
                </a:solidFill>
              </a:rPr>
              <a:t>«Культура Стародавнього Риму»;</a:t>
            </a:r>
          </a:p>
          <a:p>
            <a:r>
              <a:rPr lang="uk-UA" sz="2800" b="1" u="sng" dirty="0" smtClean="0">
                <a:solidFill>
                  <a:srgbClr val="003300"/>
                </a:solidFill>
              </a:rPr>
              <a:t>«Наш край у роки ІІ світової війни»;</a:t>
            </a:r>
          </a:p>
          <a:p>
            <a:r>
              <a:rPr lang="uk-UA" sz="2800" b="1" u="sng" dirty="0" smtClean="0">
                <a:solidFill>
                  <a:srgbClr val="003300"/>
                </a:solidFill>
              </a:rPr>
              <a:t>«</a:t>
            </a:r>
            <a:r>
              <a:rPr lang="uk-UA" sz="2800" b="1" u="sng" dirty="0" err="1" smtClean="0">
                <a:solidFill>
                  <a:srgbClr val="003300"/>
                </a:solidFill>
              </a:rPr>
              <a:t>Гайдамаки.Коліївщина.Опришки</a:t>
            </a:r>
            <a:r>
              <a:rPr lang="uk-UA" sz="2800" b="1" u="sng" dirty="0" smtClean="0">
                <a:solidFill>
                  <a:srgbClr val="003300"/>
                </a:solidFill>
              </a:rPr>
              <a:t>»;</a:t>
            </a:r>
          </a:p>
          <a:p>
            <a:r>
              <a:rPr lang="uk-UA" sz="2800" b="1" u="sng" dirty="0" smtClean="0">
                <a:solidFill>
                  <a:srgbClr val="003300"/>
                </a:solidFill>
              </a:rPr>
              <a:t>«</a:t>
            </a:r>
            <a:r>
              <a:rPr lang="ru-RU" sz="2800" b="1" u="sng" dirty="0" smtClean="0">
                <a:solidFill>
                  <a:srgbClr val="003300"/>
                </a:solidFill>
              </a:rPr>
              <a:t>Культура </a:t>
            </a:r>
            <a:r>
              <a:rPr lang="ru-RU" sz="2800" b="1" u="sng" dirty="0" err="1" smtClean="0">
                <a:solidFill>
                  <a:srgbClr val="003300"/>
                </a:solidFill>
              </a:rPr>
              <a:t>України</a:t>
            </a:r>
            <a:r>
              <a:rPr lang="ru-RU" sz="2800" b="1" u="sng" dirty="0" smtClean="0">
                <a:solidFill>
                  <a:srgbClr val="003300"/>
                </a:solidFill>
              </a:rPr>
              <a:t> в 60-80рр ХХ ст.»</a:t>
            </a:r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28144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mage?id=815677435683&amp;t=3&amp;plc=WEB&amp;tkn=*icwzZ_xnprfjoB9brQsJU-TvC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74556" y="1196752"/>
            <a:ext cx="82809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8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Trebuchet MS"/>
            </a:endParaRPr>
          </a:p>
          <a:p>
            <a:r>
              <a:rPr lang="uk-UA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Член журі районної олімпіади з історії</a:t>
            </a:r>
          </a:p>
          <a:p>
            <a:r>
              <a:rPr lang="uk-UA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Методичні виступи</a:t>
            </a:r>
          </a:p>
          <a:p>
            <a:r>
              <a:rPr lang="uk-UA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Участь у семінарах</a:t>
            </a:r>
          </a:p>
          <a:p>
            <a:r>
              <a:rPr lang="uk-UA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Робота в складі творчої групи вчителів суспільних дисциплін </a:t>
            </a:r>
          </a:p>
          <a:p>
            <a:r>
              <a:rPr lang="uk-UA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Участь у ярмарку педагогічної творчості</a:t>
            </a:r>
            <a:endParaRPr lang="ru-RU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1457221" y="188640"/>
            <a:ext cx="580960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>
                <a:ln/>
                <a:solidFill>
                  <a:schemeClr val="accent3"/>
                </a:solidFill>
                <a:effectLst/>
                <a:latin typeface="Trebuchet MS"/>
              </a:rPr>
              <a:t>Робота у складі </a:t>
            </a:r>
            <a:r>
              <a:rPr lang="uk-UA" sz="4400" b="1" dirty="0" smtClean="0">
                <a:ln/>
                <a:solidFill>
                  <a:schemeClr val="accent3"/>
                </a:solidFill>
                <a:latin typeface="Trebuchet MS"/>
              </a:rPr>
              <a:t>РМО</a:t>
            </a:r>
            <a:endParaRPr lang="uk-UA" sz="4400" b="1" dirty="0">
              <a:ln/>
              <a:solidFill>
                <a:schemeClr val="accent3"/>
              </a:solidFill>
              <a:latin typeface="Trebuchet MS"/>
            </a:endParaRP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46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63080" y="55711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4400" b="1" i="1" kern="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Позакласна робота з учнями</a:t>
            </a:r>
            <a:endParaRPr lang="ru-RU" i="1" kern="0" dirty="0" smtClean="0">
              <a:solidFill>
                <a:srgbClr val="0033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89" y="2265210"/>
            <a:ext cx="2717099" cy="204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32965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440788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434635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Збережені дані\Документ\Мои результаты сканировани\2009-08 (авг)\сканирование0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512" y="2265210"/>
            <a:ext cx="2738170" cy="2083927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1619672" y="680714"/>
            <a:ext cx="64495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3300"/>
                </a:solidFill>
              </a:rPr>
              <a:t>Форми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позаурочної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діяльності</a:t>
            </a:r>
            <a:r>
              <a:rPr lang="ru-RU" b="1" dirty="0" smtClean="0">
                <a:solidFill>
                  <a:srgbClr val="003300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003300"/>
                </a:solidFill>
              </a:rPr>
              <a:t>1) </a:t>
            </a:r>
            <a:r>
              <a:rPr lang="ru-RU" b="1" dirty="0" err="1" smtClean="0">
                <a:solidFill>
                  <a:srgbClr val="003300"/>
                </a:solidFill>
              </a:rPr>
              <a:t>Тижні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>
                <a:solidFill>
                  <a:srgbClr val="003300"/>
                </a:solidFill>
              </a:rPr>
              <a:t>історії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b="1" dirty="0" smtClean="0">
                <a:solidFill>
                  <a:srgbClr val="003300"/>
                </a:solidFill>
              </a:rPr>
              <a:t> та </a:t>
            </a:r>
            <a:r>
              <a:rPr lang="ru-RU" b="1" dirty="0" err="1">
                <a:solidFill>
                  <a:srgbClr val="003300"/>
                </a:solidFill>
              </a:rPr>
              <a:t>правознавства</a:t>
            </a:r>
            <a:r>
              <a:rPr lang="ru-RU" b="1" dirty="0">
                <a:solidFill>
                  <a:srgbClr val="003300"/>
                </a:solidFill>
              </a:rPr>
              <a:t/>
            </a:r>
            <a:br>
              <a:rPr lang="ru-RU" b="1" dirty="0">
                <a:solidFill>
                  <a:srgbClr val="003300"/>
                </a:solidFill>
              </a:rPr>
            </a:br>
            <a:r>
              <a:rPr lang="ru-RU" b="1" dirty="0">
                <a:solidFill>
                  <a:srgbClr val="003300"/>
                </a:solidFill>
              </a:rPr>
              <a:t>2) </a:t>
            </a:r>
            <a:r>
              <a:rPr lang="ru-RU" b="1" dirty="0" err="1" smtClean="0">
                <a:solidFill>
                  <a:srgbClr val="003300"/>
                </a:solidFill>
              </a:rPr>
              <a:t>Конкурси</a:t>
            </a:r>
            <a:r>
              <a:rPr lang="ru-RU" b="1" dirty="0" smtClean="0">
                <a:solidFill>
                  <a:srgbClr val="003300"/>
                </a:solidFill>
              </a:rPr>
              <a:t> («</a:t>
            </a:r>
            <a:r>
              <a:rPr lang="ru-RU" b="1" dirty="0" err="1" smtClean="0">
                <a:solidFill>
                  <a:srgbClr val="003300"/>
                </a:solidFill>
              </a:rPr>
              <a:t>Правознавці</a:t>
            </a:r>
            <a:r>
              <a:rPr lang="ru-RU" b="1" dirty="0" smtClean="0">
                <a:solidFill>
                  <a:srgbClr val="003300"/>
                </a:solidFill>
              </a:rPr>
              <a:t>», «</a:t>
            </a:r>
            <a:r>
              <a:rPr lang="ru-RU" b="1" dirty="0" err="1" smtClean="0">
                <a:solidFill>
                  <a:srgbClr val="003300"/>
                </a:solidFill>
              </a:rPr>
              <a:t>Рік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Японії</a:t>
            </a:r>
            <a:r>
              <a:rPr lang="ru-RU" b="1" dirty="0" smtClean="0">
                <a:solidFill>
                  <a:srgbClr val="003300"/>
                </a:solidFill>
              </a:rPr>
              <a:t> в </a:t>
            </a:r>
            <a:r>
              <a:rPr lang="ru-RU" b="1" dirty="0" err="1" smtClean="0">
                <a:solidFill>
                  <a:srgbClr val="003300"/>
                </a:solidFill>
              </a:rPr>
              <a:t>Україні</a:t>
            </a:r>
            <a:r>
              <a:rPr lang="ru-RU" b="1" dirty="0" smtClean="0">
                <a:solidFill>
                  <a:srgbClr val="003300"/>
                </a:solidFill>
              </a:rPr>
              <a:t>»), </a:t>
            </a:r>
            <a:r>
              <a:rPr lang="ru-RU" b="1" dirty="0" err="1" smtClean="0">
                <a:solidFill>
                  <a:srgbClr val="003300"/>
                </a:solidFill>
              </a:rPr>
              <a:t>вікторини</a:t>
            </a:r>
            <a:r>
              <a:rPr lang="ru-RU" b="1" dirty="0">
                <a:solidFill>
                  <a:srgbClr val="003300"/>
                </a:solidFill>
              </a:rPr>
              <a:t/>
            </a:r>
            <a:br>
              <a:rPr lang="ru-RU" b="1" dirty="0">
                <a:solidFill>
                  <a:srgbClr val="003300"/>
                </a:solidFill>
              </a:rPr>
            </a:br>
            <a:r>
              <a:rPr lang="ru-RU" b="1" dirty="0">
                <a:solidFill>
                  <a:srgbClr val="003300"/>
                </a:solidFill>
              </a:rPr>
              <a:t>3) </a:t>
            </a:r>
            <a:r>
              <a:rPr lang="ru-RU" b="1" dirty="0" err="1" smtClean="0">
                <a:solidFill>
                  <a:srgbClr val="003300"/>
                </a:solidFill>
              </a:rPr>
              <a:t>Екскурсії</a:t>
            </a:r>
            <a:endParaRPr lang="ru-RU" b="1" dirty="0" smtClean="0">
              <a:solidFill>
                <a:srgbClr val="003300"/>
              </a:solidFill>
            </a:endParaRPr>
          </a:p>
          <a:p>
            <a:r>
              <a:rPr lang="uk-UA" b="1" dirty="0" smtClean="0">
                <a:solidFill>
                  <a:srgbClr val="003300"/>
                </a:solidFill>
              </a:rPr>
              <a:t>4)МАН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24"/>
          <p:cNvGrpSpPr>
            <a:grpSpLocks/>
          </p:cNvGrpSpPr>
          <p:nvPr/>
        </p:nvGrpSpPr>
        <p:grpSpPr bwMode="auto">
          <a:xfrm>
            <a:off x="166628" y="247793"/>
            <a:ext cx="8186739" cy="4360863"/>
            <a:chOff x="-69" y="1085"/>
            <a:chExt cx="5157" cy="2747"/>
          </a:xfrm>
        </p:grpSpPr>
        <p:sp>
          <p:nvSpPr>
            <p:cNvPr id="99332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9333" name="Oval 5"/>
            <p:cNvSpPr>
              <a:spLocks noChangeArrowheads="1"/>
            </p:cNvSpPr>
            <p:nvPr/>
          </p:nvSpPr>
          <p:spPr bwMode="gray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9334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9335" name="Oval 7"/>
            <p:cNvSpPr>
              <a:spLocks noChangeArrowheads="1"/>
            </p:cNvSpPr>
            <p:nvPr/>
          </p:nvSpPr>
          <p:spPr bwMode="gray"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9336" name="Oval 8"/>
            <p:cNvSpPr>
              <a:spLocks noChangeArrowheads="1"/>
            </p:cNvSpPr>
            <p:nvPr/>
          </p:nvSpPr>
          <p:spPr bwMode="gray"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9337" name="Oval 9"/>
            <p:cNvSpPr>
              <a:spLocks noChangeArrowheads="1"/>
            </p:cNvSpPr>
            <p:nvPr/>
          </p:nvSpPr>
          <p:spPr bwMode="gray"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9338" name="Oval 10"/>
            <p:cNvSpPr>
              <a:spLocks noChangeArrowheads="1"/>
            </p:cNvSpPr>
            <p:nvPr/>
          </p:nvSpPr>
          <p:spPr bwMode="gray">
            <a:xfrm>
              <a:off x="2058" y="1194"/>
              <a:ext cx="1000" cy="85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9339" name="Oval 11"/>
            <p:cNvSpPr>
              <a:spLocks noChangeArrowheads="1"/>
            </p:cNvSpPr>
            <p:nvPr/>
          </p:nvSpPr>
          <p:spPr bwMode="gray">
            <a:xfrm>
              <a:off x="591" y="1930"/>
              <a:ext cx="1056" cy="90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9340" name="Oval 12"/>
            <p:cNvSpPr>
              <a:spLocks noChangeArrowheads="1"/>
            </p:cNvSpPr>
            <p:nvPr/>
          </p:nvSpPr>
          <p:spPr bwMode="gray">
            <a:xfrm>
              <a:off x="1108" y="2950"/>
              <a:ext cx="1077" cy="882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9341" name="Oval 13"/>
            <p:cNvSpPr>
              <a:spLocks noChangeArrowheads="1"/>
            </p:cNvSpPr>
            <p:nvPr/>
          </p:nvSpPr>
          <p:spPr bwMode="gray">
            <a:xfrm>
              <a:off x="2841" y="2529"/>
              <a:ext cx="1034" cy="962"/>
            </a:xfrm>
            <a:prstGeom prst="ellipse">
              <a:avLst/>
            </a:prstGeom>
            <a:solidFill>
              <a:srgbClr val="7030A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99342" name="Oval 14"/>
            <p:cNvSpPr>
              <a:spLocks noChangeArrowheads="1"/>
            </p:cNvSpPr>
            <p:nvPr/>
          </p:nvSpPr>
          <p:spPr bwMode="gray">
            <a:xfrm>
              <a:off x="3802" y="1267"/>
              <a:ext cx="868" cy="79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5" name="Text Box 15"/>
            <p:cNvSpPr txBox="1">
              <a:spLocks noChangeArrowheads="1"/>
            </p:cNvSpPr>
            <p:nvPr/>
          </p:nvSpPr>
          <p:spPr bwMode="gray">
            <a:xfrm>
              <a:off x="736" y="2076"/>
              <a:ext cx="76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dirty="0" smtClean="0">
                  <a:solidFill>
                    <a:prstClr val="white"/>
                  </a:solidFill>
                </a:rPr>
                <a:t>Робота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dirty="0">
                  <a:solidFill>
                    <a:prstClr val="white"/>
                  </a:solidFill>
                </a:rPr>
                <a:t>т</a:t>
              </a:r>
              <a:r>
                <a:rPr lang="uk-UA" altLang="ru-RU" sz="1800" dirty="0" smtClean="0">
                  <a:solidFill>
                    <a:prstClr val="white"/>
                  </a:solidFill>
                </a:rPr>
                <a:t>ворчої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dirty="0" smtClean="0">
                  <a:solidFill>
                    <a:prstClr val="white"/>
                  </a:solidFill>
                </a:rPr>
                <a:t>групи</a:t>
              </a:r>
              <a:endParaRPr lang="en-US" alt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7186" name="Text Box 16"/>
            <p:cNvSpPr txBox="1">
              <a:spLocks noChangeArrowheads="1"/>
            </p:cNvSpPr>
            <p:nvPr/>
          </p:nvSpPr>
          <p:spPr bwMode="gray">
            <a:xfrm>
              <a:off x="2203" y="1388"/>
              <a:ext cx="86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dirty="0" smtClean="0">
                  <a:solidFill>
                    <a:prstClr val="white"/>
                  </a:solidFill>
                </a:rPr>
                <a:t> Фахові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dirty="0" smtClean="0">
                  <a:solidFill>
                    <a:prstClr val="white"/>
                  </a:solidFill>
                </a:rPr>
                <a:t>журнали</a:t>
              </a:r>
              <a:endParaRPr lang="en-US" alt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7187" name="Text Box 17"/>
            <p:cNvSpPr txBox="1">
              <a:spLocks noChangeArrowheads="1"/>
            </p:cNvSpPr>
            <p:nvPr/>
          </p:nvSpPr>
          <p:spPr bwMode="gray">
            <a:xfrm>
              <a:off x="3910" y="1459"/>
              <a:ext cx="76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dirty="0" smtClean="0">
                  <a:solidFill>
                    <a:prstClr val="white"/>
                  </a:solidFill>
                </a:rPr>
                <a:t>Курси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dirty="0" smtClean="0">
                  <a:solidFill>
                    <a:prstClr val="white"/>
                  </a:solidFill>
                </a:rPr>
                <a:t>«</a:t>
              </a:r>
              <a:r>
                <a:rPr lang="en-US" altLang="ru-RU" sz="1800" dirty="0" smtClean="0">
                  <a:solidFill>
                    <a:prstClr val="white"/>
                  </a:solidFill>
                </a:rPr>
                <a:t>Intel</a:t>
              </a:r>
              <a:r>
                <a:rPr lang="uk-UA" altLang="ru-RU" sz="1800" dirty="0" smtClean="0">
                  <a:solidFill>
                    <a:prstClr val="white"/>
                  </a:solidFill>
                </a:rPr>
                <a:t>»</a:t>
              </a:r>
              <a:endParaRPr lang="en-US" alt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7188" name="Text Box 18"/>
            <p:cNvSpPr txBox="1">
              <a:spLocks noChangeArrowheads="1"/>
            </p:cNvSpPr>
            <p:nvPr/>
          </p:nvSpPr>
          <p:spPr bwMode="gray">
            <a:xfrm>
              <a:off x="2946" y="2761"/>
              <a:ext cx="94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400" dirty="0" smtClean="0">
                  <a:solidFill>
                    <a:prstClr val="white"/>
                  </a:solidFill>
                </a:rPr>
                <a:t>Курси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400" dirty="0">
                  <a:solidFill>
                    <a:prstClr val="white"/>
                  </a:solidFill>
                </a:rPr>
                <a:t>п</a:t>
              </a:r>
              <a:r>
                <a:rPr lang="uk-UA" altLang="ru-RU" sz="1400" dirty="0" smtClean="0">
                  <a:solidFill>
                    <a:prstClr val="white"/>
                  </a:solidFill>
                </a:rPr>
                <a:t>ідвищення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400" dirty="0" smtClean="0">
                  <a:solidFill>
                    <a:prstClr val="white"/>
                  </a:solidFill>
                </a:rPr>
                <a:t>кваліфікації</a:t>
              </a:r>
              <a:endParaRPr lang="en-US" alt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7189" name="Text Box 19"/>
            <p:cNvSpPr txBox="1">
              <a:spLocks noChangeArrowheads="1"/>
            </p:cNvSpPr>
            <p:nvPr/>
          </p:nvSpPr>
          <p:spPr bwMode="gray">
            <a:xfrm>
              <a:off x="1383" y="3187"/>
              <a:ext cx="67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dirty="0" smtClean="0">
                  <a:solidFill>
                    <a:prstClr val="white"/>
                  </a:solidFill>
                </a:rPr>
                <a:t>Досвід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uk-UA" altLang="ru-RU" sz="1800" dirty="0" smtClean="0">
                  <a:solidFill>
                    <a:prstClr val="white"/>
                  </a:solidFill>
                </a:rPr>
                <a:t>колег</a:t>
              </a:r>
              <a:endParaRPr lang="en-US" altLang="ru-RU" sz="1800" dirty="0">
                <a:solidFill>
                  <a:prstClr val="white"/>
                </a:solidFill>
              </a:endParaRPr>
            </a:p>
          </p:txBody>
        </p:sp>
        <p:sp>
          <p:nvSpPr>
            <p:cNvPr id="7190" name="Text Box 20"/>
            <p:cNvSpPr txBox="1">
              <a:spLocks noChangeArrowheads="1"/>
            </p:cNvSpPr>
            <p:nvPr/>
          </p:nvSpPr>
          <p:spPr bwMode="gray">
            <a:xfrm>
              <a:off x="-69" y="1085"/>
              <a:ext cx="188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accent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FF"/>
                </a:buClr>
                <a:buFont typeface="Wingdings" pitchFamily="2" charset="2"/>
                <a:buNone/>
              </a:pPr>
              <a:r>
                <a:rPr lang="uk-UA" sz="2400" dirty="0">
                  <a:ln w="1905"/>
                  <a:solidFill>
                    <a:srgbClr val="0033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Мій особистий</a:t>
              </a:r>
            </a:p>
            <a:p>
              <a:pPr algn="ctr">
                <a:buClr>
                  <a:srgbClr val="0000FF"/>
                </a:buClr>
                <a:buFont typeface="Wingdings" pitchFamily="2" charset="2"/>
                <a:buNone/>
              </a:pPr>
              <a:r>
                <a:rPr lang="uk-UA" sz="2400" dirty="0" smtClean="0">
                  <a:ln w="1905"/>
                  <a:solidFill>
                    <a:srgbClr val="0033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розвиток</a:t>
              </a:r>
              <a:endParaRPr lang="uk-UA" sz="2400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7" name="Рисунок 26" descr="C:\Users\Serg\Pictures\Saved Pictures\image (48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6" t="21875" r="13197" b="16016"/>
          <a:stretch/>
        </p:blipFill>
        <p:spPr bwMode="auto">
          <a:xfrm>
            <a:off x="6559827" y="2057361"/>
            <a:ext cx="2520280" cy="1614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C:\Users\Serg\Pictures\Saved Pictures\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67318"/>
            <a:ext cx="2808312" cy="180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C:\Users\Serg\Pictures\Saved Pictures\image (1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1" y="4830763"/>
            <a:ext cx="4095527" cy="17148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05166" y="2023605"/>
            <a:ext cx="2423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prstClr val="black"/>
                </a:solidFill>
              </a:rPr>
              <a:t>Набуття досвіду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2"/>
          <p:cNvSpPr>
            <a:spLocks noChangeArrowheads="1"/>
          </p:cNvSpPr>
          <p:nvPr/>
        </p:nvSpPr>
        <p:spPr bwMode="gray">
          <a:xfrm>
            <a:off x="395536" y="836709"/>
            <a:ext cx="4320480" cy="3124200"/>
          </a:xfrm>
          <a:prstGeom prst="roundRect">
            <a:avLst>
              <a:gd name="adj" fmla="val 31148"/>
            </a:avLst>
          </a:prstGeom>
          <a:noFill/>
          <a:ln w="57150" algn="ctr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eaLnBrk="0" hangingPunct="0">
              <a:lnSpc>
                <a:spcPct val="80000"/>
              </a:lnSpc>
              <a:defRPr/>
            </a:pPr>
            <a:endParaRPr lang="en-US" sz="600" b="1">
              <a:solidFill>
                <a:sysClr val="windowText" lastClr="000000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67544" y="888760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Мета </a:t>
            </a:r>
            <a:r>
              <a:rPr lang="uk-UA" sz="2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створення портфоліо: </a:t>
            </a:r>
            <a:endParaRPr lang="ru-RU" i="1" dirty="0">
              <a:solidFill>
                <a:srgbClr val="003300"/>
              </a:solidFill>
            </a:endParaRPr>
          </a:p>
          <a:p>
            <a:pPr>
              <a:buFontTx/>
              <a:buChar char="•"/>
              <a:defRPr/>
            </a:pPr>
            <a:r>
              <a:rPr lang="ru-RU" b="1" i="1" dirty="0" err="1">
                <a:solidFill>
                  <a:srgbClr val="003300"/>
                </a:solidFill>
              </a:rPr>
              <a:t>Узагальнення</a:t>
            </a:r>
            <a:r>
              <a:rPr lang="ru-RU" b="1" i="1" dirty="0">
                <a:solidFill>
                  <a:srgbClr val="003300"/>
                </a:solidFill>
              </a:rPr>
              <a:t> та </a:t>
            </a:r>
            <a:r>
              <a:rPr lang="ru-RU" b="1" i="1" dirty="0" err="1">
                <a:solidFill>
                  <a:srgbClr val="003300"/>
                </a:solidFill>
              </a:rPr>
              <a:t>розповсюдження</a:t>
            </a:r>
            <a:r>
              <a:rPr lang="ru-RU" b="1" i="1" dirty="0">
                <a:solidFill>
                  <a:srgbClr val="003300"/>
                </a:solidFill>
              </a:rPr>
              <a:t> </a:t>
            </a:r>
            <a:r>
              <a:rPr lang="ru-RU" b="1" i="1" dirty="0" err="1">
                <a:solidFill>
                  <a:srgbClr val="003300"/>
                </a:solidFill>
              </a:rPr>
              <a:t>власного</a:t>
            </a:r>
            <a:r>
              <a:rPr lang="ru-RU" b="1" i="1" dirty="0">
                <a:solidFill>
                  <a:srgbClr val="003300"/>
                </a:solidFill>
              </a:rPr>
              <a:t> </a:t>
            </a:r>
            <a:r>
              <a:rPr lang="ru-RU" b="1" i="1" dirty="0" err="1">
                <a:solidFill>
                  <a:srgbClr val="003300"/>
                </a:solidFill>
              </a:rPr>
              <a:t>досвіду</a:t>
            </a:r>
            <a:r>
              <a:rPr lang="ru-RU" b="1" i="1" dirty="0">
                <a:solidFill>
                  <a:srgbClr val="003300"/>
                </a:solidFill>
              </a:rPr>
              <a:t>.</a:t>
            </a:r>
          </a:p>
          <a:p>
            <a:pPr>
              <a:buFontTx/>
              <a:buChar char="•"/>
              <a:defRPr/>
            </a:pPr>
            <a:r>
              <a:rPr lang="ru-RU" b="1" i="1" dirty="0" err="1">
                <a:solidFill>
                  <a:srgbClr val="003300"/>
                </a:solidFill>
              </a:rPr>
              <a:t>Створення</a:t>
            </a:r>
            <a:r>
              <a:rPr lang="ru-RU" b="1" i="1" dirty="0">
                <a:solidFill>
                  <a:srgbClr val="003300"/>
                </a:solidFill>
              </a:rPr>
              <a:t> </a:t>
            </a:r>
            <a:r>
              <a:rPr lang="ru-RU" b="1" i="1" dirty="0" err="1">
                <a:solidFill>
                  <a:srgbClr val="003300"/>
                </a:solidFill>
              </a:rPr>
              <a:t>презентації</a:t>
            </a:r>
            <a:r>
              <a:rPr lang="ru-RU" b="1" i="1" dirty="0">
                <a:solidFill>
                  <a:srgbClr val="003300"/>
                </a:solidFill>
              </a:rPr>
              <a:t> </a:t>
            </a:r>
            <a:r>
              <a:rPr lang="ru-RU" b="1" i="1" dirty="0" err="1">
                <a:solidFill>
                  <a:srgbClr val="003300"/>
                </a:solidFill>
              </a:rPr>
              <a:t>своєї</a:t>
            </a:r>
            <a:r>
              <a:rPr lang="ru-RU" b="1" i="1" dirty="0">
                <a:solidFill>
                  <a:srgbClr val="003300"/>
                </a:solidFill>
              </a:rPr>
              <a:t> </a:t>
            </a:r>
            <a:r>
              <a:rPr lang="ru-RU" b="1" i="1" dirty="0" err="1">
                <a:solidFill>
                  <a:srgbClr val="003300"/>
                </a:solidFill>
              </a:rPr>
              <a:t>роботи</a:t>
            </a:r>
            <a:r>
              <a:rPr lang="ru-RU" b="1" i="1" dirty="0">
                <a:solidFill>
                  <a:srgbClr val="003300"/>
                </a:solidFill>
              </a:rPr>
              <a:t>.</a:t>
            </a:r>
          </a:p>
          <a:p>
            <a:pPr>
              <a:buFontTx/>
              <a:buChar char="•"/>
              <a:defRPr/>
            </a:pPr>
            <a:r>
              <a:rPr lang="ru-RU" b="1" i="1" dirty="0" err="1">
                <a:solidFill>
                  <a:srgbClr val="003300"/>
                </a:solidFill>
              </a:rPr>
              <a:t>Використання</a:t>
            </a:r>
            <a:r>
              <a:rPr lang="ru-RU" b="1" i="1" dirty="0">
                <a:solidFill>
                  <a:srgbClr val="003300"/>
                </a:solidFill>
              </a:rPr>
              <a:t> </a:t>
            </a:r>
            <a:r>
              <a:rPr lang="ru-RU" b="1" i="1" dirty="0" err="1">
                <a:solidFill>
                  <a:srgbClr val="003300"/>
                </a:solidFill>
              </a:rPr>
              <a:t>можливості</a:t>
            </a:r>
            <a:r>
              <a:rPr lang="ru-RU" b="1" i="1" dirty="0">
                <a:solidFill>
                  <a:srgbClr val="003300"/>
                </a:solidFill>
              </a:rPr>
              <a:t> </a:t>
            </a:r>
            <a:r>
              <a:rPr lang="ru-RU" b="1" i="1" dirty="0" err="1">
                <a:solidFill>
                  <a:srgbClr val="003300"/>
                </a:solidFill>
              </a:rPr>
              <a:t>особистістного</a:t>
            </a:r>
            <a:r>
              <a:rPr lang="ru-RU" b="1" i="1" dirty="0">
                <a:solidFill>
                  <a:srgbClr val="003300"/>
                </a:solidFill>
              </a:rPr>
              <a:t> та </a:t>
            </a:r>
            <a:r>
              <a:rPr lang="ru-RU" b="1" i="1" dirty="0" err="1">
                <a:solidFill>
                  <a:srgbClr val="003300"/>
                </a:solidFill>
              </a:rPr>
              <a:t>професійного</a:t>
            </a:r>
            <a:r>
              <a:rPr lang="ru-RU" b="1" i="1" dirty="0">
                <a:solidFill>
                  <a:srgbClr val="003300"/>
                </a:solidFill>
              </a:rPr>
              <a:t> </a:t>
            </a:r>
            <a:r>
              <a:rPr lang="ru-RU" b="1" i="1" dirty="0" err="1">
                <a:solidFill>
                  <a:srgbClr val="003300"/>
                </a:solidFill>
              </a:rPr>
              <a:t>зростання</a:t>
            </a:r>
            <a:endParaRPr lang="ru-RU" b="1" i="1" dirty="0">
              <a:solidFill>
                <a:srgbClr val="003300"/>
              </a:solidFill>
            </a:endParaRPr>
          </a:p>
        </p:txBody>
      </p:sp>
      <p:sp>
        <p:nvSpPr>
          <p:cNvPr id="6" name="AutoShape 52"/>
          <p:cNvSpPr>
            <a:spLocks noChangeArrowheads="1"/>
          </p:cNvSpPr>
          <p:nvPr/>
        </p:nvSpPr>
        <p:spPr bwMode="gray">
          <a:xfrm>
            <a:off x="4879438" y="888760"/>
            <a:ext cx="3886200" cy="2900280"/>
          </a:xfrm>
          <a:prstGeom prst="roundRect">
            <a:avLst>
              <a:gd name="adj" fmla="val 42523"/>
            </a:avLst>
          </a:prstGeom>
          <a:noFill/>
          <a:ln w="57150" algn="ctr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eaLnBrk="0" hangingPunct="0">
              <a:lnSpc>
                <a:spcPct val="80000"/>
              </a:lnSpc>
              <a:defRPr/>
            </a:pPr>
            <a:endParaRPr lang="en-US" sz="6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5039544" y="1188159"/>
            <a:ext cx="3726160" cy="1748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Навчально – методична проблема: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uk-UA" sz="800" i="1" dirty="0">
              <a:solidFill>
                <a:srgbClr val="003300"/>
              </a:solidFill>
              <a:latin typeface="Arial" charset="0"/>
              <a:cs typeface="Arial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uk-UA" b="1" i="1" dirty="0">
                <a:solidFill>
                  <a:srgbClr val="003300"/>
                </a:solidFill>
                <a:latin typeface="Arial" charset="0"/>
                <a:cs typeface="Arial" charset="0"/>
              </a:rPr>
              <a:t>Стимулювання  творчої активності учнів на </a:t>
            </a:r>
            <a:r>
              <a:rPr lang="uk-UA" b="1" i="1" dirty="0" err="1">
                <a:solidFill>
                  <a:srgbClr val="003300"/>
                </a:solidFill>
                <a:latin typeface="Arial" charset="0"/>
                <a:cs typeface="Arial" charset="0"/>
              </a:rPr>
              <a:t>уроках</a:t>
            </a:r>
            <a:r>
              <a:rPr lang="uk-UA" b="1" i="1" dirty="0">
                <a:solidFill>
                  <a:srgbClr val="003300"/>
                </a:solidFill>
                <a:latin typeface="Arial" charset="0"/>
                <a:cs typeface="Arial" charset="0"/>
              </a:rPr>
              <a:t> історії шляхом використання інноваційних технологій</a:t>
            </a:r>
          </a:p>
        </p:txBody>
      </p:sp>
      <p:sp>
        <p:nvSpPr>
          <p:cNvPr id="11" name="AutoShape 52"/>
          <p:cNvSpPr>
            <a:spLocks noChangeArrowheads="1"/>
          </p:cNvSpPr>
          <p:nvPr/>
        </p:nvSpPr>
        <p:spPr bwMode="gray">
          <a:xfrm>
            <a:off x="559248" y="4102169"/>
            <a:ext cx="3796727" cy="1447800"/>
          </a:xfrm>
          <a:prstGeom prst="roundRect">
            <a:avLst>
              <a:gd name="adj" fmla="val 42523"/>
            </a:avLst>
          </a:prstGeom>
          <a:noFill/>
          <a:ln w="57150" algn="ctr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eaLnBrk="0" hangingPunct="0">
              <a:lnSpc>
                <a:spcPct val="80000"/>
              </a:lnSpc>
              <a:defRPr/>
            </a:pPr>
            <a:endParaRPr lang="en-US" sz="600" b="1">
              <a:solidFill>
                <a:sysClr val="windowText" lastClr="000000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47564" y="4302223"/>
            <a:ext cx="3816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Тема самоосвіти</a:t>
            </a:r>
            <a:r>
              <a:rPr lang="uk-UA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  <a:r>
              <a:rPr lang="uk-UA" dirty="0">
                <a:solidFill>
                  <a:srgbClr val="003300"/>
                </a:solidFill>
                <a:latin typeface="Arial" charset="0"/>
                <a:cs typeface="Arial" charset="0"/>
              </a:rPr>
              <a:t> </a:t>
            </a:r>
            <a:r>
              <a:rPr lang="uk-UA" b="1" i="1" dirty="0">
                <a:solidFill>
                  <a:srgbClr val="003300"/>
                </a:solidFill>
                <a:latin typeface="Arial" charset="0"/>
                <a:cs typeface="Arial" charset="0"/>
              </a:rPr>
              <a:t>Впровадження інноваційних технологій на </a:t>
            </a:r>
            <a:r>
              <a:rPr lang="uk-UA" b="1" i="1" dirty="0" err="1">
                <a:solidFill>
                  <a:srgbClr val="003300"/>
                </a:solidFill>
                <a:latin typeface="Arial" charset="0"/>
                <a:cs typeface="Arial" charset="0"/>
              </a:rPr>
              <a:t>уроках</a:t>
            </a:r>
            <a:r>
              <a:rPr lang="uk-UA" b="1" i="1" dirty="0">
                <a:solidFill>
                  <a:srgbClr val="003300"/>
                </a:solidFill>
                <a:latin typeface="Arial" charset="0"/>
                <a:cs typeface="Arial" charset="0"/>
              </a:rPr>
              <a:t> історії</a:t>
            </a:r>
            <a:endParaRPr lang="ru-RU" b="1" i="1" dirty="0">
              <a:solidFill>
                <a:srgbClr val="0033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AutoShape 52"/>
          <p:cNvSpPr>
            <a:spLocks noChangeArrowheads="1"/>
          </p:cNvSpPr>
          <p:nvPr/>
        </p:nvSpPr>
        <p:spPr bwMode="gray">
          <a:xfrm>
            <a:off x="5342152" y="3960909"/>
            <a:ext cx="3505200" cy="1752600"/>
          </a:xfrm>
          <a:prstGeom prst="roundRect">
            <a:avLst>
              <a:gd name="adj" fmla="val 42523"/>
            </a:avLst>
          </a:prstGeom>
          <a:noFill/>
          <a:ln w="57150" algn="ctr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eaLnBrk="0" hangingPunct="0">
              <a:lnSpc>
                <a:spcPct val="80000"/>
              </a:lnSpc>
            </a:pPr>
            <a:endParaRPr lang="en-US" sz="600" b="1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0" b="7182"/>
          <a:stretch>
            <a:fillRect/>
          </a:stretch>
        </p:blipFill>
        <p:spPr bwMode="auto">
          <a:xfrm>
            <a:off x="4073949" y="3494757"/>
            <a:ext cx="1567927" cy="1230387"/>
          </a:xfrm>
          <a:prstGeom prst="rect">
            <a:avLst/>
          </a:prstGeom>
          <a:solidFill>
            <a:srgbClr val="FF9900">
              <a:alpha val="56078"/>
            </a:srgbClr>
          </a:solidFill>
          <a:ln w="2857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7" name="Прямокутник 16"/>
          <p:cNvSpPr/>
          <p:nvPr/>
        </p:nvSpPr>
        <p:spPr>
          <a:xfrm>
            <a:off x="5661067" y="4371201"/>
            <a:ext cx="3094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err="1">
                <a:solidFill>
                  <a:srgbClr val="003300"/>
                </a:solidFill>
              </a:rPr>
              <a:t>Гуманність</a:t>
            </a:r>
            <a:r>
              <a:rPr lang="ru-RU" sz="2000" b="1" i="1" dirty="0">
                <a:solidFill>
                  <a:srgbClr val="003300"/>
                </a:solidFill>
              </a:rPr>
              <a:t> і </a:t>
            </a:r>
            <a:r>
              <a:rPr lang="ru-RU" sz="2000" b="1" i="1" dirty="0" err="1">
                <a:solidFill>
                  <a:srgbClr val="003300"/>
                </a:solidFill>
              </a:rPr>
              <a:t>творчість</a:t>
            </a:r>
            <a:r>
              <a:rPr lang="ru-RU" sz="2000" b="1" i="1" dirty="0">
                <a:solidFill>
                  <a:srgbClr val="003300"/>
                </a:solidFill>
              </a:rPr>
              <a:t> </a:t>
            </a:r>
            <a:r>
              <a:rPr lang="ru-RU" sz="2000" b="1" i="1" dirty="0" smtClean="0">
                <a:solidFill>
                  <a:srgbClr val="003300"/>
                </a:solidFill>
              </a:rPr>
              <a:t>–</a:t>
            </a:r>
          </a:p>
          <a:p>
            <a:r>
              <a:rPr lang="ru-RU" sz="2000" b="1" i="1" dirty="0" smtClean="0">
                <a:solidFill>
                  <a:srgbClr val="003300"/>
                </a:solidFill>
              </a:rPr>
              <a:t> </a:t>
            </a:r>
            <a:r>
              <a:rPr lang="ru-RU" sz="2000" b="1" i="1" dirty="0">
                <a:solidFill>
                  <a:srgbClr val="003300"/>
                </a:solidFill>
              </a:rPr>
              <a:t>два </a:t>
            </a:r>
            <a:r>
              <a:rPr lang="ru-RU" sz="2000" b="1" i="1" dirty="0" err="1">
                <a:solidFill>
                  <a:srgbClr val="003300"/>
                </a:solidFill>
              </a:rPr>
              <a:t>крила</a:t>
            </a:r>
            <a:r>
              <a:rPr lang="ru-RU" sz="2000" b="1" i="1" dirty="0">
                <a:solidFill>
                  <a:srgbClr val="003300"/>
                </a:solidFill>
              </a:rPr>
              <a:t> педагога</a:t>
            </a:r>
            <a:r>
              <a:rPr lang="ru-RU" sz="2000" b="1" i="1" dirty="0" smtClean="0">
                <a:solidFill>
                  <a:srgbClr val="003300"/>
                </a:solidFill>
              </a:rPr>
              <a:t>!</a:t>
            </a:r>
            <a:endParaRPr lang="ru-RU" sz="2000" b="1" i="1" dirty="0">
              <a:solidFill>
                <a:srgbClr val="003300"/>
              </a:solidFill>
            </a:endParaRP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0" b="7182"/>
          <a:stretch>
            <a:fillRect/>
          </a:stretch>
        </p:blipFill>
        <p:spPr bwMode="auto">
          <a:xfrm>
            <a:off x="4073950" y="3494758"/>
            <a:ext cx="1567926" cy="1230386"/>
          </a:xfrm>
          <a:prstGeom prst="rect">
            <a:avLst/>
          </a:prstGeom>
          <a:solidFill>
            <a:srgbClr val="FF9900">
              <a:alpha val="56078"/>
            </a:srgbClr>
          </a:solidFill>
          <a:ln w="2857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904" y="116632"/>
            <a:ext cx="899592" cy="91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9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-22605" y="22028"/>
          <a:ext cx="9166605" cy="6431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3" imgW="6937199" imgH="4867908" progId="Word.Document.12">
                  <p:embed/>
                </p:oleObj>
              </mc:Choice>
              <mc:Fallback>
                <p:oleObj name="Документ" r:id="rId3" imgW="6937199" imgH="4867908" progId="Word.Document.12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2605" y="22028"/>
                        <a:ext cx="9166605" cy="6431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9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0139" y="3376290"/>
            <a:ext cx="627791" cy="3527049"/>
            <a:chOff x="-16231" y="0"/>
            <a:chExt cx="1672415" cy="6884041"/>
          </a:xfrm>
        </p:grpSpPr>
        <p:pic>
          <p:nvPicPr>
            <p:cNvPr id="10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2" r="50000"/>
          <a:stretch/>
        </p:blipFill>
        <p:spPr bwMode="auto">
          <a:xfrm>
            <a:off x="-19278" y="-17657"/>
            <a:ext cx="621698" cy="17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3" r="50000" b="3213"/>
          <a:stretch/>
        </p:blipFill>
        <p:spPr bwMode="auto">
          <a:xfrm>
            <a:off x="-13185" y="1715645"/>
            <a:ext cx="621698" cy="16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ТОЛЯ\Desktop\5555555555\m_4_20124026ad572d58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 b="13623"/>
          <a:stretch/>
        </p:blipFill>
        <p:spPr bwMode="auto">
          <a:xfrm>
            <a:off x="1074292" y="5301208"/>
            <a:ext cx="2129556" cy="1111937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.mycdn.me/image?id=587899507747&amp;t=3&amp;plc=WEB&amp;tkn=*eboIb04Qoxi5fSBtzMh-JxGcrG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52" y="188640"/>
            <a:ext cx="4585186" cy="34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C:\Users\Serg\Pictures\Saved Pictures\XPaNaV_17ig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38" y="3387214"/>
            <a:ext cx="3824118" cy="3303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9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816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Скурська</a:t>
            </a:r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Людмила Іванівна</a:t>
            </a:r>
            <a:endParaRPr lang="ru-RU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172" name="AutoShape 52"/>
          <p:cNvSpPr>
            <a:spLocks noGrp="1" noChangeArrowheads="1"/>
          </p:cNvSpPr>
          <p:nvPr>
            <p:ph sz="quarter" idx="4294967295"/>
          </p:nvPr>
        </p:nvSpPr>
        <p:spPr bwMode="gray">
          <a:xfrm>
            <a:off x="1066800" y="1828800"/>
            <a:ext cx="5791200" cy="609600"/>
          </a:xfrm>
          <a:prstGeom prst="roundRect">
            <a:avLst>
              <a:gd name="adj" fmla="val 50000"/>
            </a:avLst>
          </a:prstGeom>
          <a:ln w="57150" algn="ctr">
            <a:solidFill>
              <a:srgbClr val="FF6600"/>
            </a:solidFill>
            <a:round/>
          </a:ln>
          <a:extLst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1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Освіта:</a:t>
            </a:r>
            <a:r>
              <a:rPr lang="uk-UA" sz="1600" i="1" dirty="0" smtClean="0">
                <a:latin typeface="Times New Roman" pitchFamily="18" charset="0"/>
              </a:rPr>
              <a:t> </a:t>
            </a:r>
            <a:r>
              <a:rPr lang="uk-UA" sz="1400" b="1" i="1" dirty="0" smtClean="0">
                <a:solidFill>
                  <a:srgbClr val="C00000"/>
                </a:solidFill>
                <a:latin typeface="Times New Roman" pitchFamily="18" charset="0"/>
              </a:rPr>
              <a:t>вища, у 1984році закінчила КДПІ ім. Горького</a:t>
            </a:r>
            <a:endParaRPr lang="en-US" sz="1400" b="1" i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7173" name="AutoShape 52"/>
          <p:cNvSpPr>
            <a:spLocks noChangeArrowheads="1"/>
          </p:cNvSpPr>
          <p:nvPr/>
        </p:nvSpPr>
        <p:spPr bwMode="gray">
          <a:xfrm>
            <a:off x="914400" y="1143000"/>
            <a:ext cx="4114800" cy="5334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defRPr/>
            </a:pPr>
            <a:r>
              <a:rPr lang="uk-UA" sz="16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Дата народження:</a:t>
            </a:r>
            <a:r>
              <a:rPr lang="uk-UA" sz="1600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1600" b="1" i="1" dirty="0" smtClean="0">
                <a:solidFill>
                  <a:srgbClr val="C00000"/>
                </a:solidFill>
                <a:latin typeface="Times New Roman" pitchFamily="18" charset="0"/>
              </a:rPr>
              <a:t>20 січня 1951 року</a:t>
            </a:r>
            <a:r>
              <a:rPr lang="uk-UA" sz="1600" b="1" i="1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  <a:endParaRPr lang="en-US" sz="1600" b="1" i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74" name="AutoShape 52"/>
          <p:cNvSpPr>
            <a:spLocks noChangeArrowheads="1"/>
          </p:cNvSpPr>
          <p:nvPr/>
        </p:nvSpPr>
        <p:spPr bwMode="gray">
          <a:xfrm>
            <a:off x="1752600" y="4114800"/>
            <a:ext cx="6324600" cy="6096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33CCCC"/>
            </a:solidFill>
            <a:round/>
            <a:headEnd/>
            <a:tailEnd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16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Посада:</a:t>
            </a:r>
            <a:r>
              <a:rPr lang="uk-UA" sz="1400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1400" b="1" i="1" dirty="0">
                <a:solidFill>
                  <a:srgbClr val="C00000"/>
                </a:solidFill>
                <a:latin typeface="Times New Roman" pitchFamily="18" charset="0"/>
              </a:rPr>
              <a:t>вчитель історії</a:t>
            </a:r>
            <a:endParaRPr lang="ru-RU" sz="1400" b="1" i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600" b="1" dirty="0">
              <a:solidFill>
                <a:prstClr val="black"/>
              </a:solidFill>
            </a:endParaRPr>
          </a:p>
        </p:txBody>
      </p:sp>
      <p:sp>
        <p:nvSpPr>
          <p:cNvPr id="7175" name="AutoShape 52"/>
          <p:cNvSpPr>
            <a:spLocks noChangeArrowheads="1"/>
          </p:cNvSpPr>
          <p:nvPr/>
        </p:nvSpPr>
        <p:spPr bwMode="gray">
          <a:xfrm>
            <a:off x="1219200" y="2590800"/>
            <a:ext cx="5867400" cy="685800"/>
          </a:xfrm>
          <a:prstGeom prst="roundRect">
            <a:avLst>
              <a:gd name="adj" fmla="val 45574"/>
            </a:avLst>
          </a:prstGeom>
          <a:noFill/>
          <a:ln w="57150" algn="ctr">
            <a:solidFill>
              <a:srgbClr val="FFCC00"/>
            </a:solidFill>
            <a:round/>
            <a:headEnd/>
            <a:tailEnd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16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Спеціальність:</a:t>
            </a:r>
            <a:r>
              <a:rPr lang="uk-UA" sz="1400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1400" b="1" i="1" dirty="0">
                <a:solidFill>
                  <a:srgbClr val="C00000"/>
                </a:solidFill>
                <a:latin typeface="Times New Roman" pitchFamily="18" charset="0"/>
              </a:rPr>
              <a:t>«Історія», кваліфікація вчитель </a:t>
            </a:r>
            <a:r>
              <a:rPr lang="uk-UA" sz="1400" b="1" i="1" dirty="0" smtClean="0">
                <a:solidFill>
                  <a:srgbClr val="C00000"/>
                </a:solidFill>
                <a:latin typeface="Times New Roman" pitchFamily="18" charset="0"/>
              </a:rPr>
              <a:t>історії та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1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uk-UA" sz="1400" b="1" i="1" dirty="0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                                    правознавства</a:t>
            </a:r>
            <a:endParaRPr lang="ru-RU" sz="1400" b="1" i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100" b="1" dirty="0">
              <a:solidFill>
                <a:prstClr val="black"/>
              </a:solidFill>
            </a:endParaRPr>
          </a:p>
        </p:txBody>
      </p:sp>
      <p:sp>
        <p:nvSpPr>
          <p:cNvPr id="7176" name="AutoShape 52"/>
          <p:cNvSpPr>
            <a:spLocks noChangeArrowheads="1"/>
          </p:cNvSpPr>
          <p:nvPr/>
        </p:nvSpPr>
        <p:spPr bwMode="gray">
          <a:xfrm>
            <a:off x="1600200" y="3352800"/>
            <a:ext cx="6324600" cy="6096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808000"/>
            </a:solidFill>
            <a:round/>
            <a:headEnd/>
            <a:tailEnd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16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Місце роботи:   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7177" name="AutoShape 52"/>
          <p:cNvSpPr>
            <a:spLocks noChangeArrowheads="1"/>
          </p:cNvSpPr>
          <p:nvPr/>
        </p:nvSpPr>
        <p:spPr bwMode="gray">
          <a:xfrm>
            <a:off x="2057400" y="4953000"/>
            <a:ext cx="2442592" cy="3810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000080"/>
            </a:solidFill>
            <a:round/>
            <a:headEnd/>
            <a:tailEnd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16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Стаж роботи:</a:t>
            </a:r>
            <a:r>
              <a:rPr lang="uk-UA" sz="1400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1400" b="1" i="1" dirty="0" smtClean="0">
                <a:solidFill>
                  <a:srgbClr val="C00000"/>
                </a:solidFill>
                <a:latin typeface="Times New Roman" pitchFamily="18" charset="0"/>
              </a:rPr>
              <a:t>35 років</a:t>
            </a:r>
            <a:endParaRPr lang="en-US" sz="600" b="1" dirty="0">
              <a:solidFill>
                <a:prstClr val="black"/>
              </a:solidFill>
            </a:endParaRPr>
          </a:p>
        </p:txBody>
      </p:sp>
      <p:sp>
        <p:nvSpPr>
          <p:cNvPr id="7178" name="AutoShape 52"/>
          <p:cNvSpPr>
            <a:spLocks noChangeArrowheads="1"/>
          </p:cNvSpPr>
          <p:nvPr/>
        </p:nvSpPr>
        <p:spPr bwMode="gray">
          <a:xfrm>
            <a:off x="4499992" y="4953000"/>
            <a:ext cx="1944216" cy="3810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000080"/>
            </a:solidFill>
            <a:round/>
            <a:headEnd/>
            <a:tailEnd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16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Категорія: вища</a:t>
            </a:r>
            <a:r>
              <a:rPr lang="uk-UA" sz="1600" b="1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1600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endParaRPr lang="uk-UA" sz="1600" i="1" dirty="0">
              <a:solidFill>
                <a:prstClr val="black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700" b="1" dirty="0">
              <a:solidFill>
                <a:prstClr val="black"/>
              </a:solidFill>
            </a:endParaRPr>
          </a:p>
        </p:txBody>
      </p:sp>
      <p:grpSp>
        <p:nvGrpSpPr>
          <p:cNvPr id="15371" name="Group 53"/>
          <p:cNvGrpSpPr>
            <a:grpSpLocks/>
          </p:cNvGrpSpPr>
          <p:nvPr/>
        </p:nvGrpSpPr>
        <p:grpSpPr bwMode="auto">
          <a:xfrm>
            <a:off x="304800" y="1143000"/>
            <a:ext cx="685800" cy="482600"/>
            <a:chOff x="2078" y="190"/>
            <a:chExt cx="1615" cy="4630"/>
          </a:xfrm>
        </p:grpSpPr>
        <p:sp>
          <p:nvSpPr>
            <p:cNvPr id="1544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44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2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1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3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3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15372" name="Group 53"/>
          <p:cNvGrpSpPr>
            <a:grpSpLocks/>
          </p:cNvGrpSpPr>
          <p:nvPr/>
        </p:nvGrpSpPr>
        <p:grpSpPr bwMode="auto">
          <a:xfrm>
            <a:off x="457200" y="1905000"/>
            <a:ext cx="685800" cy="482600"/>
            <a:chOff x="2078" y="190"/>
            <a:chExt cx="1615" cy="4630"/>
          </a:xfrm>
        </p:grpSpPr>
        <p:sp>
          <p:nvSpPr>
            <p:cNvPr id="1544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44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4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5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5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7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15373" name="Group 53"/>
          <p:cNvGrpSpPr>
            <a:grpSpLocks/>
          </p:cNvGrpSpPr>
          <p:nvPr/>
        </p:nvGrpSpPr>
        <p:grpSpPr bwMode="auto">
          <a:xfrm>
            <a:off x="1447800" y="4953000"/>
            <a:ext cx="685800" cy="482600"/>
            <a:chOff x="2078" y="190"/>
            <a:chExt cx="1615" cy="4630"/>
          </a:xfrm>
        </p:grpSpPr>
        <p:sp>
          <p:nvSpPr>
            <p:cNvPr id="1543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43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6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9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7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1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3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15374" name="Group 53"/>
          <p:cNvGrpSpPr>
            <a:grpSpLocks/>
          </p:cNvGrpSpPr>
          <p:nvPr/>
        </p:nvGrpSpPr>
        <p:grpSpPr bwMode="auto">
          <a:xfrm>
            <a:off x="914400" y="3429000"/>
            <a:ext cx="685800" cy="482600"/>
            <a:chOff x="2078" y="190"/>
            <a:chExt cx="1615" cy="4630"/>
          </a:xfrm>
        </p:grpSpPr>
        <p:sp>
          <p:nvSpPr>
            <p:cNvPr id="1543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43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8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3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9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5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15375" name="Group 53"/>
          <p:cNvGrpSpPr>
            <a:grpSpLocks/>
          </p:cNvGrpSpPr>
          <p:nvPr/>
        </p:nvGrpSpPr>
        <p:grpSpPr bwMode="auto">
          <a:xfrm>
            <a:off x="1143000" y="4191000"/>
            <a:ext cx="685800" cy="482600"/>
            <a:chOff x="2078" y="190"/>
            <a:chExt cx="1615" cy="4630"/>
          </a:xfrm>
        </p:grpSpPr>
        <p:sp>
          <p:nvSpPr>
            <p:cNvPr id="1542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42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7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1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9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185E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15376" name="Group 53"/>
          <p:cNvGrpSpPr>
            <a:grpSpLocks/>
          </p:cNvGrpSpPr>
          <p:nvPr/>
        </p:nvGrpSpPr>
        <p:grpSpPr bwMode="auto">
          <a:xfrm>
            <a:off x="1752600" y="5638800"/>
            <a:ext cx="685800" cy="482600"/>
            <a:chOff x="2078" y="190"/>
            <a:chExt cx="1615" cy="4630"/>
          </a:xfrm>
        </p:grpSpPr>
        <p:sp>
          <p:nvSpPr>
            <p:cNvPr id="1541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41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2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1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3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3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sp>
        <p:nvSpPr>
          <p:cNvPr id="7222" name="AutoShape 52"/>
          <p:cNvSpPr>
            <a:spLocks noChangeArrowheads="1"/>
          </p:cNvSpPr>
          <p:nvPr/>
        </p:nvSpPr>
        <p:spPr bwMode="gray">
          <a:xfrm>
            <a:off x="6444208" y="4953000"/>
            <a:ext cx="2090192" cy="3810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000080"/>
            </a:solidFill>
            <a:round/>
            <a:headEnd/>
            <a:tailEnd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uk-UA" sz="16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Рік атестації:</a:t>
            </a:r>
            <a:r>
              <a:rPr lang="uk-UA" sz="1400" b="1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1400" b="1" i="1" dirty="0" smtClean="0">
                <a:solidFill>
                  <a:srgbClr val="C00000"/>
                </a:solidFill>
                <a:latin typeface="Times New Roman" pitchFamily="18" charset="0"/>
              </a:rPr>
              <a:t>2017</a:t>
            </a:r>
            <a:endParaRPr lang="ru-RU" sz="1400" b="1" i="1" dirty="0">
              <a:solidFill>
                <a:srgbClr val="C00000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defRPr/>
            </a:pPr>
            <a:endParaRPr lang="en-US" sz="600" b="1" dirty="0">
              <a:solidFill>
                <a:prstClr val="black"/>
              </a:solidFill>
            </a:endParaRPr>
          </a:p>
        </p:txBody>
      </p:sp>
      <p:sp>
        <p:nvSpPr>
          <p:cNvPr id="15379" name="AutoShape 52"/>
          <p:cNvSpPr>
            <a:spLocks noChangeArrowheads="1"/>
          </p:cNvSpPr>
          <p:nvPr/>
        </p:nvSpPr>
        <p:spPr bwMode="gray">
          <a:xfrm>
            <a:off x="2362200" y="5562600"/>
            <a:ext cx="6477000" cy="6096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</a:pPr>
            <a:endParaRPr lang="en-US" sz="1400" b="1">
              <a:solidFill>
                <a:prstClr val="black"/>
              </a:solidFill>
            </a:endParaRPr>
          </a:p>
        </p:txBody>
      </p:sp>
      <p:grpSp>
        <p:nvGrpSpPr>
          <p:cNvPr id="15382" name="Group 53"/>
          <p:cNvGrpSpPr>
            <a:grpSpLocks/>
          </p:cNvGrpSpPr>
          <p:nvPr/>
        </p:nvGrpSpPr>
        <p:grpSpPr bwMode="auto">
          <a:xfrm>
            <a:off x="609600" y="2667000"/>
            <a:ext cx="685800" cy="482600"/>
            <a:chOff x="2078" y="190"/>
            <a:chExt cx="1615" cy="4630"/>
          </a:xfrm>
        </p:grpSpPr>
        <p:sp>
          <p:nvSpPr>
            <p:cNvPr id="1541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41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4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5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7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15383" name="Group 53"/>
          <p:cNvGrpSpPr>
            <a:grpSpLocks/>
          </p:cNvGrpSpPr>
          <p:nvPr/>
        </p:nvGrpSpPr>
        <p:grpSpPr bwMode="auto">
          <a:xfrm>
            <a:off x="1752600" y="5638800"/>
            <a:ext cx="685800" cy="482600"/>
            <a:chOff x="2078" y="190"/>
            <a:chExt cx="1615" cy="4630"/>
          </a:xfrm>
        </p:grpSpPr>
        <p:sp>
          <p:nvSpPr>
            <p:cNvPr id="1540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40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9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7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1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15384" name="Group 53"/>
          <p:cNvGrpSpPr>
            <a:grpSpLocks/>
          </p:cNvGrpSpPr>
          <p:nvPr/>
        </p:nvGrpSpPr>
        <p:grpSpPr bwMode="auto">
          <a:xfrm>
            <a:off x="1752600" y="5638800"/>
            <a:ext cx="685800" cy="482600"/>
            <a:chOff x="2078" y="190"/>
            <a:chExt cx="1615" cy="4630"/>
          </a:xfrm>
        </p:grpSpPr>
        <p:sp>
          <p:nvSpPr>
            <p:cNvPr id="1540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40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8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3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9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5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15385" name="Group 53"/>
          <p:cNvGrpSpPr>
            <a:grpSpLocks/>
          </p:cNvGrpSpPr>
          <p:nvPr/>
        </p:nvGrpSpPr>
        <p:grpSpPr bwMode="auto">
          <a:xfrm>
            <a:off x="1752600" y="5638800"/>
            <a:ext cx="685800" cy="482600"/>
            <a:chOff x="2078" y="190"/>
            <a:chExt cx="1615" cy="4630"/>
          </a:xfrm>
        </p:grpSpPr>
        <p:sp>
          <p:nvSpPr>
            <p:cNvPr id="1539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39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20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7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21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9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grpSp>
        <p:nvGrpSpPr>
          <p:cNvPr id="15386" name="Group 53"/>
          <p:cNvGrpSpPr>
            <a:grpSpLocks/>
          </p:cNvGrpSpPr>
          <p:nvPr/>
        </p:nvGrpSpPr>
        <p:grpSpPr bwMode="auto">
          <a:xfrm>
            <a:off x="1447800" y="4953000"/>
            <a:ext cx="685800" cy="482600"/>
            <a:chOff x="2078" y="190"/>
            <a:chExt cx="1615" cy="4630"/>
          </a:xfrm>
        </p:grpSpPr>
        <p:sp>
          <p:nvSpPr>
            <p:cNvPr id="1538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1538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1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  <p:sp>
          <p:nvSpPr>
            <p:cNvPr id="70714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3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3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r"/>
              <a:endParaRPr lang="uk-UA">
                <a:solidFill>
                  <a:prstClr val="black"/>
                </a:solidFill>
              </a:endParaRPr>
            </a:p>
          </p:txBody>
        </p:sp>
      </p:grpSp>
      <p:sp>
        <p:nvSpPr>
          <p:cNvPr id="15387" name="Прямоугольник 21"/>
          <p:cNvSpPr>
            <a:spLocks noChangeArrowheads="1"/>
          </p:cNvSpPr>
          <p:nvPr/>
        </p:nvSpPr>
        <p:spPr bwMode="auto">
          <a:xfrm>
            <a:off x="3200400" y="3429000"/>
            <a:ext cx="541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1600" b="1" dirty="0" err="1" smtClean="0">
                <a:solidFill>
                  <a:srgbClr val="C00000"/>
                </a:solidFill>
              </a:rPr>
              <a:t>Пісківське</a:t>
            </a:r>
            <a:r>
              <a:rPr lang="uk-UA" sz="1600" b="1" dirty="0" smtClean="0">
                <a:solidFill>
                  <a:srgbClr val="C00000"/>
                </a:solidFill>
              </a:rPr>
              <a:t> НВО</a:t>
            </a:r>
            <a:endParaRPr lang="uk-UA" sz="1600" b="1" dirty="0">
              <a:solidFill>
                <a:srgbClr val="C00000"/>
              </a:solidFill>
            </a:endParaRPr>
          </a:p>
        </p:txBody>
      </p:sp>
      <p:pic>
        <p:nvPicPr>
          <p:cNvPr id="94" name="Picture 2" descr="https://i.mycdn.me/image?id=815677319715&amp;t=3&amp;plc=WEB&amp;ts=00&amp;tkn=*vGJtL8rk4URlrBoXp8KWBBRzcc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5" r="10439"/>
          <a:stretch/>
        </p:blipFill>
        <p:spPr bwMode="auto">
          <a:xfrm>
            <a:off x="6944225" y="183881"/>
            <a:ext cx="1961150" cy="187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627784" y="5722745"/>
            <a:ext cx="3440494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uk-UA" sz="16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Курси підвищення кваліфікації: </a:t>
            </a:r>
            <a:r>
              <a:rPr lang="uk-UA" sz="1000" b="1" i="1" dirty="0">
                <a:solidFill>
                  <a:srgbClr val="990033"/>
                </a:solidFill>
              </a:rPr>
              <a:t> </a:t>
            </a:r>
            <a:r>
              <a:rPr lang="uk-UA" sz="1400" b="1" i="1" dirty="0" smtClean="0">
                <a:solidFill>
                  <a:srgbClr val="C00000"/>
                </a:solidFill>
              </a:rPr>
              <a:t>2015</a:t>
            </a:r>
            <a:endParaRPr lang="uk-UA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66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mycdn.me/image?id=815677744931&amp;t=3&amp;plc=WEB&amp;tkn=*vjyDD22CXcNTO07q27zNxoxe1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4" y="476672"/>
            <a:ext cx="833004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0139" y="3376290"/>
            <a:ext cx="627791" cy="3527049"/>
            <a:chOff x="-16231" y="0"/>
            <a:chExt cx="1672415" cy="6884041"/>
          </a:xfrm>
        </p:grpSpPr>
        <p:pic>
          <p:nvPicPr>
            <p:cNvPr id="10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-16231" y="0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ТОЛЯ\Desktop\5555555555\1312435082_stock-vector-ethnic-ukraine-patterns-7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2" r="50000"/>
            <a:stretch/>
          </p:blipFill>
          <p:spPr bwMode="auto">
            <a:xfrm>
              <a:off x="0" y="3383033"/>
              <a:ext cx="1656184" cy="350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2" r="50000"/>
          <a:stretch/>
        </p:blipFill>
        <p:spPr bwMode="auto">
          <a:xfrm>
            <a:off x="-19278" y="-17657"/>
            <a:ext cx="621698" cy="17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ТОЛЯ\Desktop\5555555555\1312435082_stock-vector-ethnic-ukraine-patterns-7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3" r="50000" b="3213"/>
          <a:stretch/>
        </p:blipFill>
        <p:spPr bwMode="auto">
          <a:xfrm>
            <a:off x="-13185" y="1715645"/>
            <a:ext cx="621698" cy="16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ОЛЯ\Desktop\5555555555\1315154342_qh0ut3expdwzhx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 b="77560"/>
          <a:stretch/>
        </p:blipFill>
        <p:spPr bwMode="auto">
          <a:xfrm>
            <a:off x="7055768" y="41320"/>
            <a:ext cx="2088232" cy="12864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1597968" y="148793"/>
            <a:ext cx="4485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400" b="1" i="1" kern="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Кабінет </a:t>
            </a:r>
            <a:r>
              <a:rPr lang="uk-UA" sz="4400" b="1" i="1" kern="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історії -</a:t>
            </a:r>
            <a:endParaRPr lang="ru-RU" sz="4400" i="1" kern="0" dirty="0">
              <a:solidFill>
                <a:srgbClr val="003300"/>
              </a:solidFill>
            </a:endParaRPr>
          </a:p>
        </p:txBody>
      </p:sp>
      <p:pic>
        <p:nvPicPr>
          <p:cNvPr id="16" name="Рисунок 15" descr="H:\Історія Пісківського НВО\Скурська Л.І\фотографії\P91811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04" y="3227799"/>
            <a:ext cx="3241224" cy="2505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3" y="1066290"/>
            <a:ext cx="4447531" cy="333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626" y="1327736"/>
            <a:ext cx="3573581" cy="180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215767" y="5621744"/>
            <a:ext cx="7338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400" b="1" i="1" kern="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робоче </a:t>
            </a:r>
            <a:r>
              <a:rPr lang="uk-UA" sz="4400" b="1" i="1" kern="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місце учнів і вчителя</a:t>
            </a:r>
            <a:endParaRPr lang="ru-RU" sz="4400" i="1" kern="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t="7584" b="11526"/>
          <a:stretch/>
        </p:blipFill>
        <p:spPr>
          <a:xfrm>
            <a:off x="696500" y="548680"/>
            <a:ext cx="783594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6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467544" y="30126"/>
            <a:ext cx="9577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Систематизація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методики </a:t>
            </a:r>
            <a:r>
              <a:rPr lang="ru-RU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правознавства</a:t>
            </a:r>
            <a:endParaRPr lang="ru-RU" sz="3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G:\Безымянный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59" b="29884"/>
          <a:stretch/>
        </p:blipFill>
        <p:spPr bwMode="auto">
          <a:xfrm>
            <a:off x="321196" y="1124743"/>
            <a:ext cx="8353175" cy="529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G:\20180202_11300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"/>
          <a:stretch/>
        </p:blipFill>
        <p:spPr bwMode="auto">
          <a:xfrm>
            <a:off x="252536" y="1124743"/>
            <a:ext cx="8639944" cy="5290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1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259632" y="1772816"/>
            <a:ext cx="6678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uk-UA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у школярів системи знань, умінь і навичок самостійної роботи;</a:t>
            </a:r>
          </a:p>
          <a:p>
            <a:pPr>
              <a:buFontTx/>
              <a:buChar char="•"/>
              <a:defRPr/>
            </a:pPr>
            <a:r>
              <a:rPr lang="uk-UA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соціальної та громадянської компетентності дитини;</a:t>
            </a:r>
          </a:p>
          <a:p>
            <a:pPr>
              <a:buFontTx/>
              <a:buChar char="•"/>
              <a:defRPr/>
            </a:pPr>
            <a:r>
              <a:rPr lang="uk-UA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атмосфери співробітництва, взаємодії вчителя та учня;</a:t>
            </a:r>
          </a:p>
          <a:p>
            <a:pPr>
              <a:buFontTx/>
              <a:buChar char="•"/>
              <a:defRPr/>
            </a:pPr>
            <a:r>
              <a:rPr lang="uk-UA" sz="2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uk-UA" sz="2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язання</a:t>
            </a:r>
            <a:r>
              <a:rPr lang="uk-UA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нових пізнавальних і життєвих проблем</a:t>
            </a:r>
            <a:endParaRPr lang="ru-RU" sz="2800" b="1" dirty="0">
              <a:solidFill>
                <a:srgbClr val="00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115616" y="499080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Провідна педагогічна ідея:</a:t>
            </a: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25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1337257" y="1835309"/>
            <a:ext cx="1650567" cy="8934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prstClr val="white"/>
                </a:solidFill>
              </a:rPr>
              <a:t>Розвиток критичного мислення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50372" y="2898692"/>
            <a:ext cx="1512168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prstClr val="white"/>
                </a:solidFill>
              </a:rPr>
              <a:t>Ігрові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34762" y="3977355"/>
            <a:ext cx="2004990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prstClr val="white"/>
                </a:solidFill>
              </a:rPr>
              <a:t>Диференційоване навчання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776680" y="4029116"/>
            <a:ext cx="2030294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prstClr val="white"/>
                </a:solidFill>
              </a:rPr>
              <a:t>Випереджувальне навчання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948264" y="2996952"/>
            <a:ext cx="1512168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prstClr val="white"/>
                </a:solidFill>
              </a:rPr>
              <a:t>Інтерактивн</a:t>
            </a:r>
            <a:r>
              <a:rPr lang="uk-UA" dirty="0" smtClean="0">
                <a:solidFill>
                  <a:prstClr val="white"/>
                </a:solidFill>
              </a:rPr>
              <a:t>і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106674" y="1835309"/>
            <a:ext cx="1597674" cy="8934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prstClr val="white"/>
                </a:solidFill>
              </a:rPr>
              <a:t>Навчання на основі схем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822709" y="1264684"/>
            <a:ext cx="1512168" cy="7200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prstClr val="white"/>
                </a:solidFill>
              </a:rPr>
              <a:t>Особистісно зорієнтовані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36647" y="3071680"/>
            <a:ext cx="2016224" cy="191487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2" descr="Картинки по запросу учениця за партою малю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8" name="Picture 4" descr="Картинки по запросу учениця за партою малюнок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8BF"/>
              </a:clrFrom>
              <a:clrTo>
                <a:srgbClr val="F5F8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9" y="3501336"/>
            <a:ext cx="1677554" cy="95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кутник 14"/>
          <p:cNvSpPr/>
          <p:nvPr/>
        </p:nvSpPr>
        <p:spPr>
          <a:xfrm>
            <a:off x="2069719" y="260648"/>
            <a:ext cx="5183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Апробовую</a:t>
            </a:r>
            <a:r>
              <a:rPr lang="ru-RU" sz="40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endParaRPr lang="ru-RU" sz="40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ілка вниз 16"/>
          <p:cNvSpPr/>
          <p:nvPr/>
        </p:nvSpPr>
        <p:spPr>
          <a:xfrm>
            <a:off x="4475422" y="2010513"/>
            <a:ext cx="169335" cy="888179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ілка вниз 18"/>
          <p:cNvSpPr/>
          <p:nvPr/>
        </p:nvSpPr>
        <p:spPr>
          <a:xfrm rot="2409671">
            <a:off x="5786617" y="2616635"/>
            <a:ext cx="157194" cy="94546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ілка вниз 19"/>
          <p:cNvSpPr/>
          <p:nvPr/>
        </p:nvSpPr>
        <p:spPr>
          <a:xfrm rot="19064372">
            <a:off x="3243095" y="2599796"/>
            <a:ext cx="171592" cy="103963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ілка вправо 21"/>
          <p:cNvSpPr/>
          <p:nvPr/>
        </p:nvSpPr>
        <p:spPr>
          <a:xfrm rot="1025205">
            <a:off x="2104135" y="3612037"/>
            <a:ext cx="1454165" cy="17910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ілка вліво 22"/>
          <p:cNvSpPr/>
          <p:nvPr/>
        </p:nvSpPr>
        <p:spPr>
          <a:xfrm rot="20536981">
            <a:off x="5789052" y="3698801"/>
            <a:ext cx="1198172" cy="157094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ілка вправо 23"/>
          <p:cNvSpPr/>
          <p:nvPr/>
        </p:nvSpPr>
        <p:spPr>
          <a:xfrm>
            <a:off x="2339752" y="4575403"/>
            <a:ext cx="1254456" cy="12203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трілка вліво 24"/>
          <p:cNvSpPr/>
          <p:nvPr/>
        </p:nvSpPr>
        <p:spPr>
          <a:xfrm>
            <a:off x="5500263" y="4575403"/>
            <a:ext cx="1276417" cy="122031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472</Words>
  <Application>Microsoft Office PowerPoint</Application>
  <PresentationFormat>Экран (4:3)</PresentationFormat>
  <Paragraphs>107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8" baseType="lpstr">
      <vt:lpstr>Arial</vt:lpstr>
      <vt:lpstr>Calibri</vt:lpstr>
      <vt:lpstr>Times New Roman</vt:lpstr>
      <vt:lpstr>Trebuchet MS</vt:lpstr>
      <vt:lpstr>Verdana</vt:lpstr>
      <vt:lpstr>Wingdings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Документ</vt:lpstr>
      <vt:lpstr>Портфоліо Скурської Людмили Іванівни, вчителя історії Пісківського НВО</vt:lpstr>
      <vt:lpstr>Презентация PowerPoint</vt:lpstr>
      <vt:lpstr>Скурська Людмила Іванівна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Логіка побудови уроку з ІКТ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Скурської Людмили Іванівни, вчителя історії Пісківського НВО</dc:title>
  <dc:creator>Дом</dc:creator>
  <cp:lastModifiedBy>Людмила</cp:lastModifiedBy>
  <cp:revision>6</cp:revision>
  <dcterms:created xsi:type="dcterms:W3CDTF">2018-02-06T10:59:44Z</dcterms:created>
  <dcterms:modified xsi:type="dcterms:W3CDTF">2018-11-15T15:07:07Z</dcterms:modified>
</cp:coreProperties>
</file>