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2" r:id="rId8"/>
    <p:sldId id="263" r:id="rId9"/>
    <p:sldId id="267" r:id="rId10"/>
    <p:sldId id="268" r:id="rId11"/>
    <p:sldId id="269" r:id="rId12"/>
    <p:sldId id="261" r:id="rId13"/>
    <p:sldId id="265" r:id="rId14"/>
    <p:sldId id="266" r:id="rId15"/>
    <p:sldId id="271" r:id="rId16"/>
    <p:sldId id="273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2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school.xvatit.com/index.php?title=%D0%A4%D0%B0%D0%B9%D0%BB:Zmoch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chool.xvatit.com/index.php?title=%D0%A4%D0%B0%D0%B9%D0%BB:Moch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5"/>
            <a:ext cx="7774632" cy="165618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Мохи середовище існування, пристосувальні риси будови і процесів життєдіяльності.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708920"/>
            <a:ext cx="6728792" cy="29298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820891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464190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елені мохи">
            <a:hlinkClick r:id="rId2" tooltip="&quot;Зелені мохи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416824" cy="48840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692696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Зелені мохи.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19697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westnews.com.ua/wp-content/uploads/2017/10/22553146_1517010475011234_4385141144276962178_o_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64562"/>
            <a:ext cx="8572500" cy="408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548680"/>
            <a:ext cx="85725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uk-UA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Сфагнові мохи </a:t>
            </a:r>
          </a:p>
          <a:p>
            <a:pPr indent="457200"/>
            <a:r>
              <a:rPr lang="uk-U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творюють суцільний, хиткий, товстий, м'який, пухкий килим (</a:t>
            </a:r>
            <a:r>
              <a:rPr lang="uk-UA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дерновину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від світло-зелених до бурих або червонуватих відтінків.</a:t>
            </a:r>
            <a:endParaRPr lang="uk-UA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338747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476672"/>
            <a:ext cx="79928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solidFill>
                  <a:srgbClr val="00B050"/>
                </a:solidFill>
                <a:latin typeface="Times New Roman"/>
                <a:ea typeface="Times New Roman"/>
              </a:rPr>
              <a:t>РІЗНОМАНІТНІСТЬ МОХОПОДІБНИХ</a:t>
            </a:r>
            <a:r>
              <a:rPr lang="uk-UA" dirty="0">
                <a:solidFill>
                  <a:srgbClr val="00B050"/>
                </a:solidFill>
                <a:latin typeface="Times New Roman"/>
                <a:ea typeface="Times New Roman"/>
              </a:rPr>
              <a:t>.</a:t>
            </a:r>
            <a:endParaRPr lang="ru-RU" sz="1600" dirty="0">
              <a:solidFill>
                <a:srgbClr val="00B05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5124" name="Picture 4" descr="https://rododendrons.ru/image/cache/data/Mhi/%D0%9Carchantia%20polymorpha-6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4205" y="1772816"/>
            <a:ext cx="756084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10800000" flipV="1">
            <a:off x="715120" y="1119808"/>
            <a:ext cx="78488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</a:t>
            </a:r>
            <a:r>
              <a:rPr lang="uk-UA" sz="2800" dirty="0" smtClean="0">
                <a:solidFill>
                  <a:srgbClr val="FF0000"/>
                </a:solidFill>
              </a:rPr>
              <a:t>Маршанція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uk-UA" sz="2800" dirty="0" smtClean="0">
                <a:solidFill>
                  <a:srgbClr val="FF0000"/>
                </a:solidFill>
              </a:rPr>
              <a:t>мінлива</a:t>
            </a:r>
            <a:endParaRPr lang="uk-U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85661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data:image/jpeg;base64,/9j/4AAQSkZJRgABAQAAAQABAAD/2wCEAAkGBxMTEhUTEhIWFhUWGBgWFhgYGBcYFxYXFh4eGBgaHhcYHSghGB0lHRgXITEhJSktLi8uGB8zODMtNygtLisBCgoKDg0OGxAQGjUlICYvLS0vLS4tLS0tLTUtNS8wLS0tLS0vLS0tLS0tLy0tLS0tLS0tLS0tLS0tLS0tLS0tLf/AABEIAMIBAwMBIgACEQEDEQH/xAAcAAABBQEBAQAAAAAAAAAAAAAFAAIDBAYBBwj/xABLEAACAQIEAwUEBgYHBgUFAAABAhEAAwQSITEFQVETImFxkQYygaEHFCNCUmJygpKxwdEVMzRzsuHwFyRDU3SiFkRjwvFUZIOT0v/EABoBAAMBAQEBAAAAAAAAAAAAAAECAwAEBQb/xAAwEQACAgECBAQFBAIDAAAAAAAAAQIRAxIhBBMxQSJRYXEFFIGhsTJCkfAzUiPR4f/aAAwDAQACEQMRAD8A9R477X4bCXBavF8xUOMqyMpJA+amqH+0fBdbv7B/nWO+lv8Atqf3Cf47lY5K8zNxmSE3FUeRm47LDI4qtj2L/aPgut3/APWf513/AGi4Lrc/YP8AOvHxUgqfz2X0/v1FXH5fT+/U9eH0hYPrc/Y/zro+kHB9bn7H+deSLUijWt87l9P4GXHZfQ9ZHt9hP/U/Y/zrqe3eEOg7Q/qH+ded4ThZOr6eA3+J5UXsWVUQoAq0OIzPrX8FFxWV+RubftTYPJx5r/CaePaWx+b9n/OsUtPFV58x/mZmzHtHZ/N+zTh7Q2fzelY5RUq1ufIPzMzW/wDiCz+b0/zrv9O2vzelZUCpFFbnzD8xM0/9OWvzelO/pm3+b0rMgVItDnzN8xM0f9MW/wA3pXf6Wt/m9Kz6inqK3PmH5iYe/pVPH0ro4mnj6UEAp4FbnzNz5hkcRTx9K7/SCePpQlacBRWeYefIK/X18fSu/Xl8aGAU5RW58g8+QR+uL41364vjVCuijz5B50i99bXxrv1oeNUgKdR50jc2Rc+sjxpfWR41Tp0VubIPNkWvrArvbjxqrFKjzZB5si9NKlSrpOg8f+lv+3J/cJ/juVlLRQ6HunqNviK1n0t/25P+nT/HcrM8IsC5dRG2JPxgEx8YrweJdZZM+ez78RJepPguHZm1Pd3kc/KaZgo7Ut2TNbcgKuZXKjfMVmVEFeXMzpWi4s/ZWSVEZBoNNB5ehrF4qzfexnt96CpIYqS10wqlAZYsTlHd0mKHCvmRlts9j3eB4PGscnI097AWz7qsh+JH+vKreDwSoJGp/F/LpWX4fx29cm3cZLbxlzRqHkCch96NRl0OszoaIcG4ldLzcIFslly6e/OWAZOkqx697LrlknDhnjtyapEMvw+UI6zSqKkUU0GpFrsTs4jqipFFcQVKBRMkdAqRa4BT1FAYcBXL75UZvwqT6CaeK5iLZZGUblWA8yIrFMda1q6WCOE+0GezduXVCtaUOQJgoy5kInrqPOpuFccm1cuYgLb7O4bZAzHWFIEakmWiB0qifZy4Th+8oVURMQJ0YWyHWNNdQRU97gV0h2UpnGL+s2wScrAQIJjQ71Naj6PJi+GyclFpamu/6UnVL33du6TTCScew+QvnICsqPmVwULe7mBEqD1OlWTxiyDGf/iiwIViDdP3ZA+ewoPe4PiLgxDMLatiOzQqCWFu0ghmkr3n6CNOtRt7OX+wt2EZV7LEdpbufeFvvGSI1cFvjRuXkSXBfD31yVuv3J0qV71vUrXqt/fSYPH2rr3ERszWiFeJgEzpOx2O20VdWgvs/wAF+rXL+UAW37LJrLdxYYtpuTr8aOimV9zyuKhihlrC7jS390r+9nRTlFJRThTHOdFPFcFPArBOCnxSAroNFIahCuxXQK7FMEQFdpV2iEQFdikBTqKQ6RapUqVdh0Hj/wBLf9uT/p0/x3KyFpyCCCQRqD0IrX/S2P8Afk/6dP8AHcrHrXhcR/lkfO8T/nl7mnwnF1vDJcBDEawNGjy9391WRgwNVGoght9RqDNVeE4Ls1k+82/gOlEMlaHDtLwuvwduHNNLcy2Fwd17zlvcLliORPIxsOXTajQ4dyHugRHh0HTblRIA9T604W+pJ+JqmXDOdJSpHXm4x5qvsKwscj8evnz0irAqJLI3irCCrY4aYpXZySab2HKKlApoFSKKc1HVp60lFSKKwRAU8U5FqRRWGSOKKkApAVKBWGOCnqK6BT1rGEtOFOUU8CtQaOAU5RTgKeBRoNDRT1FICnRWoIhXYpRToo0EQFdpU4CiFI5FOApRTopkh0jkV2ugUopkhixSrtKukueP/S3/AG5P7hP8dygHAsLnbMRovzb/AC/lR/6Wx/v1v+4T/HcqpgXt20Vc6zz8zqa8iUNWeTPAyxvPJ+pfAp4qBMUh2YU/6wg3YVYqkTEaGDHj08azOB4zetvctuHd+0sW7SXuzRgboYlmeypTL3TAEnSOYrQ/WbcQWUgj4EHSqlnB4II1tbdkIxllyrDEbEiNSPlTRa7lYOK6lce0b5bbGyADeNi53nIVludkSH7PLl1kZipOw1pW/aolXi0M9pYuLn928bps27c5dcxVjO8RprV+1g8J3It2vs4yd0d2DIgRyOvnrUmG4dh1d7jZWZ7ovSwU5XVQi5dNIE679402qBROHkDLnteUVc9kZ2GIAVHLZrmHcW8oJUaGSxYgQFJqZPa/UA2Wk/VIjOV/3rKTLhMq5c2gJ70UYWxhhrkt/f1gf8Uzc/aO/Wn2bGFiAtuPs9IH/Cjs/wBmBHSK2qPka4eRT43x1rF1ba2lcRbNwlypQXrospACmTJY6kaKaib2xtrbus1tg6G+EUyFu9hc7MxcIgalSek84ou1jDEuWW3mcozkgSxtxkJPPLAjpFMtYLBAuwt2ZuBg5yr3g5lwZGoY6kc6GqC6hWnuih/4pa3c7K/YhxfFl+xNy8Iayb6sqrbDseRXLpvtRv2e4j9Zw9q/ly9oJyzMakbwOnSoMLh8HZChEtIEYuuVQIcjKWEDcgkT0q3g8Th0UW7bIqqNFXQAb7Dbeg5R7Bbj2CCiniqf9JWf+YvrXRxax/zV9aW0LsXlqQCmWXDAMpBB2PWpVpkhqHAU8CuCn0aDR0VmOH4u9exWKY4lrdvC3ltCwqWiHXIrlnLKXJcuQuUrGUb61qB51Sv8Fwz3lvvYtNeWMtwopcRtDROnLpTJjRMfwX20vNic122ow98Ybsh2ktZ7a1duox+zE5lt9/vdwgRIk1awvtxccMEw6G5nwq2+/eW064ssEbNcsKxAKHvBCCCCDRrh3snhLOIu4i3Zth7gAjIgCQCGyQO7nzd7rAq5hOAYS3/V4eyuqN3UUd61JtnTmsmOk6U9x8inh8gGfbNu1OHGHJvfWGw41udiStg3ge2NrLJYZcnvR3o5VTufSNNoXrWGNxZtKwDwwuNauYi/bjLq1q3bGnNmjSK2K8Ps5s3ZpPadtMCe1K5C/wCll7s9KqcK9nrFlCoUPN67fLMFntLxbORAgd1yn6Olbw+RvD5Ff2Z9pRi7mIVbeVLRU23zT21tmuILgECAWsvGpkQedaKqmDwFm1/VW0TuJb7oA7luci6chmaB4mreYdRQpXsavI7XRXJpZh1FNQaOiu1zMOoroohJ5pUqVXLHlP0mWM2PX8uFDejXI+cVk7Vstpzkn4Aan4RW89vbM4tm/wDtkUftXSf4ViTaTIZmSdI11BkT4aa1w1Upe55mi8svclwNrSasYoaiRBG4OlO4fZ7TuIIOXZiJYqYMefIUUXh1tstxrgyxlYjQ5lUAz+sV156moTlRSOCUlsB8RaiQfhQq03XrWsu8OzGGI90EMD3QSBBJHIdKo4v2auKnu94E5wCCQu85N4iDP5hSRmhnw8vIjFgogfcMdDUuaiN7CThgVnIWIWRBAXQE9CTOn865guHMzHTXQR40G1YHhd0ipaUkVYTCmndi+0QIPy0qTCW5InpRugLHvRUuEgzTbETPKivZgg6VXuWcomP9f6ikc1ZVYH1KmLw5KyNqrPtI50TVxtOhG1VRaEwPhU9TbNPCuxQvE7ipMFakwRRdcCABmq01y3bMwCWEqfHmKfWuhSHBt7sMcNX7BR+WqOFBVLS2mQo3vPpIA/CdiMxAk9aJ8PT7JeuWqeJxCKoGVWbQBSIUkgHQaDp8a9LBKo2HC9OpFbimLUEn7wIO+sLOgIoXxCxcuG22ZgWaMnMkyNT90KTM+A0NLjdkGWhtZAZN9TquvmR4BRUHCMSveF4ZVV1FsFyDnXKACRvspn1mjqf7i/VD04aotuHuR2mXMfwGVYR+lrIpmLstNy4k/ZwqyIDGIGvgMuvU1bxQXEW++0INTpOcwRvpH7zS4hil2zFdCi6aBiCYI6HT4UicSUo7NAS5jnzljBK2mbKeZ3gnfYR+tWQ4Y2e811UhFJbRe6gukqoPSNB8K2dvE4cnJlJBVVdwNUa4FgT95ZMedCcDhr9i8h7C7dsyyYrKrFXQjKxJA1Khg4P4lOu8XxRtEoqyPFP3WZU7xkpI0BYtPwkQao4K9CssCWS2TImS0T88x+FaTFez+IUNZQB2S+jI0wlzD3g7M87ABUUzOhUjzC4+yGVXVAFa6ELa95LRGQmdpGsDTWNYmtOGw2kWJY/VmVoLZyZ8iIPw0NVPZa7nzMBsFU6DSCSN/HKPhUuPTIt1WeGFlWZj+Ypp8CSKLfR/wtVsZwc1y6xaIkL2RZFM8/eJ81HSglSKpbUHeE2SXa7cEaDSYIKyYI8jtWMx3CexusGIJbM5iNJJyieZygE9JitniscqBUQrMawJJABlmy7wP/mh3HXd7QAaQxUe7DPENk8NdYqcJ+JotF6RnBsGz2SbeXM2j5tgglRoPCfWt37BN/XjLlgoQBoMrFysDy0+Fef4ZjatsO0C5hFx1JyakBV8+9HiRWz+i4AfWAGkjshEzAGePXX0oJeNEGt7N/SpUq6wmB+kD+t//D/F6x7kOE7i2yFU92TnPukn8Oi5o6k9a2vtsAcQM23ZLPlmeflWaZbINsYdpBBDEx76Agt4Aztyy1wZXU2Qww1ZJFm/gBatgAqzC53Yj7W2TAIPgxU6bVVsgFQhUIXIOflmUFYJ/DIJ+FVcS0MtxPdRcxUkErlYWyDtuyzEbRypljGHKsakhlUHWATB9QTXI7e56UMdIPcLxxWwGZU7F5DnfLuBod+8BHkK7Yw7uXvyStraRLtpIJgCVXNHkB0qC3ibZ3tjKCM6HRWYZYHQqhyqesHfWq3DseAisc1sDIGCGc6AlbjRrAAyjaTSUPotWaXBYZRJ7QOGBLFgcudj91T94zr5ipsRYJtSSQWCZmWAFJgn/tOWetZ48QKPDEMURFEwAGknMBzEafGjOGxNlw4mAUYKCSFJBmQf0gaS+wvLqhuICvLWhsYVZOZlKq0gHxaKoLg3tvB36dB4/P0ophzbDESs6r2gMsgHdEfL5Vd+rar9pK6hNoPUE9Af3UIyZKeFXYEW7Aj4VG47pNGcTgkChgPe7zDTQncD4zUIw6P3WGUDv/my+7+8U2qnQqi+5mhh8wz8+lW+H2RkL3FnlHSef7qv4m1b74ErJJtjoek896WOwwtgG4cihU03z6d99DqAfmYrO2mwxirVlXF4vKMo7wA38RyobiCz5Dl0A33EAiT5URtcNbtct66q28ouAD3mLg90dDMCh+OuZVRbbZjqrZTqBsR8aRpxOpUbHCv9kI2y6ViHxTXbqgkd+UUjZYUuW8CAoAHjW04TaK4dAeSR8OXyrC4a6LKltc2h1HeU6SPMhYHg1enjrTueXFeKXuEcTjcxzOjKMwGsBSBMk/BW9BVPBYVrqZr1wAs091RKRI0XmRCnXnVfHYxnIZ2BkpCiNlBy6ctGbzk1e4hihZX3AHOXKQ05CJA25HMJ/RqkpUhkxgyCEw4bKNWLHV8ggmBopJUxFDsBf78sRbY5XEklSNfnGXWn38WoJNrQi086FSXgE90juzmbTWosNhUOV3CMLdotlbUloJgDkAsfuoaF1HLHFGVcUGnKLyQWHeXMRk0jTusAR+rRf2St3FQQFYlRNzNH21smVIEMcylhOuiCZ5hra/YMt1TkS8ezIbOe8qsp/Ls0jbvDwkh7NW3m4cjZZXvHuqSomQSBPvxvHd21NdKbj0J3ubDG3wLYVFEBcqR+AHRYHSMseFZHH8PAa4hXMLlztEVYAQi2iZdOrC5HLUVMnE27fKx56wYkaafOZq3dtBnKnZgeyfZhHvL56H9qaTHPVY3UyHHMIGs3brKe0ylY37mfMBA+9A+Yq1gsPfs2rdpPet29VzLmVrhzsC2w1I58j4072txpRyFAZjlKjaWfuyf2aqYq4O0Uh81xVYsVAAlVI00/FJnwHjS5N0UQSvntGQKO85Yls0nUElQwnTvESJ28afda7nKKUynNlOXRXAMll5gifA1V4RfW81t1ICqmVkgZlYwJyz3k1BkbAkHlJnA282dmfOFQgGCIkaefWOQpYQaYG7ZlcXdGa2CFXOoDKvuK47O5IB5FQkfHkK130MYkXGxpHW0I6Qbo9NKz2Iwdt0ZmUhspZXDQCUVlUEc9GKyNRCyNqKfQQT2mO2iMNAGw1vjTr1mqad1I0mevUqVKqgML7cWy14KN2tAepcVmmww7a7a7Usokq52l0nbYS0CtP7akC+CduyE+WZ5rDYW1BK66DMTyGUmPPQbV5+d1JicPWqfuV7Co7QzkEsVYa6oBqZ6SIoshOHtnKZBuAEEanIARt4/vNUMNw9GW5fLyFYiBv9oSAZPL4VMj22ZVa0xPvE5+7rI6eHyrnkt/Q9HWmQ8RDX2TstWZsoG28ddtvkabg+/2agZRbVldiYJzakny5edXxbTL9nmVsyga6gwTvUuCVTbuMw+0JaZgALEGoPKkqKLIqouY82Hv3IJ7NgrkjdSO4sHkAzkfEVFgr2HtrbzTceADOwzB84A5akGfCaqW3Oq5gC9sg6f+pO/wFP4Jw9e0ZnmbYzL0ZlbY+BURWUk73HSVbsvYLEuGuIuUsr5pG7QQCJ5iP3Ucv3AoFt9EgoDyS4B3ufeBmZ8aA3VtW3S7bJh2cldsuYlhHgOnlV3HKB2LMwJYF2YHQ5iAungB86hqq6Emk2GLWJR0LOQh7xRQNSG5keICmfE0yJKrOZsgAI7pVTqC3UMPnVfiNwXRntsAWDKxbdhBZIPQER8fCqHB+IXGuvLZezGbaZyghVHxI9KpdsmoWrQdxGDQypRmCEune7p7s78zpr5igGOwtu4WVrjEyRbO6TOYqCdSI8fveFGMC7OYXRR/wh7ygEk+e4qq3EFJc3bWW4JlTsgWCdRsWjunw8aft5CpUyPDcPzjMoyNaOR3uak5jrv+GYjTpQXCW3t22v21RgpUOG30Dd8eEldPGtAucq0/Z2nd2I0OUOQCREzlIJqpiuGCxbQXbjXCxOZF2yAAgaa6QJjxoVe/ULbWzD3B2JwqE7lJmvKRfYxlnMoLgk+7GXTxJXr1FetcNthcOoUQAhAHhrFeJ2u0IAA+7Dno2g+agNFepGPhRwR/VINHFW7I7S4S7LBUc2JabY+EEE9F8au4XB3Ly9uWykjMwI0ynWJk5jtrA5aVQwjK9uWthcuxJnORM6/H50Wu8QYHD2lXusq/FgvdE9JynxyiqPS9mLRx8OxcFYEKQQd8+wHorH4DoKm9lFL2R2ttVIZwhIE3LZkMD6mD/wDNUOHkw2U6ntFBPRHAUnqYzVfw9lR9p2lxmUAavCzAWAvM6es1oyUY+o6Qr3CWFh7St2hJaSYlizWysg6aKhGvUVa7YquW4yzvcMqAF+6ojcxoKF2cdmYqSQZIj9HlpzjLWP4nfjEpbQkozaAmTMQvnrr46UYzeSJmt9jcXArkHYmZI5TqPk1XggVVPaFoEAn8Q5/MiPGhStla5Cg5REnUGBGg8+dVBj7mXuquoIy7AkHkORjeovwR6Bqty7jGtuxuNb7R0QACJ1B3I8JJrO8OvBrjQoBCFso2ALhdOsA/Oilost42mXMVjbmSNj+LfamrgIvyAqn3MiIFgEHu90nvSC0ae7Twtw3AgbwS3GJYkQltiNdiNCCOuwBFafAXWa1cIAXP7ojLoZVSQI7xI5fwqg0oS/djM5hiomARGvjHpVm0uU3BJg2bYSNTmtG4d+pZhr4VSK8gmKu374LokqguDMJLAZIYmehEeYavRvoSw6o+OCnZrKxEQFa8AP31luKcLW4EupCg98gAgaAAeOwUdIAHStl9E99O2xgXc9jPmO1J/wAVNtEzPTKVKlVTGD+kEd5/7g/++sMjACT98EGTqJQkjfxree35gu3Swx9M5ryTDs91woBPegcwMwj5b1w5YapMhjtSl7moxGJs3c9jC2tO0DAjTTKO6Z5Ss+dTWCUDI4GvOJ3Y6epj4ULx3Bmwtxoud4KGBg6s2hGmkwSav2Aezz3GMOEOpMkztHLQ/IVw5Gl0Z2OVSolvYQWbym2+dGZZPjGvlvRDivB4toykzdLTEnQgtMdKANdyXlDglBl1BIgArr486lxfGbjhVBiAAvUZh122NScL3Hbath/D4JAe1iOyVO62ubUk/GCKbf4iJulVENEwDozcv40LXiIUKN2O5B5BIIy/H5VGMW2dlLZVlSRtBBAG1Q0NlIybqw7awa9j311BGpMaGQY+JX0qHD3VCu1wdoqg21bmI0ED4gz4UT4hw7NZUi4SxGhB2A10HTQCs/wxG7Bi2XLnPOJ5/voJtdSkZWm2LhWMhLoddcvd6gGJjpt86M8KvojrYKaqwLsfvAd7UzyEihGOLlzmQS4zHScuZgdPh++hmGZ2YrJnOxZtfdAYsfSqxZWtQfbHm2jvYeGyAxGuUE5Z8YM/CpE4gmJuFnMKchuwYzQEDb8gCRQzH2ioOU90hfd5jLGx8vnUVs27dshz3hnzCOarkifOnVNdRnCNX3Cl7KtwRfhXD5RvoQCi+JOo+IqQXSbZ7Ns90rYy6zGcwTJ5kkD4UKwvEV7S4XIXQssAQpUEARyHdA+NG+FXc1m65aDlCqYghQAefiSfjWUWtyc40jScHM4VD1Q/xrxLg1w3G27uZdB1KZDPUAAn9WvceGWguFUSDCHUGQd+fOvF+C4cBAoEs5aF8AACZ8Jj9Y9K9bH0XseV3kFMAkQpHctqCzcmKgmB+UZfjNV7fEGgHMQS0eQiQfCNDNdxWN7O0QxEiFPMtm0P/bPpQktnRkTeFHoezYT1yhQfEGmW+5lRpOCO31NANJjKNAzFzLa+An1FN4djMxU2zJck6/c1ywPIhz6dKgwGP+2RCMuRdhBACqQUB594qSecHprS9l7sOyGBMkdQG12/SNJKKCmrCeEyg3JmC0hhqVY6qY56QD51mOOYwW8argBTn0JAjKx1YdCJMHkfEUc+uKHnTK4NwDoFbp10URWS4niyNCvNiNZIIAPPl3l0q2Pw7BXU1n9JWzbKC4Ge8T3dZQDKpX4M3oRXMPZAQgHUqFXxkqs/HMax/s6rNetxJ1c/qnKWJ9K3/BlUXU59nEjSApJjfTx/VHOtkinsG+wWGFi4ncMG22YkZibrCAsclAZteZmdAK7h7TW7WV7gVtczSIXbQmNTAgjlNWLvE8qsEl2XKABuQeZ08z0+VYL2j4wzSGBT8szl8JAAAjYeMnwLkkrQA3xkWn7hvt2hXUhQbYjTbeCcxjcfGrGFvjtBblcylpH3hbcEgz0LLm6xcG1Y9ybxW6qySUXKNBmJ1EA6bfHPR7B4I2TmY5nY94fHUeWo9KTWktwLqWcRd7qrcOUa5gdyVJzefdy6Ud9hr6I9womUkozGAMxObXxP+VCOI2s9rNIzIyn9ISVKk+pHjlrvALzJevJJKxadCddGz8+ewqOaMuW/p+TZn4Nj2ulSFKu0Jkva2yGu5W91rYVvIlgfkaw1rArhzdKgZZ7pMSswQRW49tdM56WWPpmrzPD4prhu22aMzJuQBAG08tSPDSvO4jVqddO5GLqT9y/dcupl82VhM66GCd/LahxxZhlUGAUA6SCDvGv8zVDH4lrZVXJMxOsbbwfOinC8VZNvI1p21LDvgMrEQryQJUbwdK5uV3OiKTl1LntJcRbdoghrjkZxrqoWAumwnX4Cqdy5nW2q5Q7FYiY1Crr6fPzrP4vFMbgKsdWBUamFiBPXofjRu1i37TuiA2rAGFJU66D/AFNNLFpSKTlfUsLh3sspuKO6SZHeBMbCZjl0q72SXTnXJmd0nwXcQOeqkknppGs0+I3c5XswpBkSASzZRG8zEERpXcNiCihWMEMu45R5Tzrndp7AjJ7M1Vq+czop0VZBPIgwB8jQpcI64cggHM3LkCNfmflVRcYZvMu2WAekz/E/MVoeD4tOwIyktB8QYABFRUJdysX29htq6oMFdGUgH+NDcNeyi6oAHaKULbEKy7677D0NFbN4KQcoIg+JEE/6/wBGILhtrftuRmAEkMNNFgCB4z6UsNgwdsFcSzL2i5pVHgHqFG/pHrQa9eZlCE6kksT+ZpmtN7RW1azmtCEZVueTMyoyzzgyKF41bfYg90MqmT+Igg9d5FdKWl0/M6YTVK/MFIAzXGJGzHTbU/KjNhLj2rvZg5JaCN4jLl8hQnC2FynU6ZO94NkkHrEmtl7L3UyRmECZPWSTTTai9h8skavhqr9VXIuVez7o/CIOleJezPEAVcgQLVtcjH7wKGPLaY/Mte5YRf8AdwJnuHX1r5vwyOiuBJMCOWgg8ueij4V6+NeE8iMW3KgzxTEqiIDLE3mRjuSB3WM+Bg/GhfDbb/WSGPNyB3pILEMYXUDLz6x51eOW7oHCA3b0Mdu9lInoCTvUuI4LcFy0S7Lm/ro2Cpl0Efigj9ajGkJe9EwLKHe33mWYE7q2hgnfSm/ViHIAILCAOmbKya9BlqXCMMuYrJLCUG4XOBAA5kA+goliFNxAwVkIJKEgBiORgGRud6jjTb37CqylYwZz3lzAgXHhiYyggMFJ0A1VRryPjQfEcIc6mcyZgQ25Mg79coA/VFb7C5cmdVAa6ua6BqO0hII02yqfShWJxaMWXLEyBJH3O+dfELNdFpMqkCeA4QKpcsZZAGzR3QSWA00HMkeCjlU+DZSwJ0BOZZJiQISYI2hj8RodKG8U4jls5RA1MiCGI5ydomabYxfadkwMKIMeBZsp9I9RUs1/qROafVBvjLqJ7MlBlIypzzakyd20HPTLWUv2WNjthDBLkXFgExE5+pGbSj+JwTXpI5hgdoBM5dNDEA+vlQ259krJm1JkyNATp59N+lJCfmZSp7l72TwhtoLufN2rBgogwFaQ2YdQQSNxsdaK41lLq6kEAyoH5YiY20zcuWtRiwVso0E3CAhfIqi2F1ZFVYhRGnWTE6UJxmKe20omYkkE7gaBY9SB69aaSuVDpbWFrOKz2kJGj5laATpy+f8AhFE/ZvhwDMGYG4iW1dQfdAzZQfH3vSheHLWrV0hsjA21A1It6lZOnvHOpKctPhZ9kGP1jE3fxixJ/EydoDPwK0nEVDC23v8A+oGZ1BnuIpUhSrsGMh7c3Aoctt2J/wDdXjmJ4h3yR97SY/DMQOWk16T9KGOi41mP/Llh1JbOoEfq/OvIseStsbZssmddRy0251xxWvJK+2xzLebLdnGOXWQGUa94SOfOZEx8PhWgtY+2bV2+yZc32CAfe0lwR0AAB8G36BOH2UuYdoMnlyMnatBieFotsWmMnDiG1le1YBrkjwkJ+pU8ihve1bHXGO+5nsFdDPmga6jQgidYAGn76JWbgMAKcxYifD478vnNUcOyKWuIq5ByJOk6bLrMmOm9Nw+Myw2YElp2g6aRr1kaeHlS5IOT2A/F9DUcNsMjoH65vU/v/wBdaLcW4ejKLgA3GgGs7THTz/dQe7iTfydmBmGxjUiddaOPw1mthMxUsFI1gz3s2g23FcNPVcuozaSpGTe5lzAncz6a7/Ec6s4HirKsLvO0nYnvfL+NUcZh3VtFJElecyBr8NRRXhGCPdlGzQ+YEEASO6wbaCCR5gfC2SK02UfoEeC40tca4x0CTE9ST++oMfjAzdmQVlFK8jocx322cU7A925qIlSpB0gTyMa6E6+HxqpiMABiCwy5beU795gdDI138eRqGNJt2bFK2y/iNMHaUsQEZ4bQ5lZs40mTH85igwwTlbjhgy5CRqQNTOx2228RVi5jXFsW1AyK+UFpOgInWembrr50reLW4hsuwt5yFDABYcx7wHL3pjXWddq6FFsynut+5S+uESqfiECDHd1266fKrGDxwyQ0q5CiBoDoZnxohxDhhs6osgIc36TSQ8+UifzL8R/Ebtp7kqMoUqIAEbQTpH4T68qzpo6ZzT2PVOEXS2FUkgkoSY2kzNeH2XEAdYn4/wChXtPBsQGwiEACbZgDYbjSvEbWGkh9oQAj5/wPyr08ElKJx4Osizg8HZzjtWIGYMojR2nQbdeXOjb3XYkLse6xI1HT5EGgfFLpt9myATmAE/dmRPnqaO2Cto20Jm4xVonfOrKBr8B6Vsit2JmjUgZgwyKTcTKuRWYnULBNxhP6oHk1FlwYuNbut7oWWBMc8wAA8YFQ3yDnUtmHejy90rHOAYolg7C92GXNl1tmJyrqI8JK+PhWgkmxYx23HXhlVR1bMAOSx3fkB60FxnZobjwciZi2kks2m3OZGm+oq1xG9cdVlIJZcwHJC0Eg+AOvxqZ8UiLnYARJGumWc2djyGk0kHbbYFIwntZa7G0qmc5JzDSFJ0YyN4kIByOfwqlwG/qqllEJpmmJGWBp4gegox7R41MbYW9aQh0DLr95Z1Ec2iG/aof7DYC3euHMhzAyHJJQGdBliC0/ikaDQxV7TVDUeiYLAC2FLwXZcu0aTrv4QfOelZu5w6/ZvG8llbozBVVwSDIAc690ASVBO+pijWMY9qtuTnyEhlBzZhEADnM7ctvOWxi3nIZzKqk6byekAgAa66xXInp7ByQSSKPEMQ5tEh8g7gMTlGcEjQdIHrQy2GtIFQfanYsRFtSTDEk6OYIB5SOZFay7gZyhklS7O2sBUtooWTGsNtpr61mOJXkObs1a2zCFaTOpzCYmZ5x0qsYqAkXSJuGNd0tOQCzMBsQFy5htzDmdep8DRrhdhLKnKCJkmdyfQac48aAcBsFsuckyCxOu2ZY36lfnRzit4IpM8j+6o8bBy4eX0/KF4p/8ex7UKVcFKu9Dnkn0wgjE23T3uxC/NyunnPrXmmIcyrHWQCTzkkz5g616p9LdpO2Vi/f7EAJy954Y67CW9B4x53g8BnIIG4A+OhHlJEfGuWL0uTfmQUkpSsn4FbW1dL6mzaRr5G8ZdVQdQWIidd6bhsQbtpmLfaOS7EbSTLNG+86a7eNGbmDWzahhma7Mg7m2Bl5/mb5UP4fw/sSvekZjPjqdY+O1TnOOn1Lxb0pgYO9suqlsrpGkjXQxqPAz/GK0PDODObMwxGWR+kQOR1BGp35CncawysUyEAA7n+YrQ4fALkCq8ggACTHUAePjUJ5bgmhNT0gjhFkWwAVPLNpMmPHYa1o7+IIAdTIAMfAUMxltVBOpI38tNfLarnALikMGMj5VzT8XiHTcqRJa4vKEFVMAnlJGnppNSYniY7JSp2015f6E0/C3sOuaVEk5ZjryqDHWrCqwygjeAY1PjyqMtx09LaZG+MzMnMHeCTznkdo+FNxaW8zKdysd2OcbjnEDyihGExJ7aMpDBSFQTCzuWPhIgfHlrJw2O0u9n3oMdZO+afidKdwcRINp7EfFsEEtqQwjylidWI0GmpAk1lsXjGUCd2Mx4TPx2HlW8S4O6jrMGdtRy8o1rIe1PD5cvmEdNSZ2Et4nlXRw01elg1LUa6zxg3sASp+1sIE/TtkRy2jf9U0C4dilUlHtlswDAeJCka8xqxoLwLFXLLZjoDAIJBkaNPlH76JWMLcYg2QXZLeZiFkhVJBPKYUoNNo9OiUEzsx/7I9Nw6i3h0USIUgddZOteZ4UdBoQPlXomDLNhFzGWyS3PXn/AB1rzo2SICT3id+QFcHwR3LNf+3/AGLifiZTx9wNiLFrlcuGf0bYk/x9BRzGWx3rh1I7DvA5T9kX1jzuTFBsBaFzFWhcWNWtR/eKynXxzRWks21ZQhIYF9SOqsjEGYiGzCDyr3a7kcybkROqG40AiCXaJIJJGYRymDt1qjwxrnb3DHUW2iCxzL8ssgirlxGDuUJU9mxYjWCBoPMkN6U/2fT7e6G1yRJ195YKnwJD+k0KdAbRYGLXKt1kKtEkExHUEc9vnWX9rSpVwC75lWETQGQBBYa6cx4GrfGsWXxAw6j3YXMTuQMs+WbX1q/hOEiy8M4YkEAEDukkHTrz9KjjTun0JRg3IxuGsslqFIELJHRwOh1gzt49K13s4EWwHsx3srGNCrGDEySdvnVrD8JyXBmUNmzs2gjbQSRMD95PQVBhfrAVVuWhJkRIt933VkxCnVCdDBIps2y2KdiXFYSLy3ixgDQc20yxpsBEx/Ixdwrglrots0gfaDSMsjUnfn1q5dNm2wJUgrmaCSRL5iwjYjvRHlQDieNKGzYtPlRiFKjWZaCfU/8AdU0t+oJJ9wriuJqqOZ90ElCJka6eOnKsbftqBLTMhmEzLDpO6kmjuPxNm1Ekgq11NBMkGQPSaznErxb7TJP3FEBQSwhQo8NKfHFpbl8GNPdmm4BbUIWUAKTA/QXSPUtQ32yzQirJNztNBzICxH7VH8NhgtsIo9xAPXf+NN41hrirbKKCwDjUqInKTuR5fCq8Q9GBt+n5OTPJU2j2ilSFKnKnjH0y4zJxCwuw7K0WPLL2lz+Rms4vFLIdcjqJME5gABzrS/TLwDF4jGo2Hw126gsIpZFJAYPdJE9YKn41gl9jOI//AEN/9g0ksUZbnG4tSbS7h/ifHLbsyowaO6pBmR5+c1XF3MgX70wNfSquC9kMeu+Cvz+ga0nsz7N4sXc1zC3VCiRmQ+9OnoJri4hcuLlFXQk+JzaqUdvqRJwo5VNxGlTIHOaJX0yqGBkmJXSRp0otf4ZiDtYub/gNVTwHFMYFi5r1Ugeprx1xHES6w+zGcpVVAhrTtKqMzGdNzH8KrnCXrUwp1nTpXoHCvZ9rS+4Sx94wfQeFOxnBXba23pXp48U3HxIZSmqdGJ4fgLr6sjQDMePWit7CIy89eX86NWeE3kRyLbkhWgQdTGgoVYwOJI1w90fqGuXiIZYPwxsWWWd211KWKu3A9xgvcIiTtJEeR2oRhLtzMzM0cgCuWeWgo9xrhGKa13LF0kMpgKZ31oPiuFY2JGEvk8u429bHzZx/QZZcl7IuNjkVApIJJ1M96OlQvw23eAcDWTvyHgOoIoXgvZrHu4zYW8snUlCAK2djgd5VCizcgflOtDLHJirSrfsw659KMTxL2ebu5O8TMkakDyoh7H4G7bxEXUKo1q7bZmESGQgCR4xWrtcKvDezc/ZP8qoe0djGZU7DCXWicxymRMRAifiKtj4jLVKO/qmWhnnGNUEuEArhraMIOSCOhPLWsnw3hd5u84AjQDPb9dGqxw9eIhxnwuIKnQzbOnjRDBcJxed1Ni4AWEEqYhoJMnkCTXHwvzPCSm1C9W/R/wB7jR4iUeiBmH9nrwxS3ltBkKa962RmkHmdwVBB60bxfDbhysVUEZ5GZBmkefMxWptcOZQAEaB4UOv4a+SQbLkSYOU7V6+XickIK47/AFBPLJ9jPXLLgqoyBdc8Og94QfvaxTcBgTabEP3ZulcozpslsKB734s1ELnBcQTpaeN/dNQvwzEN/wCXuj9Vq4V8Q4rvj+zIyzSXYy2IwyZyc9hiVCODcQktu894Eb5RrynWr+HtAsXNxFVVIIN220ggz3sxIgH5Cn472QvXDm7C6rcyEMHzFRD2LxIEBbpnQzbI0O/Pz+VX+alJdGvowx4mdbR/JYLq5+yv2iywn9YjEITLmA3gDHOKk4rhGu22typXLzuJJK6D72/T4dKhb2PxiCLVvT9Fwf3Gamwvs1i1MulxvyqjR6netLiciW0fsxfmMi/b+TJYhbrFBOYGAe8ANZIBIuQQIHxNE7WAY3gXt5OzdCrdopBOYSSFaASGB2+8ehrRL7NXQc31e5Mzsd9f/wCjVxOD3/8AkXP2TXNL4hmi9sX2ZXnSa6HnmN4ffcZnVSDdZz30kSWjTNO8DbcaxVmzgrvbW3vdmEtBiEVge9kzBtzyJ3O4EV6Ba4NdEfYOY2lTp8TU68Iuc7Lz4Lt60j+LZ10wv+GZcRNKkgEmKCFkCgMCBmZ0yhoBg66CDodefUUzGsWVCWDErmMEGMwBjTajF7hN4kzYc+OQ6xttvVXEcGvxIsXPgpk+tbP8Q4niMbxPHV12fuTlKUo1R6gKVcFKvojqO0qVKiEVcpUqwDtKlSoBFSpUqJhUqVKgzCpUqVYwqVKlWMKlSpVjCpGlSrGFSpUqxhVylSrGFXaVKsAVcpUqJmdpUqVAIqVKlWMKlSpUTHaVKlQM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data:image/jpeg;base64,/9j/4AAQSkZJRgABAQAAAQABAAD/2wCEAAkGBxMTEhUTEhIWFhUWGBgWFhgYGBcYFxYXFh4eGBgaHhcYHSghGB0lHRgXITEhJSktLi8uGB8zODMtNygtLisBCgoKDg0OGxAQGjUlICYvLS0vLS4tLS0tLTUtNS8wLS0tLS0vLS0tLS0tLy0tLS0tLS0tLS0tLS0tLS0tLS0tLf/AABEIAMIBAwMBIgACEQEDEQH/xAAcAAABBQEBAQAAAAAAAAAAAAAFAAIDBAYBBwj/xABLEAACAQIEAwUEBgYHBgUFAAABAhEAAwQSITEFQVETImFxkQYygaEHFCNCUmJygpKxwdEVMzRzsuHwFyRDU3SiFkRjwvFUZIOT0v/EABoBAAMBAQEBAAAAAAAAAAAAAAECAwAEBQb/xAAwEQACAgECBAQFBAIDAAAAAAAAAQIRAxIhBBMxQSJRYXEFFIGhsTJCkfAzUiPR4f/aAAwDAQACEQMRAD8A9R477X4bCXBavF8xUOMqyMpJA+amqH+0fBdbv7B/nWO+lv8Atqf3Cf47lY5K8zNxmSE3FUeRm47LDI4qtj2L/aPgut3/APWf513/AGi4Lrc/YP8AOvHxUgqfz2X0/v1FXH5fT+/U9eH0hYPrc/Y/zro+kHB9bn7H+deSLUijWt87l9P4GXHZfQ9ZHt9hP/U/Y/zrqe3eEOg7Q/qH+ded4ThZOr6eA3+J5UXsWVUQoAq0OIzPrX8FFxWV+RubftTYPJx5r/CaePaWx+b9n/OsUtPFV58x/mZmzHtHZ/N+zTh7Q2fzelY5RUq1ufIPzMzW/wDiCz+b0/zrv9O2vzelZUCpFFbnzD8xM0/9OWvzelO/pm3+b0rMgVItDnzN8xM0f9MW/wA3pXf6Wt/m9Kz6inqK3PmH5iYe/pVPH0ro4mnj6UEAp4FbnzNz5hkcRTx9K7/SCePpQlacBRWeYefIK/X18fSu/Xl8aGAU5RW58g8+QR+uL41364vjVCuijz5B50i99bXxrv1oeNUgKdR50jc2Rc+sjxpfWR41Tp0VubIPNkWvrArvbjxqrFKjzZB5si9NKlSrpOg8f+lv+3J/cJ/juVlLRQ6HunqNviK1n0t/25P+nT/HcrM8IsC5dRG2JPxgEx8YrweJdZZM+ez78RJepPguHZm1Pd3kc/KaZgo7Ut2TNbcgKuZXKjfMVmVEFeXMzpWi4s/ZWSVEZBoNNB5ehrF4qzfexnt96CpIYqS10wqlAZYsTlHd0mKHCvmRlts9j3eB4PGscnI097AWz7qsh+JH+vKreDwSoJGp/F/LpWX4fx29cm3cZLbxlzRqHkCch96NRl0OszoaIcG4ldLzcIFslly6e/OWAZOkqx697LrlknDhnjtyapEMvw+UI6zSqKkUU0GpFrsTs4jqipFFcQVKBRMkdAqRa4BT1FAYcBXL75UZvwqT6CaeK5iLZZGUblWA8yIrFMda1q6WCOE+0GezduXVCtaUOQJgoy5kInrqPOpuFccm1cuYgLb7O4bZAzHWFIEakmWiB0qifZy4Th+8oVURMQJ0YWyHWNNdQRU97gV0h2UpnGL+s2wScrAQIJjQ71Naj6PJi+GyclFpamu/6UnVL33du6TTCScew+QvnICsqPmVwULe7mBEqD1OlWTxiyDGf/iiwIViDdP3ZA+ewoPe4PiLgxDMLatiOzQqCWFu0ghmkr3n6CNOtRt7OX+wt2EZV7LEdpbufeFvvGSI1cFvjRuXkSXBfD31yVuv3J0qV71vUrXqt/fSYPH2rr3ERszWiFeJgEzpOx2O20VdWgvs/wAF+rXL+UAW37LJrLdxYYtpuTr8aOimV9zyuKhihlrC7jS390r+9nRTlFJRThTHOdFPFcFPArBOCnxSAroNFIahCuxXQK7FMEQFdpV2iEQFdikBTqKQ6RapUqVdh0Hj/wBLf9uT/p0/x3KyFpyCCCQRqD0IrX/S2P8Afk/6dP8AHcrHrXhcR/lkfO8T/nl7mnwnF1vDJcBDEawNGjy9391WRgwNVGoght9RqDNVeE4Ls1k+82/gOlEMlaHDtLwuvwduHNNLcy2Fwd17zlvcLliORPIxsOXTajQ4dyHugRHh0HTblRIA9T604W+pJ+JqmXDOdJSpHXm4x5qvsKwscj8evnz0irAqJLI3irCCrY4aYpXZySab2HKKlApoFSKKc1HVp60lFSKKwRAU8U5FqRRWGSOKKkApAVKBWGOCnqK6BT1rGEtOFOUU8CtQaOAU5RTgKeBRoNDRT1FICnRWoIhXYpRToo0EQFdpU4CiFI5FOApRTopkh0jkV2ugUopkhixSrtKukueP/S3/AG5P7hP8dygHAsLnbMRovzb/AC/lR/6Wx/v1v+4T/HcqpgXt20Vc6zz8zqa8iUNWeTPAyxvPJ+pfAp4qBMUh2YU/6wg3YVYqkTEaGDHj08azOB4zetvctuHd+0sW7SXuzRgboYlmeypTL3TAEnSOYrQ/WbcQWUgj4EHSqlnB4II1tbdkIxllyrDEbEiNSPlTRa7lYOK6lce0b5bbGyADeNi53nIVludkSH7PLl1kZipOw1pW/aolXi0M9pYuLn928bps27c5dcxVjO8RprV+1g8J3It2vs4yd0d2DIgRyOvnrUmG4dh1d7jZWZ7ovSwU5XVQi5dNIE679402qBROHkDLnteUVc9kZ2GIAVHLZrmHcW8oJUaGSxYgQFJqZPa/UA2Wk/VIjOV/3rKTLhMq5c2gJ70UYWxhhrkt/f1gf8Uzc/aO/Wn2bGFiAtuPs9IH/Cjs/wBmBHSK2qPka4eRT43x1rF1ba2lcRbNwlypQXrospACmTJY6kaKaib2xtrbus1tg6G+EUyFu9hc7MxcIgalSek84ou1jDEuWW3mcozkgSxtxkJPPLAjpFMtYLBAuwt2ZuBg5yr3g5lwZGoY6kc6GqC6hWnuih/4pa3c7K/YhxfFl+xNy8Iayb6sqrbDseRXLpvtRv2e4j9Zw9q/ly9oJyzMakbwOnSoMLh8HZChEtIEYuuVQIcjKWEDcgkT0q3g8Th0UW7bIqqNFXQAb7Dbeg5R7Bbj2CCiniqf9JWf+YvrXRxax/zV9aW0LsXlqQCmWXDAMpBB2PWpVpkhqHAU8CuCn0aDR0VmOH4u9exWKY4lrdvC3ltCwqWiHXIrlnLKXJcuQuUrGUb61qB51Sv8Fwz3lvvYtNeWMtwopcRtDROnLpTJjRMfwX20vNic122ow98Ybsh2ktZ7a1duox+zE5lt9/vdwgRIk1awvtxccMEw6G5nwq2+/eW064ssEbNcsKxAKHvBCCCCDRrh3snhLOIu4i3Zth7gAjIgCQCGyQO7nzd7rAq5hOAYS3/V4eyuqN3UUd61JtnTmsmOk6U9x8inh8gGfbNu1OHGHJvfWGw41udiStg3ge2NrLJYZcnvR3o5VTufSNNoXrWGNxZtKwDwwuNauYi/bjLq1q3bGnNmjSK2K8Ps5s3ZpPadtMCe1K5C/wCll7s9KqcK9nrFlCoUPN67fLMFntLxbORAgd1yn6Olbw+RvD5Ff2Z9pRi7mIVbeVLRU23zT21tmuILgECAWsvGpkQedaKqmDwFm1/VW0TuJb7oA7luci6chmaB4mreYdRQpXsavI7XRXJpZh1FNQaOiu1zMOoroohJ5pUqVXLHlP0mWM2PX8uFDejXI+cVk7Vstpzkn4Aan4RW89vbM4tm/wDtkUftXSf4ViTaTIZmSdI11BkT4aa1w1Upe55mi8svclwNrSasYoaiRBG4OlO4fZ7TuIIOXZiJYqYMefIUUXh1tstxrgyxlYjQ5lUAz+sV156moTlRSOCUlsB8RaiQfhQq03XrWsu8OzGGI90EMD3QSBBJHIdKo4v2auKnu94E5wCCQu85N4iDP5hSRmhnw8vIjFgogfcMdDUuaiN7CThgVnIWIWRBAXQE9CTOn865guHMzHTXQR40G1YHhd0ipaUkVYTCmndi+0QIPy0qTCW5InpRugLHvRUuEgzTbETPKivZgg6VXuWcomP9f6ikc1ZVYH1KmLw5KyNqrPtI50TVxtOhG1VRaEwPhU9TbNPCuxQvE7ipMFakwRRdcCABmq01y3bMwCWEqfHmKfWuhSHBt7sMcNX7BR+WqOFBVLS2mQo3vPpIA/CdiMxAk9aJ8PT7JeuWqeJxCKoGVWbQBSIUkgHQaDp8a9LBKo2HC9OpFbimLUEn7wIO+sLOgIoXxCxcuG22ZgWaMnMkyNT90KTM+A0NLjdkGWhtZAZN9TquvmR4BRUHCMSveF4ZVV1FsFyDnXKACRvspn1mjqf7i/VD04aotuHuR2mXMfwGVYR+lrIpmLstNy4k/ZwqyIDGIGvgMuvU1bxQXEW++0INTpOcwRvpH7zS4hil2zFdCi6aBiCYI6HT4UicSUo7NAS5jnzljBK2mbKeZ3gnfYR+tWQ4Y2e811UhFJbRe6gukqoPSNB8K2dvE4cnJlJBVVdwNUa4FgT95ZMedCcDhr9i8h7C7dsyyYrKrFXQjKxJA1Khg4P4lOu8XxRtEoqyPFP3WZU7xkpI0BYtPwkQao4K9CssCWS2TImS0T88x+FaTFez+IUNZQB2S+jI0wlzD3g7M87ABUUzOhUjzC4+yGVXVAFa6ELa95LRGQmdpGsDTWNYmtOGw2kWJY/VmVoLZyZ8iIPw0NVPZa7nzMBsFU6DSCSN/HKPhUuPTIt1WeGFlWZj+Ypp8CSKLfR/wtVsZwc1y6xaIkL2RZFM8/eJ81HSglSKpbUHeE2SXa7cEaDSYIKyYI8jtWMx3CexusGIJbM5iNJJyieZygE9JitniscqBUQrMawJJABlmy7wP/mh3HXd7QAaQxUe7DPENk8NdYqcJ+JotF6RnBsGz2SbeXM2j5tgglRoPCfWt37BN/XjLlgoQBoMrFysDy0+Fef4ZjatsO0C5hFx1JyakBV8+9HiRWz+i4AfWAGkjshEzAGePXX0oJeNEGt7N/SpUq6wmB+kD+t//D/F6x7kOE7i2yFU92TnPukn8Oi5o6k9a2vtsAcQM23ZLPlmeflWaZbINsYdpBBDEx76Agt4Aztyy1wZXU2Qww1ZJFm/gBatgAqzC53Yj7W2TAIPgxU6bVVsgFQhUIXIOflmUFYJ/DIJ+FVcS0MtxPdRcxUkErlYWyDtuyzEbRypljGHKsakhlUHWATB9QTXI7e56UMdIPcLxxWwGZU7F5DnfLuBod+8BHkK7Yw7uXvyStraRLtpIJgCVXNHkB0qC3ibZ3tjKCM6HRWYZYHQqhyqesHfWq3DseAisc1sDIGCGc6AlbjRrAAyjaTSUPotWaXBYZRJ7QOGBLFgcudj91T94zr5ipsRYJtSSQWCZmWAFJgn/tOWetZ48QKPDEMURFEwAGknMBzEafGjOGxNlw4mAUYKCSFJBmQf0gaS+wvLqhuICvLWhsYVZOZlKq0gHxaKoLg3tvB36dB4/P0ophzbDESs6r2gMsgHdEfL5Vd+rar9pK6hNoPUE9Af3UIyZKeFXYEW7Aj4VG47pNGcTgkChgPe7zDTQncD4zUIw6P3WGUDv/my+7+8U2qnQqi+5mhh8wz8+lW+H2RkL3FnlHSef7qv4m1b74ErJJtjoek896WOwwtgG4cihU03z6d99DqAfmYrO2mwxirVlXF4vKMo7wA38RyobiCz5Dl0A33EAiT5URtcNbtct66q28ouAD3mLg90dDMCh+OuZVRbbZjqrZTqBsR8aRpxOpUbHCv9kI2y6ViHxTXbqgkd+UUjZYUuW8CAoAHjW04TaK4dAeSR8OXyrC4a6LKltc2h1HeU6SPMhYHg1enjrTueXFeKXuEcTjcxzOjKMwGsBSBMk/BW9BVPBYVrqZr1wAs091RKRI0XmRCnXnVfHYxnIZ2BkpCiNlBy6ctGbzk1e4hihZX3AHOXKQ05CJA25HMJ/RqkpUhkxgyCEw4bKNWLHV8ggmBopJUxFDsBf78sRbY5XEklSNfnGXWn38WoJNrQi086FSXgE90juzmbTWosNhUOV3CMLdotlbUloJgDkAsfuoaF1HLHFGVcUGnKLyQWHeXMRk0jTusAR+rRf2St3FQQFYlRNzNH21smVIEMcylhOuiCZ5hra/YMt1TkS8ezIbOe8qsp/Ls0jbvDwkh7NW3m4cjZZXvHuqSomQSBPvxvHd21NdKbj0J3ubDG3wLYVFEBcqR+AHRYHSMseFZHH8PAa4hXMLlztEVYAQi2iZdOrC5HLUVMnE27fKx56wYkaafOZq3dtBnKnZgeyfZhHvL56H9qaTHPVY3UyHHMIGs3brKe0ylY37mfMBA+9A+Yq1gsPfs2rdpPet29VzLmVrhzsC2w1I58j4072txpRyFAZjlKjaWfuyf2aqYq4O0Uh81xVYsVAAlVI00/FJnwHjS5N0UQSvntGQKO85Yls0nUElQwnTvESJ28afda7nKKUynNlOXRXAMll5gifA1V4RfW81t1ICqmVkgZlYwJyz3k1BkbAkHlJnA282dmfOFQgGCIkaefWOQpYQaYG7ZlcXdGa2CFXOoDKvuK47O5IB5FQkfHkK130MYkXGxpHW0I6Qbo9NKz2Iwdt0ZmUhspZXDQCUVlUEc9GKyNRCyNqKfQQT2mO2iMNAGw1vjTr1mqad1I0mevUqVKqgML7cWy14KN2tAepcVmmww7a7a7Usokq52l0nbYS0CtP7akC+CduyE+WZ5rDYW1BK66DMTyGUmPPQbV5+d1JicPWqfuV7Co7QzkEsVYa6oBqZ6SIoshOHtnKZBuAEEanIARt4/vNUMNw9GW5fLyFYiBv9oSAZPL4VMj22ZVa0xPvE5+7rI6eHyrnkt/Q9HWmQ8RDX2TstWZsoG28ddtvkabg+/2agZRbVldiYJzakny5edXxbTL9nmVsyga6gwTvUuCVTbuMw+0JaZgALEGoPKkqKLIqouY82Hv3IJ7NgrkjdSO4sHkAzkfEVFgr2HtrbzTceADOwzB84A5akGfCaqW3Oq5gC9sg6f+pO/wFP4Jw9e0ZnmbYzL0ZlbY+BURWUk73HSVbsvYLEuGuIuUsr5pG7QQCJ5iP3Ucv3AoFt9EgoDyS4B3ufeBmZ8aA3VtW3S7bJh2cldsuYlhHgOnlV3HKB2LMwJYF2YHQ5iAungB86hqq6Emk2GLWJR0LOQh7xRQNSG5keICmfE0yJKrOZsgAI7pVTqC3UMPnVfiNwXRntsAWDKxbdhBZIPQER8fCqHB+IXGuvLZezGbaZyghVHxI9KpdsmoWrQdxGDQypRmCEune7p7s78zpr5igGOwtu4WVrjEyRbO6TOYqCdSI8fveFGMC7OYXRR/wh7ygEk+e4qq3EFJc3bWW4JlTsgWCdRsWjunw8aft5CpUyPDcPzjMoyNaOR3uak5jrv+GYjTpQXCW3t22v21RgpUOG30Dd8eEldPGtAucq0/Z2nd2I0OUOQCREzlIJqpiuGCxbQXbjXCxOZF2yAAgaa6QJjxoVe/ULbWzD3B2JwqE7lJmvKRfYxlnMoLgk+7GXTxJXr1FetcNthcOoUQAhAHhrFeJ2u0IAA+7Dno2g+agNFepGPhRwR/VINHFW7I7S4S7LBUc2JabY+EEE9F8au4XB3Ly9uWykjMwI0ynWJk5jtrA5aVQwjK9uWthcuxJnORM6/H50Wu8QYHD2lXusq/FgvdE9JynxyiqPS9mLRx8OxcFYEKQQd8+wHorH4DoKm9lFL2R2ttVIZwhIE3LZkMD6mD/wDNUOHkw2U6ntFBPRHAUnqYzVfw9lR9p2lxmUAavCzAWAvM6es1oyUY+o6Qr3CWFh7St2hJaSYlizWysg6aKhGvUVa7YquW4yzvcMqAF+6ojcxoKF2cdmYqSQZIj9HlpzjLWP4nfjEpbQkozaAmTMQvnrr46UYzeSJmt9jcXArkHYmZI5TqPk1XggVVPaFoEAn8Q5/MiPGhStla5Cg5REnUGBGg8+dVBj7mXuquoIy7AkHkORjeovwR6Bqty7jGtuxuNb7R0QACJ1B3I8JJrO8OvBrjQoBCFso2ALhdOsA/Oilost42mXMVjbmSNj+LfamrgIvyAqn3MiIFgEHu90nvSC0ae7Twtw3AgbwS3GJYkQltiNdiNCCOuwBFafAXWa1cIAXP7ojLoZVSQI7xI5fwqg0oS/djM5hiomARGvjHpVm0uU3BJg2bYSNTmtG4d+pZhr4VSK8gmKu374LokqguDMJLAZIYmehEeYavRvoSw6o+OCnZrKxEQFa8AP31luKcLW4EupCg98gAgaAAeOwUdIAHStl9E99O2xgXc9jPmO1J/wAVNtEzPTKVKlVTGD+kEd5/7g/++sMjACT98EGTqJQkjfxree35gu3Swx9M5ryTDs91woBPegcwMwj5b1w5YapMhjtSl7moxGJs3c9jC2tO0DAjTTKO6Z5Ss+dTWCUDI4GvOJ3Y6epj4ULx3Bmwtxoud4KGBg6s2hGmkwSav2Aezz3GMOEOpMkztHLQ/IVw5Gl0Z2OVSolvYQWbym2+dGZZPjGvlvRDivB4toykzdLTEnQgtMdKANdyXlDglBl1BIgArr486lxfGbjhVBiAAvUZh122NScL3Hbath/D4JAe1iOyVO62ubUk/GCKbf4iJulVENEwDozcv40LXiIUKN2O5B5BIIy/H5VGMW2dlLZVlSRtBBAG1Q0NlIybqw7awa9j311BGpMaGQY+JX0qHD3VCu1wdoqg21bmI0ED4gz4UT4hw7NZUi4SxGhB2A10HTQCs/wxG7Bi2XLnPOJ5/voJtdSkZWm2LhWMhLoddcvd6gGJjpt86M8KvojrYKaqwLsfvAd7UzyEihGOLlzmQS4zHScuZgdPh++hmGZ2YrJnOxZtfdAYsfSqxZWtQfbHm2jvYeGyAxGuUE5Z8YM/CpE4gmJuFnMKchuwYzQEDb8gCRQzH2ioOU90hfd5jLGx8vnUVs27dshz3hnzCOarkifOnVNdRnCNX3Cl7KtwRfhXD5RvoQCi+JOo+IqQXSbZ7Ns90rYy6zGcwTJ5kkD4UKwvEV7S4XIXQssAQpUEARyHdA+NG+FXc1m65aDlCqYghQAefiSfjWUWtyc40jScHM4VD1Q/xrxLg1w3G27uZdB1KZDPUAAn9WvceGWguFUSDCHUGQd+fOvF+C4cBAoEs5aF8AACZ8Jj9Y9K9bH0XseV3kFMAkQpHctqCzcmKgmB+UZfjNV7fEGgHMQS0eQiQfCNDNdxWN7O0QxEiFPMtm0P/bPpQktnRkTeFHoezYT1yhQfEGmW+5lRpOCO31NANJjKNAzFzLa+An1FN4djMxU2zJck6/c1ywPIhz6dKgwGP+2RCMuRdhBACqQUB594qSecHprS9l7sOyGBMkdQG12/SNJKKCmrCeEyg3JmC0hhqVY6qY56QD51mOOYwW8argBTn0JAjKx1YdCJMHkfEUc+uKHnTK4NwDoFbp10URWS4niyNCvNiNZIIAPPl3l0q2Pw7BXU1n9JWzbKC4Ge8T3dZQDKpX4M3oRXMPZAQgHUqFXxkqs/HMax/s6rNetxJ1c/qnKWJ9K3/BlUXU59nEjSApJjfTx/VHOtkinsG+wWGFi4ncMG22YkZibrCAsclAZteZmdAK7h7TW7WV7gVtczSIXbQmNTAgjlNWLvE8qsEl2XKABuQeZ08z0+VYL2j4wzSGBT8szl8JAAAjYeMnwLkkrQA3xkWn7hvt2hXUhQbYjTbeCcxjcfGrGFvjtBblcylpH3hbcEgz0LLm6xcG1Y9ybxW6qySUXKNBmJ1EA6bfHPR7B4I2TmY5nY94fHUeWo9KTWktwLqWcRd7qrcOUa5gdyVJzefdy6Ud9hr6I9womUkozGAMxObXxP+VCOI2s9rNIzIyn9ISVKk+pHjlrvALzJevJJKxadCddGz8+ewqOaMuW/p+TZn4Nj2ulSFKu0Jkva2yGu5W91rYVvIlgfkaw1rArhzdKgZZ7pMSswQRW49tdM56WWPpmrzPD4prhu22aMzJuQBAG08tSPDSvO4jVqddO5GLqT9y/dcupl82VhM66GCd/LahxxZhlUGAUA6SCDvGv8zVDH4lrZVXJMxOsbbwfOinC8VZNvI1p21LDvgMrEQryQJUbwdK5uV3OiKTl1LntJcRbdoghrjkZxrqoWAumwnX4Cqdy5nW2q5Q7FYiY1Crr6fPzrP4vFMbgKsdWBUamFiBPXofjRu1i37TuiA2rAGFJU66D/AFNNLFpSKTlfUsLh3sspuKO6SZHeBMbCZjl0q72SXTnXJmd0nwXcQOeqkknppGs0+I3c5XswpBkSASzZRG8zEERpXcNiCihWMEMu45R5Tzrndp7AjJ7M1Vq+czop0VZBPIgwB8jQpcI64cggHM3LkCNfmflVRcYZvMu2WAekz/E/MVoeD4tOwIyktB8QYABFRUJdysX29htq6oMFdGUgH+NDcNeyi6oAHaKULbEKy7677D0NFbN4KQcoIg+JEE/6/wBGILhtrftuRmAEkMNNFgCB4z6UsNgwdsFcSzL2i5pVHgHqFG/pHrQa9eZlCE6kksT+ZpmtN7RW1azmtCEZVueTMyoyzzgyKF41bfYg90MqmT+Igg9d5FdKWl0/M6YTVK/MFIAzXGJGzHTbU/KjNhLj2rvZg5JaCN4jLl8hQnC2FynU6ZO94NkkHrEmtl7L3UyRmECZPWSTTTai9h8skavhqr9VXIuVez7o/CIOleJezPEAVcgQLVtcjH7wKGPLaY/Mte5YRf8AdwJnuHX1r5vwyOiuBJMCOWgg8ueij4V6+NeE8iMW3KgzxTEqiIDLE3mRjuSB3WM+Bg/GhfDbb/WSGPNyB3pILEMYXUDLz6x51eOW7oHCA3b0Mdu9lInoCTvUuI4LcFy0S7Lm/ro2Cpl0Efigj9ajGkJe9EwLKHe33mWYE7q2hgnfSm/ViHIAILCAOmbKya9BlqXCMMuYrJLCUG4XOBAA5kA+goliFNxAwVkIJKEgBiORgGRud6jjTb37CqylYwZz3lzAgXHhiYyggMFJ0A1VRryPjQfEcIc6mcyZgQ25Mg79coA/VFb7C5cmdVAa6ua6BqO0hII02yqfShWJxaMWXLEyBJH3O+dfELNdFpMqkCeA4QKpcsZZAGzR3QSWA00HMkeCjlU+DZSwJ0BOZZJiQISYI2hj8RodKG8U4jls5RA1MiCGI5ydomabYxfadkwMKIMeBZsp9I9RUs1/qROafVBvjLqJ7MlBlIypzzakyd20HPTLWUv2WNjthDBLkXFgExE5+pGbSj+JwTXpI5hgdoBM5dNDEA+vlQ259krJm1JkyNATp59N+lJCfmZSp7l72TwhtoLufN2rBgogwFaQ2YdQQSNxsdaK41lLq6kEAyoH5YiY20zcuWtRiwVso0E3CAhfIqi2F1ZFVYhRGnWTE6UJxmKe20omYkkE7gaBY9SB69aaSuVDpbWFrOKz2kJGj5laATpy+f8AhFE/ZvhwDMGYG4iW1dQfdAzZQfH3vSheHLWrV0hsjA21A1It6lZOnvHOpKctPhZ9kGP1jE3fxixJ/EydoDPwK0nEVDC23v8A+oGZ1BnuIpUhSrsGMh7c3Aoctt2J/wDdXjmJ4h3yR97SY/DMQOWk16T9KGOi41mP/Llh1JbOoEfq/OvIseStsbZssmddRy0251xxWvJK+2xzLebLdnGOXWQGUa94SOfOZEx8PhWgtY+2bV2+yZc32CAfe0lwR0AAB8G36BOH2UuYdoMnlyMnatBieFotsWmMnDiG1le1YBrkjwkJ+pU8ihve1bHXGO+5nsFdDPmga6jQgidYAGn76JWbgMAKcxYifD478vnNUcOyKWuIq5ByJOk6bLrMmOm9Nw+Myw2YElp2g6aRr1kaeHlS5IOT2A/F9DUcNsMjoH65vU/v/wBdaLcW4ejKLgA3GgGs7THTz/dQe7iTfydmBmGxjUiddaOPw1mthMxUsFI1gz3s2g23FcNPVcuozaSpGTe5lzAncz6a7/Ec6s4HirKsLvO0nYnvfL+NUcZh3VtFJElecyBr8NRRXhGCPdlGzQ+YEEASO6wbaCCR5gfC2SK02UfoEeC40tca4x0CTE9ST++oMfjAzdmQVlFK8jocx322cU7A925qIlSpB0gTyMa6E6+HxqpiMABiCwy5beU795gdDI138eRqGNJt2bFK2y/iNMHaUsQEZ4bQ5lZs40mTH85igwwTlbjhgy5CRqQNTOx2228RVi5jXFsW1AyK+UFpOgInWembrr50reLW4hsuwt5yFDABYcx7wHL3pjXWddq6FFsynut+5S+uESqfiECDHd1266fKrGDxwyQ0q5CiBoDoZnxohxDhhs6osgIc36TSQ8+UifzL8R/Ebtp7kqMoUqIAEbQTpH4T68qzpo6ZzT2PVOEXS2FUkgkoSY2kzNeH2XEAdYn4/wChXtPBsQGwiEACbZgDYbjSvEbWGkh9oQAj5/wPyr08ElKJx4Osizg8HZzjtWIGYMojR2nQbdeXOjb3XYkLse6xI1HT5EGgfFLpt9myATmAE/dmRPnqaO2Cto20Jm4xVonfOrKBr8B6Vsit2JmjUgZgwyKTcTKuRWYnULBNxhP6oHk1FlwYuNbut7oWWBMc8wAA8YFQ3yDnUtmHejy90rHOAYolg7C92GXNl1tmJyrqI8JK+PhWgkmxYx23HXhlVR1bMAOSx3fkB60FxnZobjwciZi2kks2m3OZGm+oq1xG9cdVlIJZcwHJC0Eg+AOvxqZ8UiLnYARJGumWc2djyGk0kHbbYFIwntZa7G0qmc5JzDSFJ0YyN4kIByOfwqlwG/qqllEJpmmJGWBp4gegox7R41MbYW9aQh0DLr95Z1Ec2iG/aof7DYC3euHMhzAyHJJQGdBliC0/ikaDQxV7TVDUeiYLAC2FLwXZcu0aTrv4QfOelZu5w6/ZvG8llbozBVVwSDIAc690ASVBO+pijWMY9qtuTnyEhlBzZhEADnM7ctvOWxi3nIZzKqk6byekAgAa66xXInp7ByQSSKPEMQ5tEh8g7gMTlGcEjQdIHrQy2GtIFQfanYsRFtSTDEk6OYIB5SOZFay7gZyhklS7O2sBUtooWTGsNtpr61mOJXkObs1a2zCFaTOpzCYmZ5x0qsYqAkXSJuGNd0tOQCzMBsQFy5htzDmdep8DRrhdhLKnKCJkmdyfQac48aAcBsFsuckyCxOu2ZY36lfnRzit4IpM8j+6o8bBy4eX0/KF4p/8ex7UKVcFKu9Dnkn0wgjE23T3uxC/NyunnPrXmmIcyrHWQCTzkkz5g616p9LdpO2Vi/f7EAJy954Y67CW9B4x53g8BnIIG4A+OhHlJEfGuWL0uTfmQUkpSsn4FbW1dL6mzaRr5G8ZdVQdQWIidd6bhsQbtpmLfaOS7EbSTLNG+86a7eNGbmDWzahhma7Mg7m2Bl5/mb5UP4fw/sSvekZjPjqdY+O1TnOOn1Lxb0pgYO9suqlsrpGkjXQxqPAz/GK0PDODObMwxGWR+kQOR1BGp35CncawysUyEAA7n+YrQ4fALkCq8ggACTHUAePjUJ5bgmhNT0gjhFkWwAVPLNpMmPHYa1o7+IIAdTIAMfAUMxltVBOpI38tNfLarnALikMGMj5VzT8XiHTcqRJa4vKEFVMAnlJGnppNSYniY7JSp2015f6E0/C3sOuaVEk5ZjryqDHWrCqwygjeAY1PjyqMtx09LaZG+MzMnMHeCTznkdo+FNxaW8zKdysd2OcbjnEDyihGExJ7aMpDBSFQTCzuWPhIgfHlrJw2O0u9n3oMdZO+afidKdwcRINp7EfFsEEtqQwjylidWI0GmpAk1lsXjGUCd2Mx4TPx2HlW8S4O6jrMGdtRy8o1rIe1PD5cvmEdNSZ2Et4nlXRw01elg1LUa6zxg3sASp+1sIE/TtkRy2jf9U0C4dilUlHtlswDAeJCka8xqxoLwLFXLLZjoDAIJBkaNPlH76JWMLcYg2QXZLeZiFkhVJBPKYUoNNo9OiUEzsx/7I9Nw6i3h0USIUgddZOteZ4UdBoQPlXomDLNhFzGWyS3PXn/AB1rzo2SICT3id+QFcHwR3LNf+3/AGLifiZTx9wNiLFrlcuGf0bYk/x9BRzGWx3rh1I7DvA5T9kX1jzuTFBsBaFzFWhcWNWtR/eKynXxzRWks21ZQhIYF9SOqsjEGYiGzCDyr3a7kcybkROqG40AiCXaJIJJGYRymDt1qjwxrnb3DHUW2iCxzL8ssgirlxGDuUJU9mxYjWCBoPMkN6U/2fT7e6G1yRJ195YKnwJD+k0KdAbRYGLXKt1kKtEkExHUEc9vnWX9rSpVwC75lWETQGQBBYa6cx4GrfGsWXxAw6j3YXMTuQMs+WbX1q/hOEiy8M4YkEAEDukkHTrz9KjjTun0JRg3IxuGsslqFIELJHRwOh1gzt49K13s4EWwHsx3srGNCrGDEySdvnVrD8JyXBmUNmzs2gjbQSRMD95PQVBhfrAVVuWhJkRIt933VkxCnVCdDBIps2y2KdiXFYSLy3ixgDQc20yxpsBEx/Ixdwrglrots0gfaDSMsjUnfn1q5dNm2wJUgrmaCSRL5iwjYjvRHlQDieNKGzYtPlRiFKjWZaCfU/8AdU0t+oJJ9wriuJqqOZ90ElCJka6eOnKsbftqBLTMhmEzLDpO6kmjuPxNm1Ekgq11NBMkGQPSaznErxb7TJP3FEBQSwhQo8NKfHFpbl8GNPdmm4BbUIWUAKTA/QXSPUtQ32yzQirJNztNBzICxH7VH8NhgtsIo9xAPXf+NN41hrirbKKCwDjUqInKTuR5fCq8Q9GBt+n5OTPJU2j2ilSFKnKnjH0y4zJxCwuw7K0WPLL2lz+Rms4vFLIdcjqJME5gABzrS/TLwDF4jGo2Hw126gsIpZFJAYPdJE9YKn41gl9jOI//AEN/9g0ksUZbnG4tSbS7h/ifHLbsyowaO6pBmR5+c1XF3MgX70wNfSquC9kMeu+Cvz+ga0nsz7N4sXc1zC3VCiRmQ+9OnoJri4hcuLlFXQk+JzaqUdvqRJwo5VNxGlTIHOaJX0yqGBkmJXSRp0otf4ZiDtYub/gNVTwHFMYFi5r1Ugeprx1xHES6w+zGcpVVAhrTtKqMzGdNzH8KrnCXrUwp1nTpXoHCvZ9rS+4Sx94wfQeFOxnBXba23pXp48U3HxIZSmqdGJ4fgLr6sjQDMePWit7CIy89eX86NWeE3kRyLbkhWgQdTGgoVYwOJI1w90fqGuXiIZYPwxsWWWd211KWKu3A9xgvcIiTtJEeR2oRhLtzMzM0cgCuWeWgo9xrhGKa13LF0kMpgKZ31oPiuFY2JGEvk8u429bHzZx/QZZcl7IuNjkVApIJJ1M96OlQvw23eAcDWTvyHgOoIoXgvZrHu4zYW8snUlCAK2djgd5VCizcgflOtDLHJirSrfsw659KMTxL2ebu5O8TMkakDyoh7H4G7bxEXUKo1q7bZmESGQgCR4xWrtcKvDezc/ZP8qoe0djGZU7DCXWicxymRMRAifiKtj4jLVKO/qmWhnnGNUEuEArhraMIOSCOhPLWsnw3hd5u84AjQDPb9dGqxw9eIhxnwuIKnQzbOnjRDBcJxed1Ni4AWEEqYhoJMnkCTXHwvzPCSm1C9W/R/wB7jR4iUeiBmH9nrwxS3ltBkKa962RmkHmdwVBB60bxfDbhysVUEZ5GZBmkefMxWptcOZQAEaB4UOv4a+SQbLkSYOU7V6+XickIK47/AFBPLJ9jPXLLgqoyBdc8Og94QfvaxTcBgTabEP3ZulcozpslsKB734s1ELnBcQTpaeN/dNQvwzEN/wCXuj9Vq4V8Q4rvj+zIyzSXYy2IwyZyc9hiVCODcQktu894Eb5RrynWr+HtAsXNxFVVIIN220ggz3sxIgH5Cn472QvXDm7C6rcyEMHzFRD2LxIEBbpnQzbI0O/Pz+VX+alJdGvowx4mdbR/JYLq5+yv2iywn9YjEITLmA3gDHOKk4rhGu22typXLzuJJK6D72/T4dKhb2PxiCLVvT9Fwf3Gamwvs1i1MulxvyqjR6netLiciW0fsxfmMi/b+TJYhbrFBOYGAe8ANZIBIuQQIHxNE7WAY3gXt5OzdCrdopBOYSSFaASGB2+8ehrRL7NXQc31e5Mzsd9f/wCjVxOD3/8AkXP2TXNL4hmi9sX2ZXnSa6HnmN4ffcZnVSDdZz30kSWjTNO8DbcaxVmzgrvbW3vdmEtBiEVge9kzBtzyJ3O4EV6Ba4NdEfYOY2lTp8TU68Iuc7Lz4Lt60j+LZ10wv+GZcRNKkgEmKCFkCgMCBmZ0yhoBg66CDodefUUzGsWVCWDErmMEGMwBjTajF7hN4kzYc+OQ6xttvVXEcGvxIsXPgpk+tbP8Q4niMbxPHV12fuTlKUo1R6gKVcFKvojqO0qVKiEVcpUqwDtKlSoBFSpUqJhUqVKgzCpUqVYwqVKlWMKlSpVjCpGlSrGFSpUqxhVylSrGFXaVKsAVcpUqJmdpUqVAIqVKlWMKlSpUTHaVKlQM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data:image/jpeg;base64,/9j/4AAQSkZJRgABAQAAAQABAAD/2wCEAAkGBxMTEhUTEhIWFhUWGBgWFhgYGBcYFxYXFh4eGBgaHhcYHSghGB0lHRgXITEhJSktLi8uGB8zODMtNygtLisBCgoKDg0OGxAQGjUlICYvLS0vLS4tLS0tLTUtNS8wLS0tLS0vLS0tLS0tLy0tLS0tLS0tLS0tLS0tLS0tLS0tLf/AABEIAMIBAwMBIgACEQEDEQH/xAAcAAABBQEBAQAAAAAAAAAAAAAFAAIDBAYBBwj/xABLEAACAQIEAwUEBgYHBgUFAAABAhEAAwQSITEFQVETImFxkQYygaEHFCNCUmJygpKxwdEVMzRzsuHwFyRDU3SiFkRjwvFUZIOT0v/EABoBAAMBAQEBAAAAAAAAAAAAAAECAwAEBQb/xAAwEQACAgECBAQFBAIDAAAAAAAAAQIRAxIhBBMxQSJRYXEFFIGhsTJCkfAzUiPR4f/aAAwDAQACEQMRAD8A9R477X4bCXBavF8xUOMqyMpJA+amqH+0fBdbv7B/nWO+lv8Atqf3Cf47lY5K8zNxmSE3FUeRm47LDI4qtj2L/aPgut3/APWf513/AGi4Lrc/YP8AOvHxUgqfz2X0/v1FXH5fT+/U9eH0hYPrc/Y/zro+kHB9bn7H+deSLUijWt87l9P4GXHZfQ9ZHt9hP/U/Y/zrqe3eEOg7Q/qH+ded4ThZOr6eA3+J5UXsWVUQoAq0OIzPrX8FFxWV+RubftTYPJx5r/CaePaWx+b9n/OsUtPFV58x/mZmzHtHZ/N+zTh7Q2fzelY5RUq1ufIPzMzW/wDiCz+b0/zrv9O2vzelZUCpFFbnzD8xM0/9OWvzelO/pm3+b0rMgVItDnzN8xM0f9MW/wA3pXf6Wt/m9Kz6inqK3PmH5iYe/pVPH0ro4mnj6UEAp4FbnzNz5hkcRTx9K7/SCePpQlacBRWeYefIK/X18fSu/Xl8aGAU5RW58g8+QR+uL41364vjVCuijz5B50i99bXxrv1oeNUgKdR50jc2Rc+sjxpfWR41Tp0VubIPNkWvrArvbjxqrFKjzZB5si9NKlSrpOg8f+lv+3J/cJ/juVlLRQ6HunqNviK1n0t/25P+nT/HcrM8IsC5dRG2JPxgEx8YrweJdZZM+ez78RJepPguHZm1Pd3kc/KaZgo7Ut2TNbcgKuZXKjfMVmVEFeXMzpWi4s/ZWSVEZBoNNB5ehrF4qzfexnt96CpIYqS10wqlAZYsTlHd0mKHCvmRlts9j3eB4PGscnI097AWz7qsh+JH+vKreDwSoJGp/F/LpWX4fx29cm3cZLbxlzRqHkCch96NRl0OszoaIcG4ldLzcIFslly6e/OWAZOkqx697LrlknDhnjtyapEMvw+UI6zSqKkUU0GpFrsTs4jqipFFcQVKBRMkdAqRa4BT1FAYcBXL75UZvwqT6CaeK5iLZZGUblWA8yIrFMda1q6WCOE+0GezduXVCtaUOQJgoy5kInrqPOpuFccm1cuYgLb7O4bZAzHWFIEakmWiB0qifZy4Th+8oVURMQJ0YWyHWNNdQRU97gV0h2UpnGL+s2wScrAQIJjQ71Naj6PJi+GyclFpamu/6UnVL33du6TTCScew+QvnICsqPmVwULe7mBEqD1OlWTxiyDGf/iiwIViDdP3ZA+ewoPe4PiLgxDMLatiOzQqCWFu0ghmkr3n6CNOtRt7OX+wt2EZV7LEdpbufeFvvGSI1cFvjRuXkSXBfD31yVuv3J0qV71vUrXqt/fSYPH2rr3ERszWiFeJgEzpOx2O20VdWgvs/wAF+rXL+UAW37LJrLdxYYtpuTr8aOimV9zyuKhihlrC7jS390r+9nRTlFJRThTHOdFPFcFPArBOCnxSAroNFIahCuxXQK7FMEQFdpV2iEQFdikBTqKQ6RapUqVdh0Hj/wBLf9uT/p0/x3KyFpyCCCQRqD0IrX/S2P8Afk/6dP8AHcrHrXhcR/lkfO8T/nl7mnwnF1vDJcBDEawNGjy9391WRgwNVGoght9RqDNVeE4Ls1k+82/gOlEMlaHDtLwuvwduHNNLcy2Fwd17zlvcLliORPIxsOXTajQ4dyHugRHh0HTblRIA9T604W+pJ+JqmXDOdJSpHXm4x5qvsKwscj8evnz0irAqJLI3irCCrY4aYpXZySab2HKKlApoFSKKc1HVp60lFSKKwRAU8U5FqRRWGSOKKkApAVKBWGOCnqK6BT1rGEtOFOUU8CtQaOAU5RTgKeBRoNDRT1FICnRWoIhXYpRToo0EQFdpU4CiFI5FOApRTopkh0jkV2ugUopkhixSrtKukueP/S3/AG5P7hP8dygHAsLnbMRovzb/AC/lR/6Wx/v1v+4T/HcqpgXt20Vc6zz8zqa8iUNWeTPAyxvPJ+pfAp4qBMUh2YU/6wg3YVYqkTEaGDHj08azOB4zetvctuHd+0sW7SXuzRgboYlmeypTL3TAEnSOYrQ/WbcQWUgj4EHSqlnB4II1tbdkIxllyrDEbEiNSPlTRa7lYOK6lce0b5bbGyADeNi53nIVludkSH7PLl1kZipOw1pW/aolXi0M9pYuLn928bps27c5dcxVjO8RprV+1g8J3It2vs4yd0d2DIgRyOvnrUmG4dh1d7jZWZ7ovSwU5XVQi5dNIE679402qBROHkDLnteUVc9kZ2GIAVHLZrmHcW8oJUaGSxYgQFJqZPa/UA2Wk/VIjOV/3rKTLhMq5c2gJ70UYWxhhrkt/f1gf8Uzc/aO/Wn2bGFiAtuPs9IH/Cjs/wBmBHSK2qPka4eRT43x1rF1ba2lcRbNwlypQXrospACmTJY6kaKaib2xtrbus1tg6G+EUyFu9hc7MxcIgalSek84ou1jDEuWW3mcozkgSxtxkJPPLAjpFMtYLBAuwt2ZuBg5yr3g5lwZGoY6kc6GqC6hWnuih/4pa3c7K/YhxfFl+xNy8Iayb6sqrbDseRXLpvtRv2e4j9Zw9q/ly9oJyzMakbwOnSoMLh8HZChEtIEYuuVQIcjKWEDcgkT0q3g8Th0UW7bIqqNFXQAb7Dbeg5R7Bbj2CCiniqf9JWf+YvrXRxax/zV9aW0LsXlqQCmWXDAMpBB2PWpVpkhqHAU8CuCn0aDR0VmOH4u9exWKY4lrdvC3ltCwqWiHXIrlnLKXJcuQuUrGUb61qB51Sv8Fwz3lvvYtNeWMtwopcRtDROnLpTJjRMfwX20vNic122ow98Ybsh2ktZ7a1duox+zE5lt9/vdwgRIk1awvtxccMEw6G5nwq2+/eW064ssEbNcsKxAKHvBCCCCDRrh3snhLOIu4i3Zth7gAjIgCQCGyQO7nzd7rAq5hOAYS3/V4eyuqN3UUd61JtnTmsmOk6U9x8inh8gGfbNu1OHGHJvfWGw41udiStg3ge2NrLJYZcnvR3o5VTufSNNoXrWGNxZtKwDwwuNauYi/bjLq1q3bGnNmjSK2K8Ps5s3ZpPadtMCe1K5C/wCll7s9KqcK9nrFlCoUPN67fLMFntLxbORAgd1yn6Olbw+RvD5Ff2Z9pRi7mIVbeVLRU23zT21tmuILgECAWsvGpkQedaKqmDwFm1/VW0TuJb7oA7luci6chmaB4mreYdRQpXsavI7XRXJpZh1FNQaOiu1zMOoroohJ5pUqVXLHlP0mWM2PX8uFDejXI+cVk7Vstpzkn4Aan4RW89vbM4tm/wDtkUftXSf4ViTaTIZmSdI11BkT4aa1w1Upe55mi8svclwNrSasYoaiRBG4OlO4fZ7TuIIOXZiJYqYMefIUUXh1tstxrgyxlYjQ5lUAz+sV156moTlRSOCUlsB8RaiQfhQq03XrWsu8OzGGI90EMD3QSBBJHIdKo4v2auKnu94E5wCCQu85N4iDP5hSRmhnw8vIjFgogfcMdDUuaiN7CThgVnIWIWRBAXQE9CTOn865guHMzHTXQR40G1YHhd0ipaUkVYTCmndi+0QIPy0qTCW5InpRugLHvRUuEgzTbETPKivZgg6VXuWcomP9f6ikc1ZVYH1KmLw5KyNqrPtI50TVxtOhG1VRaEwPhU9TbNPCuxQvE7ipMFakwRRdcCABmq01y3bMwCWEqfHmKfWuhSHBt7sMcNX7BR+WqOFBVLS2mQo3vPpIA/CdiMxAk9aJ8PT7JeuWqeJxCKoGVWbQBSIUkgHQaDp8a9LBKo2HC9OpFbimLUEn7wIO+sLOgIoXxCxcuG22ZgWaMnMkyNT90KTM+A0NLjdkGWhtZAZN9TquvmR4BRUHCMSveF4ZVV1FsFyDnXKACRvspn1mjqf7i/VD04aotuHuR2mXMfwGVYR+lrIpmLstNy4k/ZwqyIDGIGvgMuvU1bxQXEW++0INTpOcwRvpH7zS4hil2zFdCi6aBiCYI6HT4UicSUo7NAS5jnzljBK2mbKeZ3gnfYR+tWQ4Y2e811UhFJbRe6gukqoPSNB8K2dvE4cnJlJBVVdwNUa4FgT95ZMedCcDhr9i8h7C7dsyyYrKrFXQjKxJA1Khg4P4lOu8XxRtEoqyPFP3WZU7xkpI0BYtPwkQao4K9CssCWS2TImS0T88x+FaTFez+IUNZQB2S+jI0wlzD3g7M87ABUUzOhUjzC4+yGVXVAFa6ELa95LRGQmdpGsDTWNYmtOGw2kWJY/VmVoLZyZ8iIPw0NVPZa7nzMBsFU6DSCSN/HKPhUuPTIt1WeGFlWZj+Ypp8CSKLfR/wtVsZwc1y6xaIkL2RZFM8/eJ81HSglSKpbUHeE2SXa7cEaDSYIKyYI8jtWMx3CexusGIJbM5iNJJyieZygE9JitniscqBUQrMawJJABlmy7wP/mh3HXd7QAaQxUe7DPENk8NdYqcJ+JotF6RnBsGz2SbeXM2j5tgglRoPCfWt37BN/XjLlgoQBoMrFysDy0+Fef4ZjatsO0C5hFx1JyakBV8+9HiRWz+i4AfWAGkjshEzAGePXX0oJeNEGt7N/SpUq6wmB+kD+t//D/F6x7kOE7i2yFU92TnPukn8Oi5o6k9a2vtsAcQM23ZLPlmeflWaZbINsYdpBBDEx76Agt4Aztyy1wZXU2Qww1ZJFm/gBatgAqzC53Yj7W2TAIPgxU6bVVsgFQhUIXIOflmUFYJ/DIJ+FVcS0MtxPdRcxUkErlYWyDtuyzEbRypljGHKsakhlUHWATB9QTXI7e56UMdIPcLxxWwGZU7F5DnfLuBod+8BHkK7Yw7uXvyStraRLtpIJgCVXNHkB0qC3ibZ3tjKCM6HRWYZYHQqhyqesHfWq3DseAisc1sDIGCGc6AlbjRrAAyjaTSUPotWaXBYZRJ7QOGBLFgcudj91T94zr5ipsRYJtSSQWCZmWAFJgn/tOWetZ48QKPDEMURFEwAGknMBzEafGjOGxNlw4mAUYKCSFJBmQf0gaS+wvLqhuICvLWhsYVZOZlKq0gHxaKoLg3tvB36dB4/P0ophzbDESs6r2gMsgHdEfL5Vd+rar9pK6hNoPUE9Af3UIyZKeFXYEW7Aj4VG47pNGcTgkChgPe7zDTQncD4zUIw6P3WGUDv/my+7+8U2qnQqi+5mhh8wz8+lW+H2RkL3FnlHSef7qv4m1b74ErJJtjoek896WOwwtgG4cihU03z6d99DqAfmYrO2mwxirVlXF4vKMo7wA38RyobiCz5Dl0A33EAiT5URtcNbtct66q28ouAD3mLg90dDMCh+OuZVRbbZjqrZTqBsR8aRpxOpUbHCv9kI2y6ViHxTXbqgkd+UUjZYUuW8CAoAHjW04TaK4dAeSR8OXyrC4a6LKltc2h1HeU6SPMhYHg1enjrTueXFeKXuEcTjcxzOjKMwGsBSBMk/BW9BVPBYVrqZr1wAs091RKRI0XmRCnXnVfHYxnIZ2BkpCiNlBy6ctGbzk1e4hihZX3AHOXKQ05CJA25HMJ/RqkpUhkxgyCEw4bKNWLHV8ggmBopJUxFDsBf78sRbY5XEklSNfnGXWn38WoJNrQi086FSXgE90juzmbTWosNhUOV3CMLdotlbUloJgDkAsfuoaF1HLHFGVcUGnKLyQWHeXMRk0jTusAR+rRf2St3FQQFYlRNzNH21smVIEMcylhOuiCZ5hra/YMt1TkS8ezIbOe8qsp/Ls0jbvDwkh7NW3m4cjZZXvHuqSomQSBPvxvHd21NdKbj0J3ubDG3wLYVFEBcqR+AHRYHSMseFZHH8PAa4hXMLlztEVYAQi2iZdOrC5HLUVMnE27fKx56wYkaafOZq3dtBnKnZgeyfZhHvL56H9qaTHPVY3UyHHMIGs3brKe0ylY37mfMBA+9A+Yq1gsPfs2rdpPet29VzLmVrhzsC2w1I58j4072txpRyFAZjlKjaWfuyf2aqYq4O0Uh81xVYsVAAlVI00/FJnwHjS5N0UQSvntGQKO85Yls0nUElQwnTvESJ28afda7nKKUynNlOXRXAMll5gifA1V4RfW81t1ICqmVkgZlYwJyz3k1BkbAkHlJnA282dmfOFQgGCIkaefWOQpYQaYG7ZlcXdGa2CFXOoDKvuK47O5IB5FQkfHkK130MYkXGxpHW0I6Qbo9NKz2Iwdt0ZmUhspZXDQCUVlUEc9GKyNRCyNqKfQQT2mO2iMNAGw1vjTr1mqad1I0mevUqVKqgML7cWy14KN2tAepcVmmww7a7a7Usokq52l0nbYS0CtP7akC+CduyE+WZ5rDYW1BK66DMTyGUmPPQbV5+d1JicPWqfuV7Co7QzkEsVYa6oBqZ6SIoshOHtnKZBuAEEanIARt4/vNUMNw9GW5fLyFYiBv9oSAZPL4VMj22ZVa0xPvE5+7rI6eHyrnkt/Q9HWmQ8RDX2TstWZsoG28ddtvkabg+/2agZRbVldiYJzakny5edXxbTL9nmVsyga6gwTvUuCVTbuMw+0JaZgALEGoPKkqKLIqouY82Hv3IJ7NgrkjdSO4sHkAzkfEVFgr2HtrbzTceADOwzB84A5akGfCaqW3Oq5gC9sg6f+pO/wFP4Jw9e0ZnmbYzL0ZlbY+BURWUk73HSVbsvYLEuGuIuUsr5pG7QQCJ5iP3Ucv3AoFt9EgoDyS4B3ufeBmZ8aA3VtW3S7bJh2cldsuYlhHgOnlV3HKB2LMwJYF2YHQ5iAungB86hqq6Emk2GLWJR0LOQh7xRQNSG5keICmfE0yJKrOZsgAI7pVTqC3UMPnVfiNwXRntsAWDKxbdhBZIPQER8fCqHB+IXGuvLZezGbaZyghVHxI9KpdsmoWrQdxGDQypRmCEune7p7s78zpr5igGOwtu4WVrjEyRbO6TOYqCdSI8fveFGMC7OYXRR/wh7ygEk+e4qq3EFJc3bWW4JlTsgWCdRsWjunw8aft5CpUyPDcPzjMoyNaOR3uak5jrv+GYjTpQXCW3t22v21RgpUOG30Dd8eEldPGtAucq0/Z2nd2I0OUOQCREzlIJqpiuGCxbQXbjXCxOZF2yAAgaa6QJjxoVe/ULbWzD3B2JwqE7lJmvKRfYxlnMoLgk+7GXTxJXr1FetcNthcOoUQAhAHhrFeJ2u0IAA+7Dno2g+agNFepGPhRwR/VINHFW7I7S4S7LBUc2JabY+EEE9F8au4XB3Ly9uWykjMwI0ynWJk5jtrA5aVQwjK9uWthcuxJnORM6/H50Wu8QYHD2lXusq/FgvdE9JynxyiqPS9mLRx8OxcFYEKQQd8+wHorH4DoKm9lFL2R2ttVIZwhIE3LZkMD6mD/wDNUOHkw2U6ntFBPRHAUnqYzVfw9lR9p2lxmUAavCzAWAvM6es1oyUY+o6Qr3CWFh7St2hJaSYlizWysg6aKhGvUVa7YquW4yzvcMqAF+6ojcxoKF2cdmYqSQZIj9HlpzjLWP4nfjEpbQkozaAmTMQvnrr46UYzeSJmt9jcXArkHYmZI5TqPk1XggVVPaFoEAn8Q5/MiPGhStla5Cg5REnUGBGg8+dVBj7mXuquoIy7AkHkORjeovwR6Bqty7jGtuxuNb7R0QACJ1B3I8JJrO8OvBrjQoBCFso2ALhdOsA/Oilost42mXMVjbmSNj+LfamrgIvyAqn3MiIFgEHu90nvSC0ae7Twtw3AgbwS3GJYkQltiNdiNCCOuwBFafAXWa1cIAXP7ojLoZVSQI7xI5fwqg0oS/djM5hiomARGvjHpVm0uU3BJg2bYSNTmtG4d+pZhr4VSK8gmKu374LokqguDMJLAZIYmehEeYavRvoSw6o+OCnZrKxEQFa8AP31luKcLW4EupCg98gAgaAAeOwUdIAHStl9E99O2xgXc9jPmO1J/wAVNtEzPTKVKlVTGD+kEd5/7g/++sMjACT98EGTqJQkjfxree35gu3Swx9M5ryTDs91woBPegcwMwj5b1w5YapMhjtSl7moxGJs3c9jC2tO0DAjTTKO6Z5Ss+dTWCUDI4GvOJ3Y6epj4ULx3Bmwtxoud4KGBg6s2hGmkwSav2Aezz3GMOEOpMkztHLQ/IVw5Gl0Z2OVSolvYQWbym2+dGZZPjGvlvRDivB4toykzdLTEnQgtMdKANdyXlDglBl1BIgArr486lxfGbjhVBiAAvUZh122NScL3Hbath/D4JAe1iOyVO62ubUk/GCKbf4iJulVENEwDozcv40LXiIUKN2O5B5BIIy/H5VGMW2dlLZVlSRtBBAG1Q0NlIybqw7awa9j311BGpMaGQY+JX0qHD3VCu1wdoqg21bmI0ED4gz4UT4hw7NZUi4SxGhB2A10HTQCs/wxG7Bi2XLnPOJ5/voJtdSkZWm2LhWMhLoddcvd6gGJjpt86M8KvojrYKaqwLsfvAd7UzyEihGOLlzmQS4zHScuZgdPh++hmGZ2YrJnOxZtfdAYsfSqxZWtQfbHm2jvYeGyAxGuUE5Z8YM/CpE4gmJuFnMKchuwYzQEDb8gCRQzH2ioOU90hfd5jLGx8vnUVs27dshz3hnzCOarkifOnVNdRnCNX3Cl7KtwRfhXD5RvoQCi+JOo+IqQXSbZ7Ns90rYy6zGcwTJ5kkD4UKwvEV7S4XIXQssAQpUEARyHdA+NG+FXc1m65aDlCqYghQAefiSfjWUWtyc40jScHM4VD1Q/xrxLg1w3G27uZdB1KZDPUAAn9WvceGWguFUSDCHUGQd+fOvF+C4cBAoEs5aF8AACZ8Jj9Y9K9bH0XseV3kFMAkQpHctqCzcmKgmB+UZfjNV7fEGgHMQS0eQiQfCNDNdxWN7O0QxEiFPMtm0P/bPpQktnRkTeFHoezYT1yhQfEGmW+5lRpOCO31NANJjKNAzFzLa+An1FN4djMxU2zJck6/c1ywPIhz6dKgwGP+2RCMuRdhBACqQUB594qSecHprS9l7sOyGBMkdQG12/SNJKKCmrCeEyg3JmC0hhqVY6qY56QD51mOOYwW8argBTn0JAjKx1YdCJMHkfEUc+uKHnTK4NwDoFbp10URWS4niyNCvNiNZIIAPPl3l0q2Pw7BXU1n9JWzbKC4Ge8T3dZQDKpX4M3oRXMPZAQgHUqFXxkqs/HMax/s6rNetxJ1c/qnKWJ9K3/BlUXU59nEjSApJjfTx/VHOtkinsG+wWGFi4ncMG22YkZibrCAsclAZteZmdAK7h7TW7WV7gVtczSIXbQmNTAgjlNWLvE8qsEl2XKABuQeZ08z0+VYL2j4wzSGBT8szl8JAAAjYeMnwLkkrQA3xkWn7hvt2hXUhQbYjTbeCcxjcfGrGFvjtBblcylpH3hbcEgz0LLm6xcG1Y9ybxW6qySUXKNBmJ1EA6bfHPR7B4I2TmY5nY94fHUeWo9KTWktwLqWcRd7qrcOUa5gdyVJzefdy6Ud9hr6I9womUkozGAMxObXxP+VCOI2s9rNIzIyn9ISVKk+pHjlrvALzJevJJKxadCddGz8+ewqOaMuW/p+TZn4Nj2ulSFKu0Jkva2yGu5W91rYVvIlgfkaw1rArhzdKgZZ7pMSswQRW49tdM56WWPpmrzPD4prhu22aMzJuQBAG08tSPDSvO4jVqddO5GLqT9y/dcupl82VhM66GCd/LahxxZhlUGAUA6SCDvGv8zVDH4lrZVXJMxOsbbwfOinC8VZNvI1p21LDvgMrEQryQJUbwdK5uV3OiKTl1LntJcRbdoghrjkZxrqoWAumwnX4Cqdy5nW2q5Q7FYiY1Crr6fPzrP4vFMbgKsdWBUamFiBPXofjRu1i37TuiA2rAGFJU66D/AFNNLFpSKTlfUsLh3sspuKO6SZHeBMbCZjl0q72SXTnXJmd0nwXcQOeqkknppGs0+I3c5XswpBkSASzZRG8zEERpXcNiCihWMEMu45R5Tzrndp7AjJ7M1Vq+czop0VZBPIgwB8jQpcI64cggHM3LkCNfmflVRcYZvMu2WAekz/E/MVoeD4tOwIyktB8QYABFRUJdysX29htq6oMFdGUgH+NDcNeyi6oAHaKULbEKy7677D0NFbN4KQcoIg+JEE/6/wBGILhtrftuRmAEkMNNFgCB4z6UsNgwdsFcSzL2i5pVHgHqFG/pHrQa9eZlCE6kksT+ZpmtN7RW1azmtCEZVueTMyoyzzgyKF41bfYg90MqmT+Igg9d5FdKWl0/M6YTVK/MFIAzXGJGzHTbU/KjNhLj2rvZg5JaCN4jLl8hQnC2FynU6ZO94NkkHrEmtl7L3UyRmECZPWSTTTai9h8skavhqr9VXIuVez7o/CIOleJezPEAVcgQLVtcjH7wKGPLaY/Mte5YRf8AdwJnuHX1r5vwyOiuBJMCOWgg8ueij4V6+NeE8iMW3KgzxTEqiIDLE3mRjuSB3WM+Bg/GhfDbb/WSGPNyB3pILEMYXUDLz6x51eOW7oHCA3b0Mdu9lInoCTvUuI4LcFy0S7Lm/ro2Cpl0Efigj9ajGkJe9EwLKHe33mWYE7q2hgnfSm/ViHIAILCAOmbKya9BlqXCMMuYrJLCUG4XOBAA5kA+goliFNxAwVkIJKEgBiORgGRud6jjTb37CqylYwZz3lzAgXHhiYyggMFJ0A1VRryPjQfEcIc6mcyZgQ25Mg79coA/VFb7C5cmdVAa6ua6BqO0hII02yqfShWJxaMWXLEyBJH3O+dfELNdFpMqkCeA4QKpcsZZAGzR3QSWA00HMkeCjlU+DZSwJ0BOZZJiQISYI2hj8RodKG8U4jls5RA1MiCGI5ydomabYxfadkwMKIMeBZsp9I9RUs1/qROafVBvjLqJ7MlBlIypzzakyd20HPTLWUv2WNjthDBLkXFgExE5+pGbSj+JwTXpI5hgdoBM5dNDEA+vlQ259krJm1JkyNATp59N+lJCfmZSp7l72TwhtoLufN2rBgogwFaQ2YdQQSNxsdaK41lLq6kEAyoH5YiY20zcuWtRiwVso0E3CAhfIqi2F1ZFVYhRGnWTE6UJxmKe20omYkkE7gaBY9SB69aaSuVDpbWFrOKz2kJGj5laATpy+f8AhFE/ZvhwDMGYG4iW1dQfdAzZQfH3vSheHLWrV0hsjA21A1It6lZOnvHOpKctPhZ9kGP1jE3fxixJ/EydoDPwK0nEVDC23v8A+oGZ1BnuIpUhSrsGMh7c3Aoctt2J/wDdXjmJ4h3yR97SY/DMQOWk16T9KGOi41mP/Llh1JbOoEfq/OvIseStsbZssmddRy0251xxWvJK+2xzLebLdnGOXWQGUa94SOfOZEx8PhWgtY+2bV2+yZc32CAfe0lwR0AAB8G36BOH2UuYdoMnlyMnatBieFotsWmMnDiG1le1YBrkjwkJ+pU8ihve1bHXGO+5nsFdDPmga6jQgidYAGn76JWbgMAKcxYifD478vnNUcOyKWuIq5ByJOk6bLrMmOm9Nw+Myw2YElp2g6aRr1kaeHlS5IOT2A/F9DUcNsMjoH65vU/v/wBdaLcW4ejKLgA3GgGs7THTz/dQe7iTfydmBmGxjUiddaOPw1mthMxUsFI1gz3s2g23FcNPVcuozaSpGTe5lzAncz6a7/Ec6s4HirKsLvO0nYnvfL+NUcZh3VtFJElecyBr8NRRXhGCPdlGzQ+YEEASO6wbaCCR5gfC2SK02UfoEeC40tca4x0CTE9ST++oMfjAzdmQVlFK8jocx322cU7A925qIlSpB0gTyMa6E6+HxqpiMABiCwy5beU795gdDI138eRqGNJt2bFK2y/iNMHaUsQEZ4bQ5lZs40mTH85igwwTlbjhgy5CRqQNTOx2228RVi5jXFsW1AyK+UFpOgInWembrr50reLW4hsuwt5yFDABYcx7wHL3pjXWddq6FFsynut+5S+uESqfiECDHd1266fKrGDxwyQ0q5CiBoDoZnxohxDhhs6osgIc36TSQ8+UifzL8R/Ebtp7kqMoUqIAEbQTpH4T68qzpo6ZzT2PVOEXS2FUkgkoSY2kzNeH2XEAdYn4/wChXtPBsQGwiEACbZgDYbjSvEbWGkh9oQAj5/wPyr08ElKJx4Osizg8HZzjtWIGYMojR2nQbdeXOjb3XYkLse6xI1HT5EGgfFLpt9myATmAE/dmRPnqaO2Cto20Jm4xVonfOrKBr8B6Vsit2JmjUgZgwyKTcTKuRWYnULBNxhP6oHk1FlwYuNbut7oWWBMc8wAA8YFQ3yDnUtmHejy90rHOAYolg7C92GXNl1tmJyrqI8JK+PhWgkmxYx23HXhlVR1bMAOSx3fkB60FxnZobjwciZi2kks2m3OZGm+oq1xG9cdVlIJZcwHJC0Eg+AOvxqZ8UiLnYARJGumWc2djyGk0kHbbYFIwntZa7G0qmc5JzDSFJ0YyN4kIByOfwqlwG/qqllEJpmmJGWBp4gegox7R41MbYW9aQh0DLr95Z1Ec2iG/aof7DYC3euHMhzAyHJJQGdBliC0/ikaDQxV7TVDUeiYLAC2FLwXZcu0aTrv4QfOelZu5w6/ZvG8llbozBVVwSDIAc690ASVBO+pijWMY9qtuTnyEhlBzZhEADnM7ctvOWxi3nIZzKqk6byekAgAa66xXInp7ByQSSKPEMQ5tEh8g7gMTlGcEjQdIHrQy2GtIFQfanYsRFtSTDEk6OYIB5SOZFay7gZyhklS7O2sBUtooWTGsNtpr61mOJXkObs1a2zCFaTOpzCYmZ5x0qsYqAkXSJuGNd0tOQCzMBsQFy5htzDmdep8DRrhdhLKnKCJkmdyfQac48aAcBsFsuckyCxOu2ZY36lfnRzit4IpM8j+6o8bBy4eX0/KF4p/8ex7UKVcFKu9Dnkn0wgjE23T3uxC/NyunnPrXmmIcyrHWQCTzkkz5g616p9LdpO2Vi/f7EAJy954Y67CW9B4x53g8BnIIG4A+OhHlJEfGuWL0uTfmQUkpSsn4FbW1dL6mzaRr5G8ZdVQdQWIidd6bhsQbtpmLfaOS7EbSTLNG+86a7eNGbmDWzahhma7Mg7m2Bl5/mb5UP4fw/sSvekZjPjqdY+O1TnOOn1Lxb0pgYO9suqlsrpGkjXQxqPAz/GK0PDODObMwxGWR+kQOR1BGp35CncawysUyEAA7n+YrQ4fALkCq8ggACTHUAePjUJ5bgmhNT0gjhFkWwAVPLNpMmPHYa1o7+IIAdTIAMfAUMxltVBOpI38tNfLarnALikMGMj5VzT8XiHTcqRJa4vKEFVMAnlJGnppNSYniY7JSp2015f6E0/C3sOuaVEk5ZjryqDHWrCqwygjeAY1PjyqMtx09LaZG+MzMnMHeCTznkdo+FNxaW8zKdysd2OcbjnEDyihGExJ7aMpDBSFQTCzuWPhIgfHlrJw2O0u9n3oMdZO+afidKdwcRINp7EfFsEEtqQwjylidWI0GmpAk1lsXjGUCd2Mx4TPx2HlW8S4O6jrMGdtRy8o1rIe1PD5cvmEdNSZ2Et4nlXRw01elg1LUa6zxg3sASp+1sIE/TtkRy2jf9U0C4dilUlHtlswDAeJCka8xqxoLwLFXLLZjoDAIJBkaNPlH76JWMLcYg2QXZLeZiFkhVJBPKYUoNNo9OiUEzsx/7I9Nw6i3h0USIUgddZOteZ4UdBoQPlXomDLNhFzGWyS3PXn/AB1rzo2SICT3id+QFcHwR3LNf+3/AGLifiZTx9wNiLFrlcuGf0bYk/x9BRzGWx3rh1I7DvA5T9kX1jzuTFBsBaFzFWhcWNWtR/eKynXxzRWks21ZQhIYF9SOqsjEGYiGzCDyr3a7kcybkROqG40AiCXaJIJJGYRymDt1qjwxrnb3DHUW2iCxzL8ssgirlxGDuUJU9mxYjWCBoPMkN6U/2fT7e6G1yRJ195YKnwJD+k0KdAbRYGLXKt1kKtEkExHUEc9vnWX9rSpVwC75lWETQGQBBYa6cx4GrfGsWXxAw6j3YXMTuQMs+WbX1q/hOEiy8M4YkEAEDukkHTrz9KjjTun0JRg3IxuGsslqFIELJHRwOh1gzt49K13s4EWwHsx3srGNCrGDEySdvnVrD8JyXBmUNmzs2gjbQSRMD95PQVBhfrAVVuWhJkRIt933VkxCnVCdDBIps2y2KdiXFYSLy3ixgDQc20yxpsBEx/Ixdwrglrots0gfaDSMsjUnfn1q5dNm2wJUgrmaCSRL5iwjYjvRHlQDieNKGzYtPlRiFKjWZaCfU/8AdU0t+oJJ9wriuJqqOZ90ElCJka6eOnKsbftqBLTMhmEzLDpO6kmjuPxNm1Ekgq11NBMkGQPSaznErxb7TJP3FEBQSwhQo8NKfHFpbl8GNPdmm4BbUIWUAKTA/QXSPUtQ32yzQirJNztNBzICxH7VH8NhgtsIo9xAPXf+NN41hrirbKKCwDjUqInKTuR5fCq8Q9GBt+n5OTPJU2j2ilSFKnKnjH0y4zJxCwuw7K0WPLL2lz+Rms4vFLIdcjqJME5gABzrS/TLwDF4jGo2Hw126gsIpZFJAYPdJE9YKn41gl9jOI//AEN/9g0ksUZbnG4tSbS7h/ifHLbsyowaO6pBmR5+c1XF3MgX70wNfSquC9kMeu+Cvz+ga0nsz7N4sXc1zC3VCiRmQ+9OnoJri4hcuLlFXQk+JzaqUdvqRJwo5VNxGlTIHOaJX0yqGBkmJXSRp0otf4ZiDtYub/gNVTwHFMYFi5r1Ugeprx1xHES6w+zGcpVVAhrTtKqMzGdNzH8KrnCXrUwp1nTpXoHCvZ9rS+4Sx94wfQeFOxnBXba23pXp48U3HxIZSmqdGJ4fgLr6sjQDMePWit7CIy89eX86NWeE3kRyLbkhWgQdTGgoVYwOJI1w90fqGuXiIZYPwxsWWWd211KWKu3A9xgvcIiTtJEeR2oRhLtzMzM0cgCuWeWgo9xrhGKa13LF0kMpgKZ31oPiuFY2JGEvk8u429bHzZx/QZZcl7IuNjkVApIJJ1M96OlQvw23eAcDWTvyHgOoIoXgvZrHu4zYW8snUlCAK2djgd5VCizcgflOtDLHJirSrfsw659KMTxL2ebu5O8TMkakDyoh7H4G7bxEXUKo1q7bZmESGQgCR4xWrtcKvDezc/ZP8qoe0djGZU7DCXWicxymRMRAifiKtj4jLVKO/qmWhnnGNUEuEArhraMIOSCOhPLWsnw3hd5u84AjQDPb9dGqxw9eIhxnwuIKnQzbOnjRDBcJxed1Ni4AWEEqYhoJMnkCTXHwvzPCSm1C9W/R/wB7jR4iUeiBmH9nrwxS3ltBkKa962RmkHmdwVBB60bxfDbhysVUEZ5GZBmkefMxWptcOZQAEaB4UOv4a+SQbLkSYOU7V6+XickIK47/AFBPLJ9jPXLLgqoyBdc8Og94QfvaxTcBgTabEP3ZulcozpslsKB734s1ELnBcQTpaeN/dNQvwzEN/wCXuj9Vq4V8Q4rvj+zIyzSXYy2IwyZyc9hiVCODcQktu894Eb5RrynWr+HtAsXNxFVVIIN220ggz3sxIgH5Cn472QvXDm7C6rcyEMHzFRD2LxIEBbpnQzbI0O/Pz+VX+alJdGvowx4mdbR/JYLq5+yv2iywn9YjEITLmA3gDHOKk4rhGu22typXLzuJJK6D72/T4dKhb2PxiCLVvT9Fwf3Gamwvs1i1MulxvyqjR6netLiciW0fsxfmMi/b+TJYhbrFBOYGAe8ANZIBIuQQIHxNE7WAY3gXt5OzdCrdopBOYSSFaASGB2+8ehrRL7NXQc31e5Mzsd9f/wCjVxOD3/8AkXP2TXNL4hmi9sX2ZXnSa6HnmN4ffcZnVSDdZz30kSWjTNO8DbcaxVmzgrvbW3vdmEtBiEVge9kzBtzyJ3O4EV6Ba4NdEfYOY2lTp8TU68Iuc7Lz4Lt60j+LZ10wv+GZcRNKkgEmKCFkCgMCBmZ0yhoBg66CDodefUUzGsWVCWDErmMEGMwBjTajF7hN4kzYc+OQ6xttvVXEcGvxIsXPgpk+tbP8Q4niMbxPHV12fuTlKUo1R6gKVcFKvojqO0qVKiEVcpUqwDtKlSoBFSpUqJhUqVKgzCpUqVYwqVKlWMKlSpVjCpGlSrGFSpUqxhVylSrGFXaVKsAVcpUqJmdpUqVAIqVKlWMKlSpUTHaVKlQM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9" name="Picture 11" descr="https://g.io.ua/img_aa/large/2931/83/293183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28800"/>
            <a:ext cx="8584505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548680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Зозулин льон</a:t>
            </a:r>
            <a:endParaRPr lang="uk-U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22967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flowertimes.ru/wp-content/uploads/2016/05/moh_sfagn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31048"/>
            <a:ext cx="7488832" cy="505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76672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Сфагнум болотний</a:t>
            </a:r>
          </a:p>
        </p:txBody>
      </p:sp>
    </p:spTree>
    <p:extLst>
      <p:ext uri="{BB962C8B-B14F-4D97-AF65-F5344CB8AC3E}">
        <p14:creationId xmlns:p14="http://schemas.microsoft.com/office/powerpoint/2010/main" xmlns="" val="19117271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75724"/>
            <a:ext cx="8208912" cy="924475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Значення у природі.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Сфагнові </a:t>
            </a:r>
            <a:r>
              <a:rPr lang="uk-UA" dirty="0">
                <a:solidFill>
                  <a:srgbClr val="FF0000"/>
                </a:solidFill>
              </a:rPr>
              <a:t>м</a:t>
            </a:r>
            <a:r>
              <a:rPr lang="uk-UA" dirty="0" smtClean="0">
                <a:solidFill>
                  <a:srgbClr val="FF0000"/>
                </a:solidFill>
              </a:rPr>
              <a:t>охи й утворення торфу.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2" descr="http://svitppt.com.ua/images/44/43866/960/img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51" t="26947" r="16827" b="10110"/>
          <a:stretch/>
        </p:blipFill>
        <p:spPr bwMode="auto">
          <a:xfrm rot="21368330">
            <a:off x="208716" y="1901708"/>
            <a:ext cx="3846461" cy="428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deacademic.com/pictures/dewiki/83/Sphagnum.fimbriatum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83375">
            <a:off x="4708681" y="2052029"/>
            <a:ext cx="4060506" cy="437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18360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75724"/>
            <a:ext cx="7739019" cy="924475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Як утворюється торф?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2" descr="http://svitppt.com.ua/images/39/38464/960/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4" t="27557" r="9761" b="3836"/>
          <a:stretch/>
        </p:blipFill>
        <p:spPr bwMode="auto">
          <a:xfrm>
            <a:off x="683568" y="1772816"/>
            <a:ext cx="786160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24197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http://static.klasnaocinka.com.ua/uploads/editor/4823/583593/blog_38129/images/slayd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95536" y="404664"/>
            <a:ext cx="8352928" cy="603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70052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</a:t>
            </a:r>
            <a:r>
              <a:rPr lang="uk-UA" dirty="0" smtClean="0">
                <a:solidFill>
                  <a:srgbClr val="FF0000"/>
                </a:solidFill>
              </a:rPr>
              <a:t>Дякую за увагу.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362" name="Picture 2" descr="https://image.slidesharecdn.com/random-161121163357/95/-19-638.jpg?cb=14797461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76875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45995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80920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               Давність </a:t>
            </a:r>
            <a:r>
              <a:rPr lang="uk-UA" sz="28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відділу мохоподібних</a:t>
            </a:r>
            <a:endParaRPr lang="ru-RU" sz="2800" dirty="0">
              <a:solidFill>
                <a:srgbClr val="00B050"/>
              </a:solidFill>
              <a:latin typeface="Calibri"/>
              <a:ea typeface="Calibri"/>
              <a:cs typeface="Times New Roman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Мохоподібні – це найдревніші </a:t>
            </a:r>
            <a:r>
              <a:rPr lang="uk-UA" sz="20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вищі рослини, </a:t>
            </a:r>
            <a:r>
              <a:rPr lang="uk-UA" sz="2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що з’явились близько 400 млн. років тому назад. Вони старші за динозаврів, їх різноманіття сформувалось до того, як сталося перше роз’єднання материків. Саме через це </a:t>
            </a:r>
            <a:r>
              <a:rPr lang="uk-UA" sz="20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бріофлори</a:t>
            </a:r>
            <a:r>
              <a:rPr lang="uk-UA" sz="2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мохів різних континентів мають набагато більше спільного, ніж флори судинних, особливо квіткових, рослин. </a:t>
            </a:r>
            <a:endParaRPr lang="ru-RU" sz="2000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 descr="https://pbs.twimg.com/media/CnrsNeAWIAQlbQ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34240"/>
            <a:ext cx="8208911" cy="385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89699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dirty="0">
                <a:solidFill>
                  <a:srgbClr val="FF0000"/>
                </a:solidFill>
                <a:latin typeface="Times New Roman"/>
                <a:ea typeface="Times New Roman"/>
              </a:rPr>
              <a:t>Мохи — це рослини, які не мають коренів та не здатні ефективно регулювати вміст води в тілі, тому багато їх видів мають здатність висихати і швидко відновлювати свою життєдіяльність після </a:t>
            </a:r>
            <a:r>
              <a:rPr lang="uk-UA" sz="24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зволоження. </a:t>
            </a:r>
            <a:r>
              <a:rPr lang="uk-UA" sz="2400" dirty="0">
                <a:solidFill>
                  <a:srgbClr val="FF0000"/>
                </a:solidFill>
                <a:latin typeface="Times New Roman"/>
                <a:ea typeface="Times New Roman"/>
              </a:rPr>
              <a:t>Більшість мохів </a:t>
            </a:r>
            <a:r>
              <a:rPr lang="uk-UA" sz="24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виростають </a:t>
            </a:r>
            <a:r>
              <a:rPr lang="uk-UA" sz="2400" dirty="0">
                <a:solidFill>
                  <a:srgbClr val="FF0000"/>
                </a:solidFill>
                <a:latin typeface="Times New Roman"/>
                <a:ea typeface="Times New Roman"/>
              </a:rPr>
              <a:t>у достатньо зволожених місцях. Поверхню стовбурів дерев вони рясніше вкривають із північного боку, куди потрапляв менше променів сонця і яка менше висихає.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children.claw.ru/2_plants/Content/002/47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0968"/>
            <a:ext cx="7344816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71841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5"/>
            <a:ext cx="828092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Мохоподібні – невеликі багаторічні (за рідким виключенням) вічнозелені </a:t>
            </a:r>
            <a:r>
              <a:rPr lang="uk-UA" sz="20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рослини, </a:t>
            </a:r>
            <a:r>
              <a:rPr lang="uk-UA" sz="2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у яких відсутні коріння. До субстрату вони кріпляться ризоїдами, що представляють сильно витягнуті у довжину поодинокі клітини у примітивних представників  та нитки з одного ряду клітин, розділених косими перетинками, у більш розвинених.</a:t>
            </a:r>
            <a:endParaRPr lang="ru-RU" sz="2000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 descr="Загальна будова моху">
            <a:hlinkClick r:id="rId2" tooltip="&quot;Загальна будова моху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82810"/>
            <a:ext cx="6192688" cy="34665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899592" y="591792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>
                <a:solidFill>
                  <a:srgbClr val="373737"/>
                </a:solidFill>
                <a:latin typeface="Times New Roman"/>
                <a:ea typeface="Times New Roman"/>
              </a:rPr>
              <a:t>                                              </a:t>
            </a:r>
            <a:r>
              <a:rPr lang="uk-UA" i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Загальна </a:t>
            </a:r>
            <a:r>
              <a:rPr lang="uk-UA" i="1" dirty="0">
                <a:solidFill>
                  <a:srgbClr val="FFFF00"/>
                </a:solidFill>
                <a:latin typeface="Times New Roman"/>
                <a:ea typeface="Times New Roman"/>
              </a:rPr>
              <a:t>будова моху</a:t>
            </a:r>
            <a:r>
              <a:rPr lang="uk-UA" i="1" dirty="0">
                <a:solidFill>
                  <a:srgbClr val="373737"/>
                </a:solidFill>
                <a:latin typeface="Times New Roman"/>
                <a:ea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64714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9"/>
            <a:ext cx="7125113" cy="108012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Будова моху.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lh3.googleusercontent.com/--NHLO7GuFlw/WE7uEoREr2I/AAAAAAAACwU/GKf4d_f_SaM/s640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9" t="2444" r="2164" b="17067"/>
          <a:stretch/>
        </p:blipFill>
        <p:spPr bwMode="auto">
          <a:xfrm>
            <a:off x="611560" y="1484784"/>
            <a:ext cx="799288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8414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8208912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480"/>
              </a:spcAft>
            </a:pPr>
            <a:r>
              <a:rPr lang="uk-UA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За будовою тіла розрізняють мохи сланеві і листостеблові. Внутрішня будова деяких мохів надзвичайно проста, вони складаються із майже однакових клітин. У інших можна побачити різноманітні тканини.</a:t>
            </a:r>
            <a:endParaRPr lang="ru-RU" sz="2400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 descr="http://narodna-osvita.com.ua/uploads/bio-6kl-kostikov-ukr/bio-6kl-kostikov-ukr-22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066"/>
          <a:stretch/>
        </p:blipFill>
        <p:spPr bwMode="auto">
          <a:xfrm>
            <a:off x="611560" y="2348880"/>
            <a:ext cx="8208912" cy="34816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 rot="10800000" flipV="1">
            <a:off x="323528" y="5812849"/>
            <a:ext cx="871296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480"/>
              </a:spcAft>
            </a:pPr>
            <a:r>
              <a:rPr lang="uk-UA" dirty="0" smtClean="0">
                <a:solidFill>
                  <a:srgbClr val="2C2C2C"/>
                </a:solidFill>
                <a:latin typeface="Times New Roman"/>
                <a:ea typeface="Times New Roman"/>
                <a:cs typeface="Times New Roman"/>
              </a:rPr>
              <a:t>    </a:t>
            </a:r>
            <a:r>
              <a:rPr lang="uk-UA" sz="20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Сланеві </a:t>
            </a:r>
            <a:r>
              <a:rPr lang="uk-UA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і листостеблові мохи: а –маршанція; б мох зозулин льон; в сфагнум.</a:t>
            </a:r>
            <a:endParaRPr lang="ru-RU" sz="2000" dirty="0"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55446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32657"/>
            <a:ext cx="7125113" cy="108012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Розмноження моху зозулин льон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http://narodna-osvita.com.ua/uploads/bio-6kl-kostikov-ukr/bio-6kl-kostikov-ukr-22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343"/>
          <a:stretch/>
        </p:blipFill>
        <p:spPr bwMode="auto">
          <a:xfrm>
            <a:off x="683568" y="1268760"/>
            <a:ext cx="7992888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07717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uk-UA" dirty="0" smtClean="0"/>
              <a:t>     </a:t>
            </a:r>
            <a:r>
              <a:rPr lang="uk-UA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Молодий </a:t>
            </a:r>
            <a:r>
              <a:rPr lang="uk-UA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спорогон</a:t>
            </a:r>
            <a:r>
              <a:rPr lang="uk-UA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моху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narodna-osvita.com.ua/uploads/bio-6kl-kostikov-ukr/bio-6kl-kostikov-ukr-23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523"/>
          <a:stretch/>
        </p:blipFill>
        <p:spPr bwMode="auto">
          <a:xfrm>
            <a:off x="1763688" y="1772816"/>
            <a:ext cx="5832648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846072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476672"/>
            <a:ext cx="7200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Клас Печіночники</a:t>
            </a:r>
            <a:r>
              <a:rPr lang="uk-UA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http://images.myshared.ru/7/445125/slide_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072" r="122" b="9205"/>
          <a:stretch/>
        </p:blipFill>
        <p:spPr bwMode="auto">
          <a:xfrm>
            <a:off x="683568" y="1916832"/>
            <a:ext cx="770485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05906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Ми однокласники.</Template>
  <TotalTime>82</TotalTime>
  <Words>210</Words>
  <Application>Microsoft Office PowerPoint</Application>
  <PresentationFormat>Экран (4:3)</PresentationFormat>
  <Paragraphs>22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Spring</vt:lpstr>
      <vt:lpstr>Мохи середовище існування, пристосувальні риси будови і процесів життєдіяльності.</vt:lpstr>
      <vt:lpstr>Слайд 2</vt:lpstr>
      <vt:lpstr>Слайд 3</vt:lpstr>
      <vt:lpstr>Слайд 4</vt:lpstr>
      <vt:lpstr>Будова моху.</vt:lpstr>
      <vt:lpstr>Слайд 6</vt:lpstr>
      <vt:lpstr>Розмноження моху зозулин льон</vt:lpstr>
      <vt:lpstr>     Молодий спорогон моху</vt:lpstr>
      <vt:lpstr>Слайд 9</vt:lpstr>
      <vt:lpstr>Слайд 10</vt:lpstr>
      <vt:lpstr>Слайд 11</vt:lpstr>
      <vt:lpstr>Слайд 12</vt:lpstr>
      <vt:lpstr>Слайд 13</vt:lpstr>
      <vt:lpstr>Слайд 14</vt:lpstr>
      <vt:lpstr>Значення у природі. Сфагнові мохи й утворення торфу.</vt:lpstr>
      <vt:lpstr>Як утворюється торф?</vt:lpstr>
      <vt:lpstr>Слайд 17</vt:lpstr>
      <vt:lpstr>           Дякую за увагу.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Мохи середовище існування, пристосувальні риси будови і процесів життєдіяльності.</dc:title>
  <dc:creator>G700</dc:creator>
  <cp:lastModifiedBy>Admin</cp:lastModifiedBy>
  <cp:revision>10</cp:revision>
  <dcterms:created xsi:type="dcterms:W3CDTF">2018-03-04T18:41:24Z</dcterms:created>
  <dcterms:modified xsi:type="dcterms:W3CDTF">2020-03-18T09:31:30Z</dcterms:modified>
</cp:coreProperties>
</file>