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8738-B3E2-47AB-A111-54822AE2D58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3FF6-BD38-4DBA-B4BC-DE8C88F2F0C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AF09-0858-46E8-BBAF-20AC4CBA66C3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B00E-0859-44F7-87BF-6FACC7A40E8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809F-81DC-47BB-936B-65823C3BF18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64101-3201-4DDE-A7C5-457F4B3206E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D77C3-9CD8-4DDD-A2C1-E6B90F0A9C4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F4BC-B959-47AC-95BC-66D58C12EFB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8C17-6D92-40BF-8EB1-D8D36C17325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65B5-90B1-4DC9-BC33-9DD0F57A7CE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7751-0718-4BCF-92A1-8DC8C3D4FACA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D34-8AA9-4837-B293-FF8D9B3D2F1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C1A5-23FC-4ACA-9047-C7617D5E54BF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EB3B-B8BE-41B8-9D9A-4EEAD8ABCB2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7039-4D42-4926-B905-27756FDD52E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A194-DE2F-48E3-A5D0-8069FF4227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FC0E-B8A1-4C74-A737-2DBA735DEDB2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16EF-B2FB-4C39-BD77-24707E06D3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65E5-0772-4D5D-9D21-AB18818A9696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DFC6-7060-4B22-A719-11726D6AA2D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BBCC-5BDD-45D7-954A-85A85DA9AE21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F8E2-30D7-4B23-B079-7C031ED95EB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9832D6-B915-43DD-A863-DD228244621A}" type="datetimeFigureOut">
              <a:rPr lang="ru-RU"/>
              <a:pPr>
                <a:defRPr/>
              </a:pPr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EFFEE5-4BB1-4E82-A5EF-5E441B15CF3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886208" y="6143644"/>
            <a:ext cx="5257792" cy="714356"/>
          </a:xfrm>
        </p:spPr>
        <p:txBody>
          <a:bodyPr rtlCol="0">
            <a:normAutofit fontScale="625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Презентацію</a:t>
            </a:r>
            <a:r>
              <a:rPr lang="ru-RU" b="1" dirty="0" smtClean="0">
                <a:solidFill>
                  <a:schemeClr val="tx1"/>
                </a:solidFill>
              </a:rPr>
              <a:t> створила </a:t>
            </a:r>
            <a:r>
              <a:rPr lang="ru-RU" b="1" dirty="0" err="1" smtClean="0">
                <a:solidFill>
                  <a:schemeClr val="tx1"/>
                </a:solidFill>
              </a:rPr>
              <a:t>вчителька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мови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літератури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Пруденко</a:t>
            </a:r>
            <a:r>
              <a:rPr lang="ru-RU" b="1" dirty="0" smtClean="0">
                <a:solidFill>
                  <a:schemeClr val="tx1"/>
                </a:solidFill>
              </a:rPr>
              <a:t> А.О.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Заставка_Ви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8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кутник 5"/>
          <p:cNvSpPr/>
          <p:nvPr/>
        </p:nvSpPr>
        <p:spPr>
          <a:xfrm>
            <a:off x="1928794" y="214290"/>
            <a:ext cx="700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Василь Симоненко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10" descr="foto-48896-1013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357554" y="1428736"/>
            <a:ext cx="4048125" cy="351948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2643174" y="5072074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8.01.1935 – 13.12.1963</a:t>
            </a:r>
            <a:endParaRPr kumimoji="0"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7224" y="142852"/>
            <a:ext cx="7072362" cy="5983311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Ми повинні сьогодні подбати, щоб слово, дух, поклик цього поета залишилися для майбутніх поколінь; щоб його творчість не пішла у небуття. Ми повинні вшанувати пам’ять Василя Симоненка, не забуваючи, що «людина, яка не знає свого минулого, не заслуговує на майбутнє».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15" descr="200px-Симонен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71744"/>
            <a:ext cx="1736723" cy="257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(8 січня 1935 - 13 грудня 1963)"/>
          <p:cNvPicPr>
            <a:picLocks noChangeAspect="1" noChangeArrowheads="1"/>
          </p:cNvPicPr>
          <p:nvPr/>
        </p:nvPicPr>
        <p:blipFill>
          <a:blip r:embed="rId3"/>
          <a:srcRect l="2756" r="8389"/>
          <a:stretch>
            <a:fillRect/>
          </a:stretch>
        </p:blipFill>
        <p:spPr>
          <a:xfrm>
            <a:off x="4429124" y="2714620"/>
            <a:ext cx="1938475" cy="1897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view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429000"/>
            <a:ext cx="2167010" cy="288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defau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472" y="3500438"/>
            <a:ext cx="1806869" cy="266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8" descr="0804031726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357694"/>
            <a:ext cx="18980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243533_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28860" y="4545019"/>
            <a:ext cx="1714512" cy="231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715172" cy="192882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14 грудня 1963 року припинило битися серце Василя Андрійовича Симоненка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7" descr="Декабрь, 1963 год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2071678"/>
            <a:ext cx="3855037" cy="257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243529_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14942" y="2143116"/>
            <a:ext cx="250984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/>
          <p:cNvSpPr/>
          <p:nvPr/>
        </p:nvSpPr>
        <p:spPr>
          <a:xfrm>
            <a:off x="1285852" y="4857760"/>
            <a:ext cx="3929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dirty="0" smtClean="0">
                <a:latin typeface="Times New Roman" pitchFamily="18" charset="0"/>
                <a:cs typeface="Times New Roman" pitchFamily="18" charset="0"/>
              </a:rPr>
              <a:t>Поховано Василя Андрійовича на центральному Черкаському кладовищі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Можна все на світі вибирати, сину,</a:t>
            </a:r>
            <a:br>
              <a:rPr lang="uk-UA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uk-UA" sz="3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Вибрати не можна тільки Батьківщину…</a:t>
            </a:r>
            <a:endParaRPr lang="ru-RU" sz="3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13" descr="ЛЕОНДД~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618"/>
          <a:stretch>
            <a:fillRect/>
          </a:stretch>
        </p:blipFill>
        <p:spPr>
          <a:xfrm>
            <a:off x="1428728" y="1571612"/>
            <a:ext cx="6286544" cy="4274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кутник 4"/>
          <p:cNvSpPr/>
          <p:nvPr/>
        </p:nvSpPr>
        <p:spPr>
          <a:xfrm>
            <a:off x="1285852" y="6215082"/>
            <a:ext cx="654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b="1" dirty="0" smtClean="0"/>
              <a:t>Біля могили видатного земляка посаджено кущ калини</a:t>
            </a:r>
            <a:endParaRPr kumimoji="0"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1538" y="1285860"/>
            <a:ext cx="6786610" cy="48403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kumimoji="0"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	</a:t>
            </a:r>
            <a:r>
              <a:rPr kumimoji="0"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Василь Симоненко посмертно </a:t>
            </a:r>
            <a:r>
              <a:rPr kumimoji="0"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удостоєний</a:t>
            </a:r>
            <a:r>
              <a:rPr kumimoji="0"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kumimoji="0"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Державної</a:t>
            </a:r>
            <a:r>
              <a:rPr kumimoji="0"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kumimoji="0"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премії</a:t>
            </a:r>
            <a:r>
              <a:rPr kumimoji="0"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kumimoji="0"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України</a:t>
            </a:r>
            <a:r>
              <a:rPr kumimoji="0"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імені Тараса </a:t>
            </a:r>
            <a:r>
              <a:rPr kumimoji="0"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Шевченка</a:t>
            </a:r>
            <a:r>
              <a:rPr kumimoji="0"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у 1995 </a:t>
            </a:r>
            <a:r>
              <a:rPr kumimoji="0"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році</a:t>
            </a:r>
            <a:r>
              <a:rPr kumimoji="0"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kumimoji="0"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7224" y="1214422"/>
            <a:ext cx="6929486" cy="491174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80000"/>
              </a:lnSpc>
              <a:buNone/>
            </a:pP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	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“Я воскрес, щоб із вами жити під шаленством весняних  злив!”-  </a:t>
            </a:r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1430"/>
                <a:latin typeface="Times New Roman" pitchFamily="18" charset="0"/>
                <a:cs typeface="Times New Roman" pitchFamily="18" charset="0"/>
              </a:rPr>
              <a:t>пророчо заявив Симоненко.</a:t>
            </a:r>
          </a:p>
          <a:p>
            <a:pPr algn="just">
              <a:lnSpc>
                <a:spcPct val="80000"/>
              </a:lnSpc>
              <a:buNone/>
            </a:pPr>
            <a:r>
              <a:rPr lang="uk-UA" b="1" dirty="0" smtClean="0">
                <a:ln w="11430"/>
                <a:latin typeface="Times New Roman" pitchFamily="18" charset="0"/>
                <a:cs typeface="Times New Roman" pitchFamily="18" charset="0"/>
              </a:rPr>
              <a:t> 		Він із нами сьогодні поетичним словом, своїми думами і помислами.</a:t>
            </a:r>
            <a:endParaRPr lang="ru-RU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algn="ctr">
              <a:buNone/>
            </a:pPr>
            <a:r>
              <a:rPr lang="uk-UA" sz="6600" b="1" dirty="0" smtClean="0">
                <a:solidFill>
                  <a:srgbClr val="C00000"/>
                </a:solidFill>
                <a:latin typeface="Cambria" pitchFamily="18" charset="0"/>
              </a:rPr>
              <a:t>Дякую за увагу!</a:t>
            </a:r>
            <a:endParaRPr lang="uk-UA" sz="6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214290"/>
            <a:ext cx="6429420" cy="5911873"/>
          </a:xfrm>
        </p:spPr>
        <p:txBody>
          <a:bodyPr anchor="t"/>
          <a:lstStyle/>
          <a:p>
            <a:pPr lvl="1">
              <a:buNone/>
            </a:pPr>
            <a:r>
              <a:rPr lang="en-US" dirty="0" smtClean="0"/>
              <a:t>	</a:t>
            </a:r>
            <a:r>
              <a:rPr lang="uk-UA" b="1" dirty="0" smtClean="0">
                <a:latin typeface="Monotype Corsiva" pitchFamily="66" charset="0"/>
              </a:rPr>
              <a:t>Я живу тобою І для тебе, 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вийшов з тебе, в тебе перейду, 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під твоїм високочолим небом 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гартував я душу молоду. 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		</a:t>
            </a:r>
            <a:r>
              <a:rPr lang="uk-UA" b="1" dirty="0" smtClean="0">
                <a:latin typeface="Monotype Corsiva" pitchFamily="66" charset="0"/>
              </a:rPr>
              <a:t>Здрастуй, сонце,  і здрастуй, вітер, 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		</a:t>
            </a:r>
            <a:r>
              <a:rPr lang="uk-UA" b="1" dirty="0" smtClean="0">
                <a:latin typeface="Monotype Corsiva" pitchFamily="66" charset="0"/>
              </a:rPr>
              <a:t>Здрастуй, свіжосте нив. 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en-US" b="1" dirty="0" smtClean="0">
                <a:latin typeface="Monotype Corsiva" pitchFamily="66" charset="0"/>
              </a:rPr>
              <a:t>		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Я  воскрес, щоб із вами жити </a:t>
            </a:r>
            <a:b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Monotype Corsiva" pitchFamily="66" charset="0"/>
              </a:rPr>
              <a:t>		</a:t>
            </a:r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Під шаленством весняних злив.</a:t>
            </a:r>
            <a:r>
              <a:rPr lang="uk-UA" sz="2800" dirty="0" smtClean="0">
                <a:solidFill>
                  <a:srgbClr val="C00000"/>
                </a:solidFill>
              </a:rPr>
              <a:t> 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  <a:p>
            <a:pPr lvl="1">
              <a:buNone/>
            </a:pPr>
            <a:endParaRPr lang="ru-RU" dirty="0" smtClean="0"/>
          </a:p>
        </p:txBody>
      </p:sp>
      <p:pic>
        <p:nvPicPr>
          <p:cNvPr id="7" name="Picture 8" descr="(8 січня 1935 - 13 грудня 1963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357562"/>
            <a:ext cx="3843364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кутник 7"/>
          <p:cNvSpPr/>
          <p:nvPr/>
        </p:nvSpPr>
        <p:spPr>
          <a:xfrm>
            <a:off x="4357686" y="21429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Monotype Corsiva" pitchFamily="66" charset="0"/>
              </a:rPr>
              <a:t>Народ мій! Народ мій завжди буде! </a:t>
            </a:r>
            <a:br>
              <a:rPr lang="uk-UA" sz="2000" b="1" dirty="0" smtClean="0">
                <a:latin typeface="Monotype Corsiva" pitchFamily="66" charset="0"/>
              </a:rPr>
            </a:br>
            <a:r>
              <a:rPr lang="uk-UA" sz="2000" b="1" dirty="0" smtClean="0">
                <a:latin typeface="Monotype Corsiva" pitchFamily="66" charset="0"/>
              </a:rPr>
              <a:t>Ніхто не перекреслить мій народ! </a:t>
            </a:r>
            <a:br>
              <a:rPr lang="uk-UA" sz="2000" b="1" dirty="0" smtClean="0">
                <a:latin typeface="Monotype Corsiva" pitchFamily="66" charset="0"/>
              </a:rPr>
            </a:br>
            <a:r>
              <a:rPr lang="uk-UA" sz="2000" b="1" dirty="0" smtClean="0">
                <a:latin typeface="Monotype Corsiva" pitchFamily="66" charset="0"/>
              </a:rPr>
              <a:t>Пощезнуть всі перевертні й приблуди, </a:t>
            </a:r>
            <a:br>
              <a:rPr lang="uk-UA" sz="2000" b="1" dirty="0" smtClean="0">
                <a:latin typeface="Monotype Corsiva" pitchFamily="66" charset="0"/>
              </a:rPr>
            </a:br>
            <a:r>
              <a:rPr lang="uk-UA" sz="2000" b="1" dirty="0" smtClean="0">
                <a:latin typeface="Monotype Corsiva" pitchFamily="66" charset="0"/>
              </a:rPr>
              <a:t>І орди завойовників-заброд! 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429552" cy="6429420"/>
          </a:xfrm>
        </p:spPr>
        <p:txBody>
          <a:bodyPr/>
          <a:lstStyle/>
          <a:p>
            <a:pPr lvl="1" algn="just">
              <a:buNone/>
            </a:pPr>
            <a:r>
              <a:rPr lang="en-US" sz="2400" dirty="0" smtClean="0"/>
              <a:t>		</a:t>
            </a:r>
            <a:r>
              <a:rPr lang="uk-UA" sz="2400" dirty="0" smtClean="0">
                <a:cs typeface="Times New Roman" pitchFamily="18" charset="0"/>
              </a:rPr>
              <a:t>Починається </a:t>
            </a:r>
            <a:r>
              <a:rPr lang="uk-UA" sz="2400" dirty="0" err="1" smtClean="0">
                <a:cs typeface="Times New Roman" pitchFamily="18" charset="0"/>
              </a:rPr>
              <a:t>Симоненкова</a:t>
            </a:r>
            <a:r>
              <a:rPr lang="uk-UA" sz="2400" dirty="0" smtClean="0">
                <a:cs typeface="Times New Roman" pitchFamily="18" charset="0"/>
              </a:rPr>
              <a:t> дорога, звичайно, з </a:t>
            </a:r>
            <a:r>
              <a:rPr lang="uk-UA" sz="2400" dirty="0" err="1" smtClean="0">
                <a:cs typeface="Times New Roman" pitchFamily="18" charset="0"/>
              </a:rPr>
              <a:t>Біївців</a:t>
            </a:r>
            <a:r>
              <a:rPr lang="uk-UA" sz="2400" dirty="0" smtClean="0">
                <a:cs typeface="Times New Roman" pitchFamily="18" charset="0"/>
              </a:rPr>
              <a:t> - того невеличкого полтавського села, що єдиною зеленою вулицею біжить до великого людського океану. А на тій вулиці стоїть сиротою старенька селянська хата, де й народився майбутній поет Василь Симоненко. Через ту непомітну і печальну хату пройшли голод і холод, її не проминула велика війна і всі лихоліття нашого віку. </a:t>
            </a:r>
            <a:endParaRPr lang="ru-RU" dirty="0" smtClean="0">
              <a:cs typeface="Times New Roman" pitchFamily="18" charset="0"/>
            </a:endParaRPr>
          </a:p>
        </p:txBody>
      </p:sp>
      <p:pic>
        <p:nvPicPr>
          <p:cNvPr id="4" name="Picture 10" descr="Хата у селі Біївц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3174" y="3571876"/>
            <a:ext cx="410686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285784" y="214290"/>
            <a:ext cx="8286808" cy="5911873"/>
          </a:xfrm>
        </p:spPr>
        <p:txBody>
          <a:bodyPr/>
          <a:lstStyle/>
          <a:p>
            <a:pPr lvl="3">
              <a:buNone/>
            </a:pPr>
            <a:r>
              <a:rPr lang="en-US" dirty="0" smtClean="0"/>
              <a:t>			</a:t>
            </a:r>
            <a:r>
              <a:rPr lang="uk-UA" sz="2800" b="1" dirty="0" smtClean="0">
                <a:latin typeface="Monotype Corsiva" pitchFamily="66" charset="0"/>
              </a:rPr>
              <a:t>Ти приймала і щастя, і лихо, </a:t>
            </a:r>
            <a:br>
              <a:rPr lang="uk-UA" sz="2800" b="1" dirty="0" smtClean="0">
                <a:latin typeface="Monotype Corsiva" pitchFamily="66" charset="0"/>
              </a:rPr>
            </a:br>
            <a:r>
              <a:rPr lang="en-US" sz="2800" b="1" dirty="0" smtClean="0">
                <a:latin typeface="Monotype Corsiva" pitchFamily="66" charset="0"/>
              </a:rPr>
              <a:t>		</a:t>
            </a:r>
            <a:r>
              <a:rPr lang="uk-UA" sz="2800" b="1" dirty="0" smtClean="0">
                <a:latin typeface="Monotype Corsiva" pitchFamily="66" charset="0"/>
              </a:rPr>
              <a:t>Поважала мій труд і піт. </a:t>
            </a:r>
            <a:br>
              <a:rPr lang="uk-UA" sz="2800" b="1" dirty="0" smtClean="0">
                <a:latin typeface="Monotype Corsiva" pitchFamily="66" charset="0"/>
              </a:rPr>
            </a:br>
            <a:r>
              <a:rPr lang="en-US" sz="2800" b="1" dirty="0" smtClean="0">
                <a:latin typeface="Monotype Corsiva" pitchFamily="66" charset="0"/>
              </a:rPr>
              <a:t>		</a:t>
            </a:r>
            <a:r>
              <a:rPr lang="uk-UA" sz="2800" b="1" dirty="0" smtClean="0">
                <a:latin typeface="Monotype Corsiva" pitchFamily="66" charset="0"/>
              </a:rPr>
              <a:t>І з-під сірої теплої стріхи </a:t>
            </a:r>
            <a:br>
              <a:rPr lang="uk-UA" sz="2800" b="1" dirty="0" smtClean="0">
                <a:latin typeface="Monotype Corsiva" pitchFamily="66" charset="0"/>
              </a:rPr>
            </a:br>
            <a:r>
              <a:rPr lang="en-US" sz="2800" b="1" dirty="0" smtClean="0">
                <a:latin typeface="Monotype Corsiva" pitchFamily="66" charset="0"/>
              </a:rPr>
              <a:t>		</a:t>
            </a:r>
            <a:r>
              <a:rPr lang="uk-UA" sz="2800" b="1" dirty="0" smtClean="0">
                <a:latin typeface="Monotype Corsiva" pitchFamily="66" charset="0"/>
              </a:rPr>
              <a:t>Ти дивилася жалібно в світ.</a:t>
            </a:r>
            <a:endParaRPr lang="en-US" sz="2800" b="1" dirty="0" smtClean="0">
              <a:latin typeface="Monotype Corsiva" pitchFamily="66" charset="0"/>
            </a:endParaRPr>
          </a:p>
          <a:p>
            <a:pPr lvl="3" algn="just">
              <a:buNone/>
            </a:pPr>
            <a:r>
              <a:rPr lang="en-US" dirty="0" smtClean="0"/>
              <a:t>		</a:t>
            </a:r>
            <a:r>
              <a:rPr lang="uk-UA" sz="2400" dirty="0" smtClean="0"/>
              <a:t>А хіба ж то хата синіми вікнами </a:t>
            </a:r>
            <a:r>
              <a:rPr lang="uk-UA" sz="2400" dirty="0" err="1" smtClean="0"/>
              <a:t>“дивилася</a:t>
            </a:r>
            <a:r>
              <a:rPr lang="uk-UA" sz="2400" dirty="0" smtClean="0"/>
              <a:t> жалібно в </a:t>
            </a:r>
            <a:r>
              <a:rPr lang="uk-UA" sz="2400" dirty="0" err="1" smtClean="0"/>
              <a:t>світ”</a:t>
            </a:r>
            <a:r>
              <a:rPr lang="uk-UA" sz="2400" dirty="0" smtClean="0"/>
              <a:t>? Тож юний Василько своїми допитливими очима заглядав у тривожне людське життя.</a:t>
            </a:r>
            <a:r>
              <a:rPr lang="uk-UA" dirty="0" smtClean="0"/>
              <a:t> </a:t>
            </a:r>
            <a:endParaRPr lang="ru-RU" dirty="0"/>
          </a:p>
        </p:txBody>
      </p:sp>
      <p:pic>
        <p:nvPicPr>
          <p:cNvPr id="4" name="Picture 8" descr="1211273993"/>
          <p:cNvPicPr>
            <a:picLocks noChangeAspect="1" noChangeArrowheads="1"/>
          </p:cNvPicPr>
          <p:nvPr/>
        </p:nvPicPr>
        <p:blipFill>
          <a:blip r:embed="rId2"/>
          <a:srcRect l="14822"/>
          <a:stretch>
            <a:fillRect/>
          </a:stretch>
        </p:blipFill>
        <p:spPr>
          <a:xfrm>
            <a:off x="1285852" y="3571876"/>
            <a:ext cx="3714776" cy="29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20(1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76"/>
            <a:ext cx="302418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86182" y="0"/>
            <a:ext cx="4357718" cy="471488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	</a:t>
            </a:r>
            <a:r>
              <a:rPr lang="uk-UA" sz="2400" dirty="0" smtClean="0"/>
              <a:t>Плинули дні, Василько ріс, мужнів, як молодий дубок. Любив свого дідуся, бо він замінив батька, став найпершим І наймудрішим порадником у житті.  П'ять класів Василько закінчив у </a:t>
            </a:r>
            <a:r>
              <a:rPr lang="uk-UA" sz="2400" dirty="0" err="1" smtClean="0"/>
              <a:t>Біївцях</a:t>
            </a:r>
            <a:r>
              <a:rPr lang="uk-UA" sz="2400" dirty="0" smtClean="0"/>
              <a:t>, а решту - у сусідніх селах </a:t>
            </a:r>
            <a:r>
              <a:rPr lang="uk-UA" sz="2400" dirty="0" err="1" smtClean="0"/>
              <a:t>Єнківці</a:t>
            </a:r>
            <a:r>
              <a:rPr lang="uk-UA" sz="2400" dirty="0" smtClean="0"/>
              <a:t> і </a:t>
            </a:r>
            <a:r>
              <a:rPr lang="uk-UA" sz="2400" dirty="0" err="1" smtClean="0"/>
              <a:t>Тарандинці</a:t>
            </a:r>
            <a:r>
              <a:rPr lang="uk-UA" sz="2400" dirty="0" smtClean="0"/>
              <a:t>. А це... 9 кілометрів лише в один кінець. Повоєнні зими були люті та сніжні.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2973924" cy="441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1285852" y="4429132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400" dirty="0" smtClean="0">
                <a:latin typeface="+mn-lt"/>
              </a:rPr>
              <a:t>А пальто у Василька </a:t>
            </a:r>
            <a:r>
              <a:rPr lang="uk-UA" sz="2400" dirty="0" err="1" smtClean="0">
                <a:latin typeface="+mn-lt"/>
              </a:rPr>
              <a:t>-пошарпане</a:t>
            </a:r>
            <a:r>
              <a:rPr lang="uk-UA" sz="2400" dirty="0" smtClean="0">
                <a:latin typeface="+mn-lt"/>
              </a:rPr>
              <a:t>, а чоботи - діряві... Проте ніколи, ні разу він не запізнився на </a:t>
            </a:r>
            <a:r>
              <a:rPr lang="uk-UA" sz="2400" dirty="0" err="1" smtClean="0">
                <a:latin typeface="+mn-lt"/>
              </a:rPr>
              <a:t>урок.Коли</a:t>
            </a:r>
            <a:r>
              <a:rPr lang="uk-UA" sz="2400" dirty="0" smtClean="0">
                <a:latin typeface="+mn-lt"/>
              </a:rPr>
              <a:t> учителі запитували хлопця, чи не важко йому, то він весело відповідав: "Та чого там важко? Доки дійду до школи, то всі уроки повторю, а як вертаюся, то всі пісні переспіваю".</a:t>
            </a:r>
            <a:endParaRPr lang="ru-RU" sz="2400" dirty="0" smtClean="0">
              <a:latin typeface="+mn-lt"/>
            </a:endParaRPr>
          </a:p>
          <a:p>
            <a:pPr>
              <a:buNone/>
            </a:pPr>
            <a:r>
              <a:rPr lang="uk-UA" sz="2400" dirty="0" smtClean="0">
                <a:latin typeface="+mn-lt"/>
              </a:rPr>
              <a:t> </a:t>
            </a:r>
            <a:endParaRPr lang="ru-RU" sz="24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Шкільні роки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7" descr="ВЧИТЕЛЬКА ВАСИЛЯ АНДРІЙОВИЧА — УЛЯНА МИКОЛАЇВНА ДЕМЧЕНК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285861"/>
            <a:ext cx="2133993" cy="2928958"/>
          </a:xfrm>
          <a:noFill/>
          <a:ln/>
        </p:spPr>
      </p:pic>
      <p:sp>
        <p:nvSpPr>
          <p:cNvPr id="5" name="Прямокутник 4"/>
          <p:cNvSpPr/>
          <p:nvPr/>
        </p:nvSpPr>
        <p:spPr>
          <a:xfrm>
            <a:off x="3571868" y="121442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imes New Roman" pitchFamily="18" charset="0"/>
                <a:cs typeface="Times New Roman" pitchFamily="18" charset="0"/>
              </a:rPr>
              <a:t>Зі спогадів учительки математики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Тарандинцівської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школи Уляни Демченко:</a:t>
            </a:r>
            <a:r>
              <a:rPr lang="uk-UA" dirty="0"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643306" y="1928802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Василь Симоненко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, коли я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учителем математики 5—7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. І коли я заходила до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найбільшу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звертала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на парту, за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сидів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Василь.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же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спідлоба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поглядав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на мене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поволі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красиво,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креслив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Изображение 207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5500695" y="4214818"/>
            <a:ext cx="242889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1285852" y="4214818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дізналася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креслив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читав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з-під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парти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художню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книжку. А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поглядав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на мене,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аби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я не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спіймала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dirty="0" err="1" smtClean="0">
                <a:latin typeface="Times New Roman" pitchFamily="18" charset="0"/>
                <a:cs typeface="Times New Roman" pitchFamily="18" charset="0"/>
              </a:rPr>
              <a:t>гарячому</a:t>
            </a:r>
            <a:r>
              <a:rPr kumimoji="0" lang="ru-RU" dirty="0" smtClean="0">
                <a:latin typeface="Times New Roman" pitchFamily="18" charset="0"/>
                <a:cs typeface="Times New Roman" pitchFamily="18" charset="0"/>
              </a:rPr>
              <a:t>...»</a:t>
            </a:r>
            <a:endParaRPr kumimoji="0"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5852" y="5286388"/>
            <a:ext cx="4214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уроках він був серйозний — аж занадто. У класі виділявся, по-перше, своїм бідним одягом, по-друге, розумом. Навіть учителі не читали стільки книжок, як наш найкращий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учень”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7224" y="142852"/>
            <a:ext cx="7143800" cy="5983311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. 		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Закінчивши школу-десятирічку із золотою медаллю, Василь 1952 року вступає на факультет журналістики Київського університету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імені Тараса Шевченко, де брав участь в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літературній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студії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імені Василя Чумака (СІЧ).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Так непомітно, так  блискавично промайнуло дитинство, і ось уже Василь - студент Київського університету. А з серця просяться  на папір, до людей щирі й привітні вірші. І </a:t>
            </a:r>
            <a:r>
              <a:rPr lang="uk-UA" sz="2000" b="1" i="1" dirty="0" err="1" smtClean="0">
                <a:latin typeface="Times New Roman" pitchFamily="18" charset="0"/>
                <a:cs typeface="Times New Roman" pitchFamily="18" charset="0"/>
              </a:rPr>
              <a:t>увіковічнюються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в них до щему рідні люди - родичі, односельці, краяни. Вони ж бо і є Народ</a:t>
            </a:r>
            <a:r>
              <a:rPr lang="uk-UA" sz="2800" b="1" i="1" dirty="0" smtClean="0"/>
              <a:t>.</a:t>
            </a:r>
          </a:p>
          <a:p>
            <a:pPr algn="just">
              <a:buNone/>
            </a:pPr>
            <a:r>
              <a:rPr lang="uk-UA" sz="2800" dirty="0" smtClean="0"/>
              <a:t> </a:t>
            </a:r>
            <a:br>
              <a:rPr lang="uk-UA" sz="2800" dirty="0" smtClean="0"/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8" descr="Василь Симоненко, кінець 1940-х по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8992" y="3429000"/>
            <a:ext cx="2500330" cy="325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8662" y="214291"/>
            <a:ext cx="7000924" cy="2857520"/>
          </a:xfrm>
        </p:spPr>
        <p:txBody>
          <a:bodyPr/>
          <a:lstStyle/>
          <a:p>
            <a:pPr algn="just"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		Після закінчення факультету журналістики Київського державного університету 1957 року, Василь почав працювати в редакції газети "Черкаська правда" на посаді літературного працівника відділу культури.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 descr="symone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643182"/>
            <a:ext cx="2928958" cy="381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ВАСИЛЬ СИМОНЕНКО У СВОЄМУ РОБОЧОМУ КАБІНЕТІ В РЕДАЦЦІЇ ГАЗЕТИ ЧЕРКАСЬКА ПРАВ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9" y="2714620"/>
            <a:ext cx="357190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Творча спадщина Василя Симоненка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7224" y="1600201"/>
            <a:ext cx="7000924" cy="3900502"/>
          </a:xfrm>
        </p:spPr>
        <p:txBody>
          <a:bodyPr/>
          <a:lstStyle/>
          <a:p>
            <a:pPr algn="just"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Василь Симоненко прожив неповних 29 літ, із них на літературну творчість припадає 10. За життя поета вийшла друком лише одна збірка – « Тиша і грім», друга побачила світ тільки після його смерті.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       	Незважаючи на різні  перепони, заборони на друк, слово поета поширювалося між людьми. Ніяка цензура не могла його зупинити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06900"/>
            <a:ext cx="15843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3"/>
          <a:srcRect r="53258"/>
          <a:stretch>
            <a:fillRect/>
          </a:stretch>
        </p:blipFill>
        <p:spPr bwMode="auto">
          <a:xfrm>
            <a:off x="7270750" y="4183062"/>
            <a:ext cx="187325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simonen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00504"/>
            <a:ext cx="1584325" cy="2160588"/>
          </a:xfrm>
          <a:prstGeom prst="rect">
            <a:avLst/>
          </a:prstGeom>
          <a:noFill/>
        </p:spPr>
      </p:pic>
      <p:pic>
        <p:nvPicPr>
          <p:cNvPr id="7" name="Picture 11" descr="171208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1604" y="4357694"/>
            <a:ext cx="2643186" cy="1895475"/>
          </a:xfrm>
          <a:prstGeom prst="rect">
            <a:avLst/>
          </a:prstGeom>
          <a:noFill/>
          <a:ln/>
        </p:spPr>
      </p:pic>
      <p:pic>
        <p:nvPicPr>
          <p:cNvPr id="8" name="Picture 12" descr="243531_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57686" y="3714752"/>
            <a:ext cx="1550988" cy="24415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97_IU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397_IUL</Template>
  <TotalTime>258</TotalTime>
  <Words>250</Words>
  <Application>Microsoft Office PowerPoint</Application>
  <PresentationFormat>Екран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397_IUL</vt:lpstr>
      <vt:lpstr>Слайд 1</vt:lpstr>
      <vt:lpstr>Слайд 2</vt:lpstr>
      <vt:lpstr>Слайд 3</vt:lpstr>
      <vt:lpstr>Слайд 4</vt:lpstr>
      <vt:lpstr>Слайд 5</vt:lpstr>
      <vt:lpstr>Шкільні роки</vt:lpstr>
      <vt:lpstr>Слайд 7</vt:lpstr>
      <vt:lpstr>Слайд 8</vt:lpstr>
      <vt:lpstr>Творча спадщина Василя Симоненка</vt:lpstr>
      <vt:lpstr>Слайд 10</vt:lpstr>
      <vt:lpstr>14 грудня 1963 року припинило битися серце Василя Андрійовича Симоненка</vt:lpstr>
      <vt:lpstr>Можна все на світі вибирати, сину, Вибрати не можна тільки Батьківщину…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Користувач Windows</cp:lastModifiedBy>
  <cp:revision>27</cp:revision>
  <dcterms:created xsi:type="dcterms:W3CDTF">2015-01-12T15:16:41Z</dcterms:created>
  <dcterms:modified xsi:type="dcterms:W3CDTF">2018-03-05T08:51:20Z</dcterms:modified>
</cp:coreProperties>
</file>