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  <p:sldMasterId id="2147483813" r:id="rId2"/>
  </p:sldMasterIdLst>
  <p:sldIdLst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43" r:id="rId13"/>
    <p:sldId id="340" r:id="rId14"/>
    <p:sldId id="341" r:id="rId15"/>
    <p:sldId id="344" r:id="rId16"/>
    <p:sldId id="345" r:id="rId17"/>
    <p:sldId id="346" r:id="rId18"/>
    <p:sldId id="335" r:id="rId19"/>
    <p:sldId id="336" r:id="rId20"/>
    <p:sldId id="311" r:id="rId21"/>
    <p:sldId id="342" r:id="rId22"/>
    <p:sldId id="337" r:id="rId23"/>
    <p:sldId id="338" r:id="rId24"/>
    <p:sldId id="331" r:id="rId25"/>
    <p:sldId id="33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66"/>
    <a:srgbClr val="FFFFFF"/>
    <a:srgbClr val="666699"/>
    <a:srgbClr val="CC00CC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0052" autoAdjust="0"/>
  </p:normalViewPr>
  <p:slideViewPr>
    <p:cSldViewPr>
      <p:cViewPr varScale="1">
        <p:scale>
          <a:sx n="67" d="100"/>
          <a:sy n="67" d="100"/>
        </p:scale>
        <p:origin x="-9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885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88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A7C69-DA4F-46EC-86B5-7CE97E4084C5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94102-D19F-488A-B1B5-5ACB4F22E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61784-517E-4A73-B062-1FF8D80BAC4F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7DE64-79A9-4977-BB19-ECD4689E2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FB7D6-EEC3-4953-A837-7451044E3D12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8FA89-B3EC-4725-A91B-FABB4BE42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6E49C-9E52-451C-BD09-67191927F435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F51AC-4B3A-40CF-BA12-D7D8A3D0A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555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555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040AE-C282-4286-9D36-FD02D5180C6F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98D8E-1679-4D2F-A82C-A4525284F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782C1-F134-4003-A7D3-7AA9B969C3BC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52D0E-2D0E-4727-8113-AF580199E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E1FDE-17B9-4B55-B84C-E2D425CCADEF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F8960-C153-48B2-AC5E-B0188B65E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9938B-9B10-43B9-9249-78826665646B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3616C-E1C1-416A-93E4-54F252825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8B79A-E96D-4511-AFDE-590A4E658852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DC324-6040-4B72-8FB0-EB08771EA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539DF-ABAD-4D87-8878-2F3D416966C2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6244-3E24-4D90-B374-B8D0B9728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4BC30-AEFC-4D6E-A6A6-2B6BBB058A4F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46A92-D46D-45A4-A4DE-86281CFD0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BB9BA-C097-418C-9317-D7673DEC7C5A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5D59C-B7DB-433F-B426-C7CEB30D4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26DF0-348F-41E4-AD49-353D22179C34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FD8A4-6F02-4F3F-9BBB-92CC0844F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7782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2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78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9438B1A-259F-42F7-9DE8-6491CCC59330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778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E257004-1689-4961-9CFA-30C9950EE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7" r:id="rId1"/>
    <p:sldLayoutId id="2147483826" r:id="rId2"/>
    <p:sldLayoutId id="2147483825" r:id="rId3"/>
    <p:sldLayoutId id="2147483824" r:id="rId4"/>
    <p:sldLayoutId id="2147483823" r:id="rId5"/>
    <p:sldLayoutId id="2147483822" r:id="rId6"/>
    <p:sldLayoutId id="2147483821" r:id="rId7"/>
    <p:sldLayoutId id="2147483820" r:id="rId8"/>
    <p:sldLayoutId id="2147483819" r:id="rId9"/>
    <p:sldLayoutId id="2147483818" r:id="rId10"/>
    <p:sldLayoutId id="2147483817" r:id="rId11"/>
    <p:sldLayoutId id="2147483816" r:id="rId12"/>
  </p:sldLayoutIdLst>
  <p:transition advTm="400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5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" name="Rectangle 20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560E61D-71D1-4F05-AD42-E18B7D15AC9C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40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E9E606E-E07F-4470-856E-014774DF5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8" r:id="rId1"/>
  </p:sldLayoutIdLst>
  <p:transition advTm="4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7;&#1082;\Desktop\&#1043;&#1091;&#1088;&#1090;&#1086;&#1082;\&#1054;&#1095;&#1077;&#1085;&#1100;%20&#1085;&#1077;&#1078;&#1085;&#1072;&#1103;%20&#1084;&#1077;&#1083;&#1086;&#1076;&#1080;&#1103;%20&#1076;&#1083;&#1103;%20&#1076;&#1091;&#1096;&#1080;%20!!!%20&#1041;&#1086;&#1078;&#1077;&#1089;&#1090;&#1074;&#1077;&#1085;&#1085;&#1072;&#1103;%20&#1056;&#1072;&#1087;&#1089;&#1086;&#1076;&#1080;&#1103;!%20(online-audio-converter.co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9" descr="01-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03575" y="3284538"/>
            <a:ext cx="5637213" cy="2868612"/>
          </a:xfrm>
        </p:spPr>
        <p:txBody>
          <a:bodyPr anchorCtr="1"/>
          <a:lstStyle/>
          <a:p>
            <a:pPr eaLnBrk="1" hangingPunct="1">
              <a:defRPr/>
            </a:pPr>
            <a:r>
              <a:rPr lang="uk-UA" smtClean="0">
                <a:solidFill>
                  <a:srgbClr val="FF9966"/>
                </a:solidFill>
                <a:latin typeface="Arial" charset="0"/>
              </a:rPr>
              <a:t>КЕРІВНИК:</a:t>
            </a:r>
            <a:br>
              <a:rPr lang="uk-UA" smtClean="0">
                <a:solidFill>
                  <a:srgbClr val="FF9966"/>
                </a:solidFill>
                <a:latin typeface="Arial" charset="0"/>
              </a:rPr>
            </a:br>
            <a:r>
              <a:rPr lang="uk-UA" smtClean="0">
                <a:solidFill>
                  <a:srgbClr val="FF9966"/>
                </a:solidFill>
              </a:rPr>
              <a:t> Рубаха Л</a:t>
            </a:r>
            <a:r>
              <a:rPr lang="uk-UA" smtClean="0">
                <a:solidFill>
                  <a:srgbClr val="FF9966"/>
                </a:solidFill>
                <a:latin typeface="Arial" charset="0"/>
              </a:rPr>
              <a:t>юдмила Володимирівна</a:t>
            </a:r>
            <a:endParaRPr lang="ru-RU" smtClean="0">
              <a:solidFill>
                <a:srgbClr val="FF9966"/>
              </a:solidFill>
              <a:latin typeface="Arial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125538"/>
            <a:ext cx="8569325" cy="18716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5000" b="1">
                <a:solidFill>
                  <a:srgbClr val="FFCC66"/>
                </a:solidFill>
                <a:latin typeface="Arial" charset="0"/>
              </a:rPr>
              <a:t>Історико – краєзнавчий       гурток</a:t>
            </a:r>
            <a:endParaRPr lang="ru-RU" sz="5000" b="1">
              <a:solidFill>
                <a:srgbClr val="FFCC66"/>
              </a:solidFill>
              <a:latin typeface="Arial" charset="0"/>
            </a:endParaRPr>
          </a:p>
        </p:txBody>
      </p:sp>
      <p:pic>
        <p:nvPicPr>
          <p:cNvPr id="16388" name="Picture 4" descr="86970153_189891428929538_6491998197827764224_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349500"/>
            <a:ext cx="3059112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Очень нежная мелодия для души !!! Божественная Рапсодия! (online-audio-converter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331913" y="6921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1" showWhenStopped="0">
                <p:cTn id="7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492375"/>
            <a:ext cx="8229600" cy="1139825"/>
          </a:xfrm>
        </p:spPr>
        <p:txBody>
          <a:bodyPr anchorCtr="1"/>
          <a:lstStyle/>
          <a:p>
            <a:pPr eaLnBrk="1" hangingPunct="1">
              <a:defRPr/>
            </a:pPr>
            <a:r>
              <a:rPr lang="uk-UA" sz="3500"/>
              <a:t>Принципи:</a:t>
            </a:r>
            <a:br>
              <a:rPr lang="uk-UA" sz="3500"/>
            </a:br>
            <a:r>
              <a:rPr lang="uk-UA" sz="3500"/>
              <a:t>1.Принцип діалектного взаємозв</a:t>
            </a:r>
            <a:r>
              <a:rPr lang="en-US" sz="3500"/>
              <a:t>`</a:t>
            </a:r>
            <a:r>
              <a:rPr lang="uk-UA" sz="3500"/>
              <a:t>язку вітчизняної всесвітньої історії.</a:t>
            </a:r>
            <a:br>
              <a:rPr lang="uk-UA" sz="3500"/>
            </a:br>
            <a:r>
              <a:rPr lang="uk-UA" sz="3500"/>
              <a:t>2.Принцип інтегративності.</a:t>
            </a:r>
            <a:br>
              <a:rPr lang="uk-UA" sz="3500"/>
            </a:br>
            <a:r>
              <a:rPr lang="uk-UA" sz="3500"/>
              <a:t>3.Принцип полі культурної толерантності.</a:t>
            </a:r>
            <a:br>
              <a:rPr lang="uk-UA" sz="3500"/>
            </a:br>
            <a:r>
              <a:rPr lang="uk-UA" sz="3500"/>
              <a:t>4.Антропологічний принцип.</a:t>
            </a:r>
            <a:br>
              <a:rPr lang="uk-UA" sz="3500"/>
            </a:br>
            <a:r>
              <a:rPr lang="uk-UA" sz="3500"/>
              <a:t>5.Принцип практичної спрямованості курсу краєзнавства.</a:t>
            </a:r>
            <a:endParaRPr lang="ru-RU" sz="350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26626" name="Picture 8" descr="86796534_214044196388154_114673178671841280_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27650" name="Picture 7" descr="86870204_212168879927363_6467968040490237952_n (1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2867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28675" name="Picture 7" descr="86766529_2728114993933181_4377607105339719680_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29698" name="Picture 7" descr="86735268_536359066974191_5356304219362033664_n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30722" name="Picture 8" descr="86874655_182094233073953_1580890986786062336_n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31746" name="Picture 8" descr="86658489_629362077859064_5185026764753076224_n (1)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6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32770" name="Picture 7" descr="86729877_210664100115442_996476320122667008_n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33794" name="Picture 7" descr="86788739_838567486568237_8271467912372420608_n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73238"/>
            <a:ext cx="4645025" cy="5084762"/>
          </a:xfrm>
        </p:spPr>
      </p:pic>
      <p:pic>
        <p:nvPicPr>
          <p:cNvPr id="33795" name="Picture 8" descr="86992748_763798544145324_787223280078553088_n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0"/>
            <a:ext cx="4500562" cy="4508500"/>
          </a:xfr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8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34818" name="Picture 7" descr="86713320_196659934980490_6767438053997805568_n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33375"/>
            <a:ext cx="9144000" cy="6524625"/>
          </a:xfr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1196975"/>
            <a:ext cx="6511925" cy="1143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uk-UA" sz="4000" b="1">
                <a:solidFill>
                  <a:srgbClr val="FFFFFF"/>
                </a:solidFill>
                <a:latin typeface="Times New Roman" pitchFamily="18" charset="0"/>
              </a:rPr>
              <a:t/>
            </a:r>
            <a:br>
              <a:rPr lang="uk-UA" sz="4000" b="1">
                <a:solidFill>
                  <a:srgbClr val="FFFFFF"/>
                </a:solidFill>
                <a:latin typeface="Times New Roman" pitchFamily="18" charset="0"/>
              </a:rPr>
            </a:br>
            <a:r>
              <a:rPr lang="uk-UA" sz="4000" b="1">
                <a:solidFill>
                  <a:srgbClr val="FFFFFF"/>
                </a:solidFill>
                <a:latin typeface="Times New Roman" pitchFamily="18" charset="0"/>
              </a:rPr>
              <a:t/>
            </a:r>
            <a:br>
              <a:rPr lang="uk-UA" sz="4000" b="1">
                <a:solidFill>
                  <a:srgbClr val="FFFFFF"/>
                </a:solidFill>
                <a:latin typeface="Times New Roman" pitchFamily="18" charset="0"/>
              </a:rPr>
            </a:br>
            <a:r>
              <a:rPr lang="uk-UA" sz="4000" b="1">
                <a:solidFill>
                  <a:srgbClr val="FFFFFF"/>
                </a:solidFill>
                <a:latin typeface="Times New Roman" pitchFamily="18" charset="0"/>
              </a:rPr>
              <a:t>“Той, хто не любить своєї країни,свого народу – не може любити нічого”</a:t>
            </a:r>
            <a:br>
              <a:rPr lang="uk-UA" sz="4000" b="1">
                <a:solidFill>
                  <a:srgbClr val="FFFFFF"/>
                </a:solidFill>
                <a:latin typeface="Times New Roman" pitchFamily="18" charset="0"/>
              </a:rPr>
            </a:br>
            <a:r>
              <a:rPr lang="uk-UA" sz="4000" b="1">
                <a:solidFill>
                  <a:srgbClr val="FFFFFF"/>
                </a:solidFill>
                <a:latin typeface="Times New Roman" pitchFamily="18" charset="0"/>
              </a:rPr>
              <a:t>Дж.Байрон</a:t>
            </a:r>
            <a:endParaRPr lang="ru-RU" sz="4000" b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35842" name="Picture 7" descr="86857568_2268646640094852_8645514569776627712_n (1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12875"/>
            <a:ext cx="4506913" cy="5445125"/>
          </a:xfrm>
        </p:spPr>
      </p:pic>
      <p:pic>
        <p:nvPicPr>
          <p:cNvPr id="35843" name="Picture 8" descr="86864326_570615770199715_9081154206416502784_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0"/>
            <a:ext cx="4572000" cy="5445125"/>
          </a:xfr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36866" name="Picture 9" descr="86766412_220937019038647_8442927207306756096_n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0350"/>
            <a:ext cx="4032250" cy="3468688"/>
          </a:xfrm>
        </p:spPr>
      </p:pic>
      <p:pic>
        <p:nvPicPr>
          <p:cNvPr id="36867" name="Picture 10" descr="86872696_618646622305052_6485954036380991488_n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260350"/>
            <a:ext cx="3959225" cy="3511550"/>
          </a:xfrm>
        </p:spPr>
      </p:pic>
      <p:pic>
        <p:nvPicPr>
          <p:cNvPr id="36868" name="Picture 11" descr="я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79388" y="3500438"/>
            <a:ext cx="4248150" cy="3357562"/>
          </a:xfrm>
        </p:spPr>
      </p:pic>
      <p:pic>
        <p:nvPicPr>
          <p:cNvPr id="36869" name="Picture 12" descr="86728394_231393927889432_4096894923410767872_n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0" y="3789363"/>
            <a:ext cx="4321175" cy="3068637"/>
          </a:xfr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37891" name="Picture 4" descr="86972609_187408365945166_4856047362394554368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420938"/>
            <a:ext cx="8229600" cy="1139825"/>
          </a:xfrm>
        </p:spPr>
        <p:txBody>
          <a:bodyPr anchorCtr="1"/>
          <a:lstStyle/>
          <a:p>
            <a:pPr eaLnBrk="1" hangingPunct="1">
              <a:defRPr/>
            </a:pPr>
            <a:r>
              <a:rPr lang="uk-UA" sz="4000"/>
              <a:t>Завдяки вивченню,використанню місцевого історичного матеріалу учні мають змогу вийти за межі підручників,відчути історичні події,осмислити історичні процеси, ”доторкнутися до історії”</a:t>
            </a:r>
            <a:endParaRPr lang="ru-RU" sz="400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28775"/>
            <a:ext cx="8229600" cy="449580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6000" smtClean="0">
                <a:effectLst/>
                <a:latin typeface="Arial" charset="0"/>
              </a:rPr>
              <a:t>            Дякую </a:t>
            </a:r>
          </a:p>
          <a:p>
            <a:pPr>
              <a:buFont typeface="Wingdings" pitchFamily="2" charset="2"/>
              <a:buNone/>
            </a:pPr>
            <a:r>
              <a:rPr lang="ru-RU" sz="6000" smtClean="0">
                <a:effectLst/>
                <a:latin typeface="Arial" charset="0"/>
              </a:rPr>
              <a:t>         за увагу!!!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765175"/>
            <a:ext cx="8229600" cy="2503488"/>
          </a:xfrm>
        </p:spPr>
        <p:txBody>
          <a:bodyPr anchorCtr="1"/>
          <a:lstStyle/>
          <a:p>
            <a:pPr eaLnBrk="1" hangingPunct="1">
              <a:defRPr/>
            </a:pPr>
            <a:r>
              <a:rPr lang="uk-UA" sz="4000"/>
              <a:t>Краєзнавство – це вивчення своєї “малої” Батьківщини,її природи,етнографії,матеріальної і духовної культури,побуту</a:t>
            </a:r>
            <a:endParaRPr lang="ru-RU" sz="400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36838"/>
            <a:ext cx="8229600" cy="1139825"/>
          </a:xfrm>
        </p:spPr>
        <p:txBody>
          <a:bodyPr anchorCtr="1"/>
          <a:lstStyle/>
          <a:p>
            <a:pPr eaLnBrk="1" hangingPunct="1">
              <a:defRPr/>
            </a:pPr>
            <a:r>
              <a:rPr lang="uk-UA" sz="3000"/>
              <a:t>Завдання:</a:t>
            </a:r>
            <a:br>
              <a:rPr lang="uk-UA" sz="3000"/>
            </a:br>
            <a:r>
              <a:rPr lang="uk-UA" sz="3000"/>
              <a:t>1.Виховання патріотизму,любові до життя,гуманного ставлення до всього,що нас оточує.</a:t>
            </a:r>
            <a:br>
              <a:rPr lang="uk-UA" sz="3000"/>
            </a:br>
            <a:r>
              <a:rPr lang="uk-UA" sz="3000"/>
              <a:t>2.Допомогти учням усвідомити,що історія – це історія людей.</a:t>
            </a:r>
            <a:br>
              <a:rPr lang="uk-UA" sz="3000"/>
            </a:br>
            <a:r>
              <a:rPr lang="uk-UA" sz="3000"/>
              <a:t>3.Формування найважливіших духовно-моральних і соціальних цінностей,а також громадянської активності.</a:t>
            </a:r>
            <a:br>
              <a:rPr lang="uk-UA" sz="3000"/>
            </a:br>
            <a:r>
              <a:rPr lang="uk-UA" sz="3000"/>
              <a:t>4.Навчити школяра усвідомити проблеми мікросвіту,який його оточує.</a:t>
            </a:r>
            <a:endParaRPr lang="ru-RU" sz="300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420938"/>
            <a:ext cx="8229600" cy="1139825"/>
          </a:xfrm>
        </p:spPr>
        <p:txBody>
          <a:bodyPr anchorCtr="1"/>
          <a:lstStyle/>
          <a:p>
            <a:pPr eaLnBrk="1" hangingPunct="1">
              <a:defRPr/>
            </a:pPr>
            <a:r>
              <a:rPr lang="uk-UA" sz="3000"/>
              <a:t>5.Виховання в учнів почуття поваги до справ і звершень наших сучасників,гордість за успіхи і досягнення земляків.</a:t>
            </a:r>
            <a:br>
              <a:rPr lang="uk-UA" sz="3000"/>
            </a:br>
            <a:r>
              <a:rPr lang="uk-UA" sz="3000"/>
              <a:t>6.Вивчення історії рідного краю сприяє формуванню пізнавального інтересу до процесу навчання.</a:t>
            </a:r>
            <a:br>
              <a:rPr lang="uk-UA" sz="3000"/>
            </a:br>
            <a:r>
              <a:rPr lang="uk-UA" sz="3000"/>
              <a:t>7.Розвивати вміння самостійно знаходити потрібну інформацію про об</a:t>
            </a:r>
            <a:r>
              <a:rPr lang="en-US" sz="3000"/>
              <a:t>`</a:t>
            </a:r>
            <a:r>
              <a:rPr lang="uk-UA" sz="3000"/>
              <a:t>єкт,що зацікавив,про діяльність людей,підприємства,установ,про перспективи працевлаштування.</a:t>
            </a:r>
            <a:br>
              <a:rPr lang="uk-UA" sz="3000"/>
            </a:br>
            <a:r>
              <a:rPr lang="uk-UA" sz="3000"/>
              <a:t>8.Збір інформаціі про наш час.</a:t>
            </a:r>
            <a:endParaRPr lang="ru-RU" sz="300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133600"/>
            <a:ext cx="8229600" cy="1139825"/>
          </a:xfrm>
        </p:spPr>
        <p:txBody>
          <a:bodyPr anchorCtr="1"/>
          <a:lstStyle/>
          <a:p>
            <a:pPr eaLnBrk="1" hangingPunct="1">
              <a:defRPr/>
            </a:pPr>
            <a:r>
              <a:rPr lang="uk-UA" sz="4000" smtClean="0"/>
              <a:t>Існують такі напрямки роботи з учнями:</a:t>
            </a:r>
            <a:br>
              <a:rPr lang="uk-UA" sz="4000" smtClean="0"/>
            </a:br>
            <a:r>
              <a:rPr lang="uk-UA" sz="4000" smtClean="0"/>
              <a:t>- навчальний;</a:t>
            </a:r>
            <a:br>
              <a:rPr lang="uk-UA" sz="4000" smtClean="0"/>
            </a:br>
            <a:r>
              <a:rPr lang="uk-UA" sz="4000" smtClean="0"/>
              <a:t>- позашкільний;</a:t>
            </a:r>
            <a:br>
              <a:rPr lang="uk-UA" sz="4000" smtClean="0"/>
            </a:br>
            <a:r>
              <a:rPr lang="uk-UA" sz="4000" smtClean="0"/>
              <a:t>- позакласні заняття;</a:t>
            </a:r>
            <a:endParaRPr lang="ru-RU" sz="4000" smtClean="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36838"/>
            <a:ext cx="8229600" cy="1139825"/>
          </a:xfrm>
        </p:spPr>
        <p:txBody>
          <a:bodyPr anchorCtr="1"/>
          <a:lstStyle/>
          <a:p>
            <a:pPr eaLnBrk="1" hangingPunct="1">
              <a:defRPr/>
            </a:pPr>
            <a:r>
              <a:rPr lang="uk-UA" sz="4500" smtClean="0"/>
              <a:t>Програма гуртка включа</a:t>
            </a:r>
            <a:r>
              <a:rPr lang="uk-UA" sz="4500" smtClean="0">
                <a:latin typeface="Arial" charset="0"/>
              </a:rPr>
              <a:t>є</a:t>
            </a:r>
            <a:r>
              <a:rPr lang="uk-UA" sz="4500" smtClean="0"/>
              <a:t> поглиблене вивчення історії області в цілому або окремих місцевих об</a:t>
            </a:r>
            <a:r>
              <a:rPr lang="en-US" sz="4500" smtClean="0"/>
              <a:t>`</a:t>
            </a:r>
            <a:r>
              <a:rPr lang="uk-UA" sz="4500" smtClean="0"/>
              <a:t>єктів,наприклад </a:t>
            </a:r>
            <a:r>
              <a:rPr lang="uk-UA" sz="4500" smtClean="0">
                <a:latin typeface="Arial" charset="0"/>
              </a:rPr>
              <a:t>“</a:t>
            </a:r>
            <a:r>
              <a:rPr lang="uk-UA" sz="4500" smtClean="0"/>
              <a:t>Історія школи</a:t>
            </a:r>
            <a:r>
              <a:rPr lang="uk-UA" sz="4500" smtClean="0">
                <a:latin typeface="Arial" charset="0"/>
              </a:rPr>
              <a:t>”</a:t>
            </a:r>
            <a:r>
              <a:rPr lang="uk-UA" sz="4500" smtClean="0"/>
              <a:t>, </a:t>
            </a:r>
            <a:r>
              <a:rPr lang="uk-UA" sz="4500" smtClean="0">
                <a:latin typeface="Arial" charset="0"/>
              </a:rPr>
              <a:t>“ Історія села”,”</a:t>
            </a:r>
            <a:r>
              <a:rPr lang="uk-UA" sz="4500" smtClean="0"/>
              <a:t>Історія фольклорного колективу</a:t>
            </a:r>
            <a:r>
              <a:rPr lang="uk-UA" sz="4500" smtClean="0">
                <a:latin typeface="Arial" charset="0"/>
              </a:rPr>
              <a:t>”</a:t>
            </a:r>
            <a:endParaRPr lang="ru-RU" sz="4500" smtClean="0">
              <a:latin typeface="Arial" charset="0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565400"/>
            <a:ext cx="8229600" cy="1139825"/>
          </a:xfrm>
        </p:spPr>
        <p:txBody>
          <a:bodyPr anchorCtr="1"/>
          <a:lstStyle/>
          <a:p>
            <a:pPr eaLnBrk="1" hangingPunct="1">
              <a:defRPr/>
            </a:pPr>
            <a:r>
              <a:rPr lang="uk-UA" sz="3000" smtClean="0"/>
              <a:t>Форми й методи:</a:t>
            </a:r>
            <a:br>
              <a:rPr lang="uk-UA" sz="3000" smtClean="0"/>
            </a:br>
            <a:r>
              <a:rPr lang="uk-UA" sz="3000" smtClean="0"/>
              <a:t>- методичні схеми і рекомендації вивчення краєзнавчих об</a:t>
            </a:r>
            <a:r>
              <a:rPr lang="en-US" sz="3000" smtClean="0"/>
              <a:t>`</a:t>
            </a:r>
            <a:r>
              <a:rPr lang="ru-RU" sz="3000" smtClean="0"/>
              <a:t>єктів;</a:t>
            </a:r>
            <a:br>
              <a:rPr lang="ru-RU" sz="3000" smtClean="0"/>
            </a:br>
            <a:r>
              <a:rPr lang="ru-RU" sz="3000" smtClean="0"/>
              <a:t>- екскурсії до краєзнавчого музею,тематичні розповіді екскурсовода і керівника факультативу;</a:t>
            </a:r>
            <a:br>
              <a:rPr lang="ru-RU" sz="3000" smtClean="0"/>
            </a:br>
            <a:r>
              <a:rPr lang="ru-RU" sz="3000" smtClean="0"/>
              <a:t>- навчально-практичні роботи,лабораторні (з документами,архівними матеріалами з історії краю);</a:t>
            </a:r>
            <a:br>
              <a:rPr lang="ru-RU" sz="3000" smtClean="0"/>
            </a:br>
            <a:r>
              <a:rPr lang="ru-RU" sz="3000" smtClean="0"/>
              <a:t>- зустрічі з ветеранами війни,національно-визвольних рухів,народними умільцями</a:t>
            </a:r>
            <a:r>
              <a:rPr lang="ru-RU" sz="3000" smtClean="0">
                <a:latin typeface="Arial" charset="0"/>
              </a:rPr>
              <a:t>.</a:t>
            </a:r>
            <a:r>
              <a:rPr lang="ru-RU" sz="3000" smtClean="0"/>
              <a:t/>
            </a:r>
            <a:br>
              <a:rPr lang="ru-RU" sz="3000" smtClean="0"/>
            </a:br>
            <a:r>
              <a:rPr lang="ru-RU" sz="3000" smtClean="0"/>
              <a:t>-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708275"/>
            <a:ext cx="8229600" cy="1139825"/>
          </a:xfrm>
        </p:spPr>
        <p:txBody>
          <a:bodyPr anchorCtr="1"/>
          <a:lstStyle/>
          <a:p>
            <a:pPr eaLnBrk="1" hangingPunct="1">
              <a:buFontTx/>
              <a:buChar char="-"/>
              <a:defRPr/>
            </a:pPr>
            <a:r>
              <a:rPr lang="uk-UA" sz="3300" smtClean="0"/>
              <a:t>тематичні походи та експедиції;</a:t>
            </a:r>
            <a:br>
              <a:rPr lang="uk-UA" sz="3300" smtClean="0"/>
            </a:br>
            <a:r>
              <a:rPr lang="uk-UA" sz="3300" smtClean="0"/>
              <a:t>- конференції з історії краю;</a:t>
            </a:r>
            <a:br>
              <a:rPr lang="uk-UA" sz="3300" smtClean="0"/>
            </a:br>
            <a:r>
              <a:rPr lang="uk-UA" sz="3300" smtClean="0"/>
              <a:t>- організація книжкових тематичних виставок і занять з бібліографії краю;</a:t>
            </a:r>
            <a:br>
              <a:rPr lang="uk-UA" sz="3300" smtClean="0"/>
            </a:br>
            <a:r>
              <a:rPr lang="uk-UA" sz="3300" smtClean="0"/>
              <a:t>- робота з краєзнавчими текстами;</a:t>
            </a:r>
            <a:br>
              <a:rPr lang="uk-UA" sz="3300" smtClean="0"/>
            </a:br>
            <a:r>
              <a:rPr lang="uk-UA" sz="3300" smtClean="0"/>
              <a:t>- дидактичні ігри з краєзнавства,брейн</a:t>
            </a:r>
            <a:r>
              <a:rPr lang="uk-UA" sz="3300" smtClean="0">
                <a:latin typeface="Arial" charset="0"/>
              </a:rPr>
              <a:t>-</a:t>
            </a:r>
            <a:r>
              <a:rPr lang="uk-UA" sz="3300" smtClean="0"/>
              <a:t>ринг “Люби,вивчай свій рідний край”,аукціони,ярмарки народних пісень,приказок,предметів побуту;</a:t>
            </a:r>
            <a:br>
              <a:rPr lang="uk-UA" sz="3300" smtClean="0"/>
            </a:br>
            <a:r>
              <a:rPr lang="uk-UA" sz="3300" smtClean="0"/>
              <a:t>- тематичні бесіди і діалоги учителя та учнів;</a:t>
            </a:r>
            <a:endParaRPr lang="ru-RU" sz="3300" smtClean="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392</TotalTime>
  <Words>260</Words>
  <Application>Microsoft Office PowerPoint</Application>
  <PresentationFormat>Экран (4:3)</PresentationFormat>
  <Paragraphs>14</Paragraphs>
  <Slides>24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Verdana</vt:lpstr>
      <vt:lpstr>Arial</vt:lpstr>
      <vt:lpstr>Tahoma</vt:lpstr>
      <vt:lpstr>Wingdings</vt:lpstr>
      <vt:lpstr>Calibri</vt:lpstr>
      <vt:lpstr>Times New Roman</vt:lpstr>
      <vt:lpstr>Разрез</vt:lpstr>
      <vt:lpstr>Склон</vt:lpstr>
      <vt:lpstr>Разрез</vt:lpstr>
      <vt:lpstr>Склон</vt:lpstr>
      <vt:lpstr>КЕРІВНИК:  Рубаха Людмила Володимирівна</vt:lpstr>
      <vt:lpstr>  “Той, хто не любить своєї країни,свого народу – не може любити нічого” Дж.Байрон</vt:lpstr>
      <vt:lpstr>Краєзнавство – це вивчення своєї “малої” Батьківщини,її природи,етнографії,матеріальної і духовної культури,побуту</vt:lpstr>
      <vt:lpstr>Завдання: 1.Виховання патріотизму,любові до життя,гуманного ставлення до всього,що нас оточує. 2.Допомогти учням усвідомити,що історія – це історія людей. 3.Формування найважливіших духовно-моральних і соціальних цінностей,а також громадянської активності. 4.Навчити школяра усвідомити проблеми мікросвіту,який його оточує.</vt:lpstr>
      <vt:lpstr>5.Виховання в учнів почуття поваги до справ і звершень наших сучасників,гордість за успіхи і досягнення земляків. 6.Вивчення історії рідного краю сприяє формуванню пізнавального інтересу до процесу навчання. 7.Розвивати вміння самостійно знаходити потрібну інформацію про об`єкт,що зацікавив,про діяльність людей,підприємства,установ,про перспективи працевлаштування. 8.Збір інформаціі про наш час.</vt:lpstr>
      <vt:lpstr>Існують такі напрямки роботи з учнями: - навчальний; - позашкільний; - позакласні заняття;</vt:lpstr>
      <vt:lpstr>Програма гуртка включає поглиблене вивчення історії області в цілому або окремих місцевих об`єктів,наприклад “Історія школи”, “ Історія села”,”Історія фольклорного колективу”</vt:lpstr>
      <vt:lpstr>Форми й методи: - методичні схеми і рекомендації вивчення краєзнавчих об`єктів; - екскурсії до краєзнавчого музею,тематичні розповіді екскурсовода і керівника факультативу; - навчально-практичні роботи,лабораторні (з документами,архівними матеріалами з історії краю); - зустрічі з ветеранами війни,національно-визвольних рухів,народними умільцями. -</vt:lpstr>
      <vt:lpstr>тематичні походи та експедиції; - конференції з історії краю; - організація книжкових тематичних виставок і занять з бібліографії краю; - робота з краєзнавчими текстами; - дидактичні ігри з краєзнавства,брейн-ринг “Люби,вивчай свій рідний край”,аукціони,ярмарки народних пісень,приказок,предметів побуту; - тематичні бесіди і діалоги учителя та учнів;</vt:lpstr>
      <vt:lpstr>Принципи: 1.Принцип діалектного взаємозв`язку вітчизняної всесвітньої історії. 2.Принцип інтегративності. 3.Принцип полі культурної толерантності. 4.Антропологічний принцип. 5.Принцип практичної спрямованості курсу краєзнавства.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Завдяки вивченню,використанню місцевого історичного матеріалу учні мають змогу вийти за межі підручників,відчути історичні події,осмислити історичні процеси, ”доторкнутися до історії”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 краєзнавчої роботи в школі</dc:title>
  <dc:creator>адамук</dc:creator>
  <cp:lastModifiedBy>пк</cp:lastModifiedBy>
  <cp:revision>27</cp:revision>
  <dcterms:created xsi:type="dcterms:W3CDTF">2016-10-25T13:15:40Z</dcterms:created>
  <dcterms:modified xsi:type="dcterms:W3CDTF">2020-02-24T08:56:15Z</dcterms:modified>
</cp:coreProperties>
</file>