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07"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0DE2FB-141D-4172-81BF-3AE865E865AC}" type="datetimeFigureOut">
              <a:rPr lang="ru-RU" smtClean="0"/>
              <a:pPr/>
              <a:t>27.06.2018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88DB7-C54B-40A1-8B33-67972AF1497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BC88DB7-C54B-40A1-8B33-67972AF1497E}"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27.06.2018</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27.06.2018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27.06.2018</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27.06.2018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27.06.2018</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27.06.2018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27.06.2018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27.06.2018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27.06.2018</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27.06.2018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27.06.2018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27.06.2018</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9792" y="0"/>
            <a:ext cx="6444208" cy="1916832"/>
          </a:xfrm>
        </p:spPr>
        <p:txBody>
          <a:bodyPr/>
          <a:lstStyle/>
          <a:p>
            <a:pPr algn="ctr"/>
            <a:r>
              <a:rPr lang="uk-UA" sz="1600" dirty="0" smtClean="0">
                <a:solidFill>
                  <a:schemeClr val="tx1"/>
                </a:solidFill>
              </a:rPr>
              <a:t>Міністерство освіти і науки України</a:t>
            </a:r>
            <a:r>
              <a:rPr lang="ru-RU" sz="1600" dirty="0" smtClean="0">
                <a:solidFill>
                  <a:schemeClr val="tx1"/>
                </a:solidFill>
              </a:rPr>
              <a:t/>
            </a:r>
            <a:br>
              <a:rPr lang="ru-RU" sz="1600" dirty="0" smtClean="0">
                <a:solidFill>
                  <a:schemeClr val="tx1"/>
                </a:solidFill>
              </a:rPr>
            </a:br>
            <a:r>
              <a:rPr lang="uk-UA" sz="1600" dirty="0" smtClean="0">
                <a:solidFill>
                  <a:schemeClr val="tx1"/>
                </a:solidFill>
              </a:rPr>
              <a:t> Департамент освіти і науки Одеської облдержадміністрації</a:t>
            </a:r>
            <a:r>
              <a:rPr lang="ru-RU" sz="1600" dirty="0" smtClean="0">
                <a:solidFill>
                  <a:schemeClr val="tx1"/>
                </a:solidFill>
              </a:rPr>
              <a:t/>
            </a:r>
            <a:br>
              <a:rPr lang="ru-RU" sz="1600" dirty="0" smtClean="0">
                <a:solidFill>
                  <a:schemeClr val="tx1"/>
                </a:solidFill>
              </a:rPr>
            </a:br>
            <a:r>
              <a:rPr lang="uk-UA" sz="1600" dirty="0" smtClean="0">
                <a:solidFill>
                  <a:schemeClr val="tx1"/>
                </a:solidFill>
              </a:rPr>
              <a:t>  Відділ освіти Балтської районної державної адміністрації</a:t>
            </a:r>
            <a:r>
              <a:rPr lang="ru-RU" sz="1600" dirty="0" smtClean="0">
                <a:solidFill>
                  <a:schemeClr val="tx1"/>
                </a:solidFill>
              </a:rPr>
              <a:t/>
            </a:r>
            <a:br>
              <a:rPr lang="ru-RU" sz="1600" dirty="0" smtClean="0">
                <a:solidFill>
                  <a:schemeClr val="tx1"/>
                </a:solidFill>
              </a:rPr>
            </a:br>
            <a:r>
              <a:rPr lang="uk-UA" sz="1600" dirty="0" smtClean="0">
                <a:solidFill>
                  <a:schemeClr val="tx1"/>
                </a:solidFill>
              </a:rPr>
              <a:t>      НВК </a:t>
            </a:r>
            <a:r>
              <a:rPr lang="uk-UA" sz="1600" dirty="0" err="1" smtClean="0">
                <a:solidFill>
                  <a:schemeClr val="tx1"/>
                </a:solidFill>
              </a:rPr>
              <a:t>“Піщанська</a:t>
            </a:r>
            <a:r>
              <a:rPr lang="uk-UA" sz="1600" dirty="0" smtClean="0">
                <a:solidFill>
                  <a:schemeClr val="tx1"/>
                </a:solidFill>
              </a:rPr>
              <a:t> загальноосвітня школа </a:t>
            </a:r>
            <a:r>
              <a:rPr lang="ru-RU" sz="1600" dirty="0" smtClean="0">
                <a:solidFill>
                  <a:schemeClr val="tx1"/>
                </a:solidFill>
              </a:rPr>
              <a:t/>
            </a:r>
            <a:br>
              <a:rPr lang="ru-RU" sz="1600" dirty="0" smtClean="0">
                <a:solidFill>
                  <a:schemeClr val="tx1"/>
                </a:solidFill>
              </a:rPr>
            </a:br>
            <a:r>
              <a:rPr lang="uk-UA" sz="1600" dirty="0" smtClean="0">
                <a:solidFill>
                  <a:schemeClr val="tx1"/>
                </a:solidFill>
              </a:rPr>
              <a:t>       </a:t>
            </a:r>
            <a:r>
              <a:rPr lang="en-US" sz="1600" dirty="0" smtClean="0">
                <a:solidFill>
                  <a:schemeClr val="tx1"/>
                </a:solidFill>
              </a:rPr>
              <a:t>I</a:t>
            </a:r>
            <a:r>
              <a:rPr lang="uk-UA" sz="1600" dirty="0" smtClean="0">
                <a:solidFill>
                  <a:schemeClr val="tx1"/>
                </a:solidFill>
              </a:rPr>
              <a:t>-</a:t>
            </a:r>
            <a:r>
              <a:rPr lang="en-US" sz="1600" dirty="0" smtClean="0">
                <a:solidFill>
                  <a:schemeClr val="tx1"/>
                </a:solidFill>
              </a:rPr>
              <a:t>III</a:t>
            </a:r>
            <a:r>
              <a:rPr lang="uk-UA" sz="1600" dirty="0" smtClean="0">
                <a:solidFill>
                  <a:schemeClr val="tx1"/>
                </a:solidFill>
              </a:rPr>
              <a:t> ступенів – заклад дошкільної </a:t>
            </a:r>
            <a:r>
              <a:rPr lang="uk-UA" sz="1600" dirty="0" err="1" smtClean="0">
                <a:solidFill>
                  <a:schemeClr val="tx1"/>
                </a:solidFill>
              </a:rPr>
              <a:t>освіти”</a:t>
            </a:r>
            <a:r>
              <a:rPr lang="ru-RU" sz="1400" dirty="0" smtClean="0"/>
              <a:t/>
            </a:r>
            <a:br>
              <a:rPr lang="ru-RU" sz="1400" dirty="0" smtClean="0"/>
            </a:br>
            <a:endParaRPr lang="ru-RU" sz="1400"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699792" y="1916832"/>
            <a:ext cx="6444208" cy="4941168"/>
          </a:xfrm>
        </p:spPr>
        <p:txBody>
          <a:bodyPr/>
          <a:lstStyle/>
          <a:p>
            <a:pPr algn="ctr"/>
            <a:r>
              <a:rPr lang="uk-UA" dirty="0" smtClean="0"/>
              <a:t> </a:t>
            </a:r>
            <a:r>
              <a:rPr lang="uk-UA" sz="2800" b="1" dirty="0" smtClean="0">
                <a:solidFill>
                  <a:schemeClr val="tx1"/>
                </a:solidFill>
              </a:rPr>
              <a:t>Перспективний</a:t>
            </a:r>
            <a:r>
              <a:rPr lang="uk-UA" sz="2800" dirty="0" smtClean="0">
                <a:solidFill>
                  <a:schemeClr val="tx1"/>
                </a:solidFill>
              </a:rPr>
              <a:t> </a:t>
            </a:r>
            <a:r>
              <a:rPr lang="uk-UA" sz="2800" b="1" dirty="0" smtClean="0">
                <a:solidFill>
                  <a:schemeClr val="tx1"/>
                </a:solidFill>
              </a:rPr>
              <a:t>план розвитку навчального закладу</a:t>
            </a:r>
            <a:r>
              <a:rPr lang="ru-RU" sz="2800" dirty="0" smtClean="0">
                <a:solidFill>
                  <a:schemeClr val="tx1"/>
                </a:solidFill>
              </a:rPr>
              <a:t>                      </a:t>
            </a:r>
            <a:r>
              <a:rPr lang="uk-UA" sz="2800" b="1" dirty="0" smtClean="0">
                <a:solidFill>
                  <a:schemeClr val="tx1"/>
                </a:solidFill>
              </a:rPr>
              <a:t> на 2018-2022 роки</a:t>
            </a:r>
            <a:endParaRPr lang="ru-RU" sz="2800" dirty="0">
              <a:solidFill>
                <a:schemeClr val="tx1"/>
              </a:solidFill>
            </a:endParaRPr>
          </a:p>
        </p:txBody>
      </p:sp>
      <p:pic>
        <p:nvPicPr>
          <p:cNvPr id="4" name="Рисунок 3" descr="3554039c-7085-4909-b0ea-4a1e35735a42.png"/>
          <p:cNvPicPr>
            <a:picLocks noChangeAspect="1"/>
          </p:cNvPicPr>
          <p:nvPr/>
        </p:nvPicPr>
        <p:blipFill>
          <a:blip r:embed="rId3" cstate="print"/>
          <a:stretch>
            <a:fillRect/>
          </a:stretch>
        </p:blipFill>
        <p:spPr>
          <a:xfrm>
            <a:off x="2627784" y="3212976"/>
            <a:ext cx="6516215" cy="3024336"/>
          </a:xfrm>
          <a:prstGeom prst="rect">
            <a:avLst/>
          </a:prstGeom>
        </p:spPr>
      </p:pic>
      <p:sp>
        <p:nvSpPr>
          <p:cNvPr id="3073" name="Rectangle 1"/>
          <p:cNvSpPr>
            <a:spLocks noChangeArrowheads="1"/>
          </p:cNvSpPr>
          <p:nvPr/>
        </p:nvSpPr>
        <p:spPr bwMode="auto">
          <a:xfrm>
            <a:off x="2699792" y="6409911"/>
            <a:ext cx="6444208"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724025" algn="l"/>
              </a:tabLst>
            </a:pPr>
            <a:r>
              <a:rPr kumimoji="0" lang="uk-UA"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uk-UA"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2018 рік</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239000" cy="1740808"/>
          </a:xfrm>
        </p:spPr>
        <p:txBody>
          <a:bodyPr>
            <a:noAutofit/>
          </a:bodyPr>
          <a:lstStyle/>
          <a:p>
            <a:pPr algn="ctr"/>
            <a:r>
              <a:rPr lang="uk-UA" sz="2200" dirty="0" smtClean="0">
                <a:solidFill>
                  <a:schemeClr val="tx2">
                    <a:lumMod val="75000"/>
                  </a:schemeClr>
                </a:solidFill>
              </a:rPr>
              <a:t>3. Перспективний план розвитку НВК </a:t>
            </a:r>
            <a:r>
              <a:rPr lang="uk-UA" sz="2200" dirty="0" err="1" smtClean="0">
                <a:solidFill>
                  <a:schemeClr val="tx2">
                    <a:lumMod val="75000"/>
                  </a:schemeClr>
                </a:solidFill>
              </a:rPr>
              <a:t>“Піщанська</a:t>
            </a:r>
            <a:r>
              <a:rPr lang="uk-UA" sz="2200" dirty="0" smtClean="0">
                <a:solidFill>
                  <a:schemeClr val="tx2">
                    <a:lumMod val="75000"/>
                  </a:schemeClr>
                </a:solidFill>
              </a:rPr>
              <a:t> загальноосвітня школа І-ІІІ ступенів – заклад дошкільної </a:t>
            </a:r>
            <a:r>
              <a:rPr lang="uk-UA" sz="2200" dirty="0" err="1" smtClean="0">
                <a:solidFill>
                  <a:schemeClr val="tx2">
                    <a:lumMod val="75000"/>
                  </a:schemeClr>
                </a:solidFill>
              </a:rPr>
              <a:t>освіти”</a:t>
            </a:r>
            <a:r>
              <a:rPr lang="uk-UA" sz="2200" dirty="0" smtClean="0">
                <a:solidFill>
                  <a:schemeClr val="tx2">
                    <a:lumMod val="75000"/>
                  </a:schemeClr>
                </a:solidFill>
              </a:rPr>
              <a:t> Балтської районної ради Одеської області на 2018-2022 </a:t>
            </a:r>
            <a:r>
              <a:rPr lang="uk-UA" sz="2200" dirty="0" err="1" smtClean="0">
                <a:solidFill>
                  <a:schemeClr val="tx2">
                    <a:lumMod val="75000"/>
                  </a:schemeClr>
                </a:solidFill>
              </a:rPr>
              <a:t>н.р</a:t>
            </a:r>
            <a:r>
              <a:rPr lang="uk-UA" sz="2200" dirty="0" smtClean="0">
                <a:solidFill>
                  <a:schemeClr val="tx2">
                    <a:lumMod val="75000"/>
                  </a:schemeClr>
                </a:solidFill>
              </a:rPr>
              <a:t>.</a:t>
            </a:r>
            <a:endParaRPr lang="ru-RU" sz="2200" dirty="0">
              <a:solidFill>
                <a:schemeClr val="tx2">
                  <a:lumMod val="75000"/>
                </a:schemeClr>
              </a:solidFill>
            </a:endParaRPr>
          </a:p>
        </p:txBody>
      </p:sp>
      <p:sp>
        <p:nvSpPr>
          <p:cNvPr id="3" name="Содержимое 2"/>
          <p:cNvSpPr>
            <a:spLocks noGrp="1"/>
          </p:cNvSpPr>
          <p:nvPr>
            <p:ph idx="1"/>
          </p:nvPr>
        </p:nvSpPr>
        <p:spPr>
          <a:xfrm>
            <a:off x="0" y="2060848"/>
            <a:ext cx="8172400" cy="4797152"/>
          </a:xfrm>
        </p:spPr>
        <p:txBody>
          <a:bodyPr>
            <a:normAutofit/>
          </a:bodyPr>
          <a:lstStyle/>
          <a:p>
            <a:endParaRPr lang="uk-UA" sz="2000" b="1" dirty="0" smtClean="0"/>
          </a:p>
          <a:p>
            <a:r>
              <a:rPr lang="uk-UA" sz="2000" b="1" dirty="0" smtClean="0"/>
              <a:t>Підстава </a:t>
            </a:r>
            <a:r>
              <a:rPr lang="uk-UA" sz="2000" b="1" dirty="0" smtClean="0"/>
              <a:t>для розробки плану:</a:t>
            </a:r>
            <a:r>
              <a:rPr lang="uk-UA" sz="2000" dirty="0" smtClean="0"/>
              <a:t> Необхідність удосконалення якості освітніх послуг, які надає заклад, вироблення освітньої та наукової стратегії з урахуванням якісних змін у державі.</a:t>
            </a:r>
            <a:endParaRPr lang="ru-RU" sz="2000" dirty="0" smtClean="0"/>
          </a:p>
          <a:p>
            <a:endParaRPr lang="uk-UA" sz="2000" b="1" dirty="0" smtClean="0"/>
          </a:p>
          <a:p>
            <a:r>
              <a:rPr lang="uk-UA" sz="2000" b="1" dirty="0" smtClean="0"/>
              <a:t>Мета </a:t>
            </a:r>
            <a:r>
              <a:rPr lang="uk-UA" sz="2000" b="1" dirty="0" smtClean="0"/>
              <a:t>плану:</a:t>
            </a:r>
            <a:r>
              <a:rPr lang="uk-UA" sz="2000" dirty="0" smtClean="0"/>
              <a:t> Створення умов для забезпечення в школі сучасної, доступної та якісної системи освіти відповідно до вимог суспільства, запитів особистості й потреб держави; забезпечення ефективного управління розвитком загальноосвітнього закладу.</a:t>
            </a:r>
            <a:endParaRPr lang="ru-RU" sz="2000" dirty="0"/>
          </a:p>
        </p:txBody>
      </p:sp>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172400" cy="6858000"/>
          </a:xfrm>
        </p:spPr>
        <p:txBody>
          <a:bodyPr>
            <a:normAutofit/>
          </a:bodyPr>
          <a:lstStyle/>
          <a:p>
            <a:r>
              <a:rPr lang="uk-UA" sz="2000" b="1" dirty="0" smtClean="0"/>
              <a:t>Завдання плану: </a:t>
            </a:r>
            <a:endParaRPr lang="ru-RU" sz="2000" dirty="0" smtClean="0"/>
          </a:p>
          <a:p>
            <a:pPr>
              <a:buNone/>
            </a:pPr>
            <a:r>
              <a:rPr lang="uk-UA" sz="2000" dirty="0" smtClean="0"/>
              <a:t> </a:t>
            </a:r>
            <a:r>
              <a:rPr lang="uk-UA" sz="2000" b="1" dirty="0" smtClean="0"/>
              <a:t>•</a:t>
            </a:r>
            <a:r>
              <a:rPr lang="uk-UA" sz="2000" dirty="0" smtClean="0"/>
              <a:t>  Формування інформаційно-комунікаційної та комунікативної </a:t>
            </a:r>
            <a:r>
              <a:rPr lang="uk-UA" sz="2000" dirty="0" err="1" smtClean="0"/>
              <a:t>компетентностей</a:t>
            </a:r>
            <a:r>
              <a:rPr lang="uk-UA" sz="2000" dirty="0" smtClean="0"/>
              <a:t> учнів</a:t>
            </a:r>
            <a:endParaRPr lang="ru-RU" sz="2000" dirty="0" smtClean="0"/>
          </a:p>
          <a:p>
            <a:pPr>
              <a:buNone/>
            </a:pPr>
            <a:r>
              <a:rPr lang="uk-UA" sz="2000" b="1" dirty="0" smtClean="0"/>
              <a:t>•</a:t>
            </a:r>
            <a:r>
              <a:rPr lang="uk-UA" sz="2000" dirty="0" smtClean="0"/>
              <a:t>  Запровадження освітніх інновацій, інформаційно-комунікаційних педагогічних     технологій</a:t>
            </a:r>
            <a:endParaRPr lang="ru-RU" sz="2000" dirty="0" smtClean="0"/>
          </a:p>
          <a:p>
            <a:pPr>
              <a:buNone/>
            </a:pPr>
            <a:r>
              <a:rPr lang="uk-UA" sz="2000" b="1" dirty="0" smtClean="0"/>
              <a:t>•</a:t>
            </a:r>
            <a:r>
              <a:rPr lang="uk-UA" sz="2000" dirty="0" smtClean="0"/>
              <a:t>  Впровадження </a:t>
            </a:r>
            <a:r>
              <a:rPr lang="uk-UA" sz="2000" dirty="0" err="1" smtClean="0"/>
              <a:t>здоров’язберігаючої</a:t>
            </a:r>
            <a:r>
              <a:rPr lang="uk-UA" sz="2000" dirty="0" smtClean="0"/>
              <a:t> технології в навчально-виховний процес</a:t>
            </a:r>
            <a:endParaRPr lang="ru-RU" sz="2000" dirty="0" smtClean="0"/>
          </a:p>
          <a:p>
            <a:pPr>
              <a:buNone/>
            </a:pPr>
            <a:r>
              <a:rPr lang="uk-UA" sz="2000" b="1" dirty="0" smtClean="0"/>
              <a:t>•</a:t>
            </a:r>
            <a:r>
              <a:rPr lang="uk-UA" sz="2000" dirty="0" smtClean="0"/>
              <a:t>  Створення толерантного середовища у навчальному закладі</a:t>
            </a:r>
            <a:endParaRPr lang="ru-RU" sz="2000" dirty="0" smtClean="0"/>
          </a:p>
          <a:p>
            <a:pPr>
              <a:buNone/>
            </a:pPr>
            <a:r>
              <a:rPr lang="uk-UA" sz="2000" b="1" dirty="0" smtClean="0"/>
              <a:t>•</a:t>
            </a:r>
            <a:r>
              <a:rPr lang="uk-UA" sz="2000" dirty="0" smtClean="0"/>
              <a:t>  Розвиток комунікативних здібностей учнів</a:t>
            </a:r>
            <a:endParaRPr lang="ru-RU" sz="2000" dirty="0" smtClean="0"/>
          </a:p>
          <a:p>
            <a:pPr>
              <a:buNone/>
            </a:pPr>
            <a:r>
              <a:rPr lang="uk-UA" sz="2000" b="1" dirty="0" smtClean="0"/>
              <a:t>•</a:t>
            </a:r>
            <a:r>
              <a:rPr lang="uk-UA" sz="2000" dirty="0" smtClean="0"/>
              <a:t>  Створення сприятливих умов для пошуку, підтримки  та розвитку обдарованих дітей і        молоді</a:t>
            </a:r>
            <a:endParaRPr lang="ru-RU" sz="2000" dirty="0" smtClean="0"/>
          </a:p>
          <a:p>
            <a:pPr>
              <a:buNone/>
            </a:pPr>
            <a:r>
              <a:rPr lang="uk-UA" sz="2000" b="1" dirty="0" smtClean="0"/>
              <a:t>•</a:t>
            </a:r>
            <a:r>
              <a:rPr lang="uk-UA" sz="2000" dirty="0" smtClean="0"/>
              <a:t>  Підтримка дітей і молоді з особливими потребами</a:t>
            </a:r>
            <a:endParaRPr lang="ru-RU" sz="2000" dirty="0" smtClean="0"/>
          </a:p>
          <a:p>
            <a:pPr>
              <a:buNone/>
            </a:pPr>
            <a:r>
              <a:rPr lang="uk-UA" sz="2000" b="1" dirty="0" smtClean="0"/>
              <a:t>•</a:t>
            </a:r>
            <a:r>
              <a:rPr lang="uk-UA" sz="2000" dirty="0" smtClean="0"/>
              <a:t>  Забезпечення консолідації та взаємодії соціальних і наукових партнерів із метою інтенсифікації розвитку й удосконалення освітнього середовища</a:t>
            </a:r>
            <a:endParaRPr lang="ru-RU" sz="2000" dirty="0" smtClean="0"/>
          </a:p>
          <a:p>
            <a:pPr>
              <a:buNone/>
            </a:pPr>
            <a:r>
              <a:rPr lang="uk-UA" sz="2000" b="1" dirty="0" smtClean="0"/>
              <a:t>•</a:t>
            </a:r>
            <a:r>
              <a:rPr lang="uk-UA" sz="2000" dirty="0" smtClean="0"/>
              <a:t>  Приведення матеріально-технічного стану школи у відповідність із потребами сучасної  освіти</a:t>
            </a:r>
            <a:endParaRPr lang="ru-RU" sz="2000" dirty="0" smtClean="0"/>
          </a:p>
          <a:p>
            <a:endParaRPr lang="ru-RU" sz="2000" dirty="0"/>
          </a:p>
        </p:txBody>
      </p:sp>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172400" cy="6858000"/>
          </a:xfrm>
        </p:spPr>
        <p:txBody>
          <a:bodyPr>
            <a:normAutofit lnSpcReduction="10000"/>
          </a:bodyPr>
          <a:lstStyle/>
          <a:p>
            <a:r>
              <a:rPr lang="uk-UA" sz="2000" b="1" dirty="0" smtClean="0"/>
              <a:t>Ресурсне забезпечення:</a:t>
            </a:r>
            <a:endParaRPr lang="ru-RU" sz="2000" dirty="0" smtClean="0"/>
          </a:p>
          <a:p>
            <a:pPr>
              <a:buNone/>
            </a:pPr>
            <a:r>
              <a:rPr lang="uk-UA" sz="2000" b="1" dirty="0" smtClean="0"/>
              <a:t>•</a:t>
            </a:r>
            <a:r>
              <a:rPr lang="uk-UA" sz="2000" dirty="0" smtClean="0"/>
              <a:t>  Підвищення кваліфікаційного рівня педагогів школи</a:t>
            </a:r>
            <a:endParaRPr lang="ru-RU" sz="2000" dirty="0" smtClean="0"/>
          </a:p>
          <a:p>
            <a:pPr>
              <a:buNone/>
            </a:pPr>
            <a:r>
              <a:rPr lang="uk-UA" sz="2000" b="1" dirty="0" smtClean="0"/>
              <a:t>•</a:t>
            </a:r>
            <a:r>
              <a:rPr lang="uk-UA" sz="2000" dirty="0" smtClean="0"/>
              <a:t>  Залучення фахівців вищих навчальних закладів, державних та громадських організацій у якості консультантів</a:t>
            </a:r>
            <a:endParaRPr lang="ru-RU" sz="2000" dirty="0" smtClean="0"/>
          </a:p>
          <a:p>
            <a:pPr>
              <a:buNone/>
            </a:pPr>
            <a:r>
              <a:rPr lang="uk-UA" sz="2000" b="1" dirty="0" smtClean="0"/>
              <a:t>•</a:t>
            </a:r>
            <a:r>
              <a:rPr lang="uk-UA" sz="2000" dirty="0" smtClean="0"/>
              <a:t>  Розробка та реалізація механізмів залучення додаткових фінансових і матеріальних ресурсів (цільових соціальних проектів, інвестицій, благодійних внесків тощо); підвищення ефективності використання бюджетних та позабюджетних коштів</a:t>
            </a:r>
            <a:endParaRPr lang="ru-RU" sz="2000" dirty="0" smtClean="0"/>
          </a:p>
          <a:p>
            <a:r>
              <a:rPr lang="uk-UA" sz="2000" b="1" dirty="0" smtClean="0"/>
              <a:t>Термін реалізації плану:  2018-2022 рр.</a:t>
            </a:r>
            <a:endParaRPr lang="ru-RU" sz="2000" dirty="0" smtClean="0"/>
          </a:p>
          <a:p>
            <a:r>
              <a:rPr lang="uk-UA" sz="2000" b="1" dirty="0" smtClean="0"/>
              <a:t>Очікувані результати виконання плану :</a:t>
            </a:r>
            <a:endParaRPr lang="ru-RU" sz="2000" dirty="0" smtClean="0"/>
          </a:p>
          <a:p>
            <a:pPr>
              <a:buNone/>
            </a:pPr>
            <a:r>
              <a:rPr lang="uk-UA" sz="2000" b="1" dirty="0" smtClean="0"/>
              <a:t>•</a:t>
            </a:r>
            <a:r>
              <a:rPr lang="uk-UA" sz="2000" dirty="0" smtClean="0"/>
              <a:t>  Забезпечення умов для здобуття сучасної, доступної та якісної освіти відповідно до вимог суспільства, запитів особистості й потреб держави</a:t>
            </a:r>
            <a:endParaRPr lang="ru-RU" sz="2000" dirty="0" smtClean="0"/>
          </a:p>
          <a:p>
            <a:pPr>
              <a:buNone/>
            </a:pPr>
            <a:r>
              <a:rPr lang="uk-UA" sz="2000" b="1" dirty="0" smtClean="0"/>
              <a:t>•</a:t>
            </a:r>
            <a:r>
              <a:rPr lang="uk-UA" sz="2000" dirty="0" smtClean="0"/>
              <a:t>  Підвищення рівня професійної компетентності педагогів (психолого-педагогічними знаннями та вміннями, володіння прийомами індивідуалізації навчання та виховання учнів)</a:t>
            </a:r>
            <a:endParaRPr lang="ru-RU" sz="2000" dirty="0" smtClean="0"/>
          </a:p>
          <a:p>
            <a:pPr>
              <a:buNone/>
            </a:pPr>
            <a:r>
              <a:rPr lang="uk-UA" sz="2000" b="1" dirty="0" smtClean="0"/>
              <a:t>•</a:t>
            </a:r>
            <a:r>
              <a:rPr lang="uk-UA" sz="2000" dirty="0" smtClean="0"/>
              <a:t>  Підвищення рівня навчальних досягнень учнів</a:t>
            </a:r>
            <a:endParaRPr lang="ru-RU" sz="2000" dirty="0" smtClean="0"/>
          </a:p>
          <a:p>
            <a:pPr>
              <a:buNone/>
            </a:pPr>
            <a:r>
              <a:rPr lang="uk-UA" sz="2000" b="1" dirty="0" smtClean="0"/>
              <a:t>•</a:t>
            </a:r>
            <a:r>
              <a:rPr lang="uk-UA" sz="2000" dirty="0" smtClean="0"/>
              <a:t>  Підвищення якості вихованості школярів</a:t>
            </a:r>
            <a:endParaRPr lang="ru-RU" sz="2000" dirty="0" smtClean="0"/>
          </a:p>
          <a:p>
            <a:pPr>
              <a:buNone/>
            </a:pPr>
            <a:r>
              <a:rPr lang="uk-UA" sz="2000" b="1" dirty="0" smtClean="0"/>
              <a:t>•</a:t>
            </a:r>
            <a:r>
              <a:rPr lang="uk-UA" sz="2000" dirty="0" smtClean="0"/>
              <a:t>  Створення позитивного іміджу школи в соціумі села, підвищення її конкурентоздатності</a:t>
            </a:r>
            <a:endParaRPr lang="ru-RU" sz="2000" dirty="0" smtClean="0"/>
          </a:p>
          <a:p>
            <a:endParaRPr lang="ru-RU" sz="2000" dirty="0"/>
          </a:p>
        </p:txBody>
      </p:sp>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172400" cy="6858000"/>
          </a:xfrm>
        </p:spPr>
        <p:txBody>
          <a:bodyPr>
            <a:normAutofit/>
          </a:bodyPr>
          <a:lstStyle/>
          <a:p>
            <a:endParaRPr lang="uk-UA" sz="2000" b="1" dirty="0" smtClean="0"/>
          </a:p>
          <a:p>
            <a:r>
              <a:rPr lang="uk-UA" sz="2000" b="1" dirty="0" smtClean="0"/>
              <a:t>Показники </a:t>
            </a:r>
            <a:r>
              <a:rPr lang="uk-UA" sz="2000" b="1" dirty="0" smtClean="0"/>
              <a:t>ефективності плану:</a:t>
            </a:r>
            <a:endParaRPr lang="ru-RU" sz="2000" dirty="0" smtClean="0"/>
          </a:p>
          <a:p>
            <a:pPr>
              <a:buNone/>
            </a:pPr>
            <a:endParaRPr lang="uk-UA" sz="2000" b="1" dirty="0" smtClean="0"/>
          </a:p>
          <a:p>
            <a:pPr>
              <a:buNone/>
            </a:pPr>
            <a:r>
              <a:rPr lang="uk-UA" sz="2000" b="1" dirty="0" smtClean="0"/>
              <a:t>•  </a:t>
            </a:r>
            <a:r>
              <a:rPr lang="uk-UA" sz="2000" dirty="0" smtClean="0"/>
              <a:t>Поліпшення </a:t>
            </a:r>
            <a:r>
              <a:rPr lang="uk-UA" sz="2000" dirty="0" smtClean="0"/>
              <a:t>якісних показників ЗНО, ДПА, результатів предметних олімпіад</a:t>
            </a:r>
            <a:endParaRPr lang="ru-RU" sz="2000" dirty="0" smtClean="0"/>
          </a:p>
          <a:p>
            <a:pPr>
              <a:buNone/>
            </a:pPr>
            <a:endParaRPr lang="uk-UA" sz="2000" b="1" dirty="0" smtClean="0"/>
          </a:p>
          <a:p>
            <a:pPr>
              <a:buNone/>
            </a:pPr>
            <a:r>
              <a:rPr lang="uk-UA" sz="2000" b="1" dirty="0" smtClean="0"/>
              <a:t>•</a:t>
            </a:r>
            <a:r>
              <a:rPr lang="uk-UA" sz="2000" dirty="0" smtClean="0"/>
              <a:t>  </a:t>
            </a:r>
            <a:r>
              <a:rPr lang="uk-UA" sz="2000" dirty="0" smtClean="0"/>
              <a:t>Зростання позитивного іміджу навчального закладу та </a:t>
            </a:r>
            <a:r>
              <a:rPr lang="uk-UA" sz="2000" dirty="0" err="1" smtClean="0"/>
              <a:t>конкурентноздатності</a:t>
            </a:r>
            <a:r>
              <a:rPr lang="uk-UA" sz="2000" dirty="0" smtClean="0"/>
              <a:t>   школи на ринку освітніх послуг</a:t>
            </a:r>
            <a:endParaRPr lang="ru-RU" sz="2000" dirty="0" smtClean="0"/>
          </a:p>
          <a:p>
            <a:pPr>
              <a:buNone/>
            </a:pPr>
            <a:endParaRPr lang="uk-UA" sz="2000" b="1" dirty="0" smtClean="0"/>
          </a:p>
          <a:p>
            <a:pPr>
              <a:buNone/>
            </a:pPr>
            <a:r>
              <a:rPr lang="uk-UA" sz="2000" b="1" dirty="0" smtClean="0"/>
              <a:t>•</a:t>
            </a:r>
            <a:r>
              <a:rPr lang="uk-UA" sz="2000" dirty="0" smtClean="0"/>
              <a:t>  </a:t>
            </a:r>
            <a:r>
              <a:rPr lang="uk-UA" sz="2000" dirty="0" smtClean="0"/>
              <a:t>Збільшення контингенту учнів</a:t>
            </a:r>
            <a:endParaRPr lang="ru-RU" sz="2000" dirty="0" smtClean="0"/>
          </a:p>
          <a:p>
            <a:pPr>
              <a:buNone/>
            </a:pPr>
            <a:endParaRPr lang="uk-UA" sz="2000" b="1" dirty="0" smtClean="0"/>
          </a:p>
          <a:p>
            <a:pPr>
              <a:buNone/>
            </a:pPr>
            <a:r>
              <a:rPr lang="uk-UA" sz="2000" b="1" dirty="0" smtClean="0"/>
              <a:t>•</a:t>
            </a:r>
            <a:r>
              <a:rPr lang="uk-UA" sz="2000" dirty="0" smtClean="0"/>
              <a:t>  </a:t>
            </a:r>
            <a:r>
              <a:rPr lang="uk-UA" sz="2000" dirty="0" smtClean="0"/>
              <a:t>Розширення ділових партнерських зв’язків</a:t>
            </a:r>
            <a:endParaRPr lang="ru-RU" sz="2000" dirty="0" smtClean="0"/>
          </a:p>
          <a:p>
            <a:endParaRPr lang="ru-RU" sz="2000" dirty="0"/>
          </a:p>
        </p:txBody>
      </p:sp>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516672"/>
          </a:xfrm>
        </p:spPr>
        <p:txBody>
          <a:bodyPr>
            <a:normAutofit/>
          </a:bodyPr>
          <a:lstStyle/>
          <a:p>
            <a:pPr algn="ctr"/>
            <a:r>
              <a:rPr lang="uk-UA" sz="3200" dirty="0" smtClean="0"/>
              <a:t> </a:t>
            </a:r>
            <a:r>
              <a:rPr lang="uk-UA" sz="3200" dirty="0" smtClean="0">
                <a:solidFill>
                  <a:schemeClr val="tx2">
                    <a:lumMod val="75000"/>
                  </a:schemeClr>
                </a:solidFill>
              </a:rPr>
              <a:t>3.1. Загальні положення</a:t>
            </a:r>
            <a:endParaRPr lang="ru-RU" sz="3200" dirty="0">
              <a:solidFill>
                <a:schemeClr val="tx2">
                  <a:lumMod val="75000"/>
                </a:schemeClr>
              </a:solidFill>
            </a:endParaRPr>
          </a:p>
        </p:txBody>
      </p:sp>
      <p:sp>
        <p:nvSpPr>
          <p:cNvPr id="3" name="Содержимое 2"/>
          <p:cNvSpPr>
            <a:spLocks noGrp="1"/>
          </p:cNvSpPr>
          <p:nvPr>
            <p:ph idx="1"/>
          </p:nvPr>
        </p:nvSpPr>
        <p:spPr>
          <a:xfrm>
            <a:off x="0" y="908720"/>
            <a:ext cx="8172400" cy="5949280"/>
          </a:xfrm>
        </p:spPr>
        <p:txBody>
          <a:bodyPr>
            <a:normAutofit/>
          </a:bodyPr>
          <a:lstStyle/>
          <a:p>
            <a:r>
              <a:rPr lang="uk-UA" sz="2000" dirty="0" smtClean="0"/>
              <a:t>Пріоритетним напрямком сучасної освітньої системи України, що підтверджено сучасними державними законами та нормативними документами, є доступ до якісної освіти, до найкращих світових  здобутків у освітній галузі.</a:t>
            </a:r>
            <a:endParaRPr lang="ru-RU" sz="2000" dirty="0" smtClean="0"/>
          </a:p>
          <a:p>
            <a:r>
              <a:rPr lang="uk-UA" sz="2000" dirty="0" smtClean="0"/>
              <a:t>Новий Державний стандарт початкової освіти, базової і повної загальної середньої освіти орієнтує педагогів на перехід від декларування переваг особистісної моделі до її практичного впровадження. Визначено вимоги до навчальних досягнень учнів, які відповідають змісту і структурі предметних </a:t>
            </a:r>
            <a:r>
              <a:rPr lang="uk-UA" sz="2000" dirty="0" err="1" smtClean="0"/>
              <a:t>компетентностей</a:t>
            </a:r>
            <a:r>
              <a:rPr lang="uk-UA" sz="2000" dirty="0" smtClean="0"/>
              <a:t>  (учень знає, розуміє, застосовує, аналізує, виявляє ставлення, оцінює, тощо). Разом із предметною підготовкою за роки здобуття загальної середньої освіти діти мають оволодіти ключовими </a:t>
            </a:r>
            <a:r>
              <a:rPr lang="uk-UA" sz="2000" dirty="0" err="1" smtClean="0"/>
              <a:t>компетентностями</a:t>
            </a:r>
            <a:r>
              <a:rPr lang="uk-UA" sz="2000" dirty="0" smtClean="0"/>
              <a:t>,  до яких, згідно з міжнародними домовленостями, віднесено: уміння вчитися, спілкуватися державною, рідною та іноземними мовами; математична і базова компетентності в галузі природознавства і техніки; інформаційно-комунікаційна; соціальна і громадянська; загальнокультурна; підприємницька; </a:t>
            </a:r>
            <a:r>
              <a:rPr lang="uk-UA" sz="2000" dirty="0" err="1" smtClean="0"/>
              <a:t>здоров’язберігаюча</a:t>
            </a:r>
            <a:r>
              <a:rPr lang="uk-UA" sz="2000" dirty="0" smtClean="0"/>
              <a:t>.</a:t>
            </a:r>
            <a:endParaRPr lang="ru-RU" sz="1900" dirty="0"/>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172400" cy="6858000"/>
          </a:xfrm>
        </p:spPr>
        <p:txBody>
          <a:bodyPr>
            <a:normAutofit fontScale="92500" lnSpcReduction="20000"/>
          </a:bodyPr>
          <a:lstStyle/>
          <a:p>
            <a:r>
              <a:rPr lang="uk-UA" sz="2000" dirty="0" smtClean="0"/>
              <a:t>Основна мета діяльності навчального закладу – це безперервний процес підвищення ефективності навчально-виховного процесу з одночасним урахуванням потреб суспільства, потреб особистості учня. Цьому сприяє застосування новітніх досягнень педагогіки та психології, використання інноваційних технологій навчання, комп’ютеризація навчально-виховного процесу.</a:t>
            </a:r>
          </a:p>
          <a:p>
            <a:r>
              <a:rPr lang="uk-UA" sz="2000" dirty="0" smtClean="0"/>
              <a:t>Навчально-виховний процес навчального закладу спрямований на формування у випускника школи якостей, необхідних для життєвого та професійного визначення:</a:t>
            </a:r>
            <a:endParaRPr lang="ru-RU" sz="2000" dirty="0" smtClean="0"/>
          </a:p>
          <a:p>
            <a:pPr lvl="0">
              <a:buNone/>
            </a:pPr>
            <a:r>
              <a:rPr lang="uk-UA" sz="2000" dirty="0" err="1" smtClean="0"/>
              <a:t>-орієнтації</a:t>
            </a:r>
            <a:r>
              <a:rPr lang="uk-UA" sz="2000" dirty="0" smtClean="0"/>
              <a:t> у сучасних реаліях і підготовленості до життя у ХХІ столітті;</a:t>
            </a:r>
            <a:endParaRPr lang="ru-RU" sz="2000" dirty="0" smtClean="0"/>
          </a:p>
          <a:p>
            <a:pPr lvl="0">
              <a:buNone/>
            </a:pPr>
            <a:r>
              <a:rPr lang="uk-UA" sz="2000" dirty="0" err="1" smtClean="0"/>
              <a:t>-здатність</a:t>
            </a:r>
            <a:r>
              <a:rPr lang="uk-UA" sz="2000" dirty="0" smtClean="0"/>
              <a:t> до самовизначення, саморозвитку, самоосвіти;</a:t>
            </a:r>
            <a:endParaRPr lang="ru-RU" sz="2000" dirty="0" smtClean="0"/>
          </a:p>
          <a:p>
            <a:pPr lvl="0">
              <a:buNone/>
            </a:pPr>
            <a:r>
              <a:rPr lang="uk-UA" sz="2000" dirty="0" err="1" smtClean="0"/>
              <a:t>-вільне</a:t>
            </a:r>
            <a:r>
              <a:rPr lang="uk-UA" sz="2000" dirty="0" smtClean="0"/>
              <a:t> володіння двома іноземними мовами;</a:t>
            </a:r>
            <a:endParaRPr lang="ru-RU" sz="2000" dirty="0" smtClean="0"/>
          </a:p>
          <a:p>
            <a:pPr lvl="0">
              <a:buNone/>
            </a:pPr>
            <a:r>
              <a:rPr lang="uk-UA" sz="2000" dirty="0" err="1" smtClean="0"/>
              <a:t>-наявність</a:t>
            </a:r>
            <a:r>
              <a:rPr lang="uk-UA" sz="2000" dirty="0" smtClean="0"/>
              <a:t> життєвого досвіду спілкування, роботи в колективі, під керівництвом, самостійно, з літературою;</a:t>
            </a:r>
            <a:endParaRPr lang="ru-RU" sz="2000" dirty="0" smtClean="0"/>
          </a:p>
          <a:p>
            <a:pPr lvl="0">
              <a:buNone/>
            </a:pPr>
            <a:r>
              <a:rPr lang="uk-UA" sz="2000" dirty="0" err="1" smtClean="0"/>
              <a:t>-високий</a:t>
            </a:r>
            <a:r>
              <a:rPr lang="uk-UA" sz="2000" dirty="0" smtClean="0"/>
              <a:t> рівень освіченості, культури, здатність до творчої праці, професійного розвитку, застосування комунікативних </a:t>
            </a:r>
            <a:r>
              <a:rPr lang="uk-UA" sz="2000" dirty="0" err="1" smtClean="0"/>
              <a:t>компетенцій</a:t>
            </a:r>
            <a:r>
              <a:rPr lang="uk-UA" sz="2000" dirty="0" smtClean="0"/>
              <a:t>,упровадження у своїй діяльності ІКТ;</a:t>
            </a:r>
            <a:endParaRPr lang="ru-RU" sz="2000" dirty="0" smtClean="0"/>
          </a:p>
          <a:p>
            <a:pPr lvl="0">
              <a:buNone/>
            </a:pPr>
            <a:r>
              <a:rPr lang="uk-UA" sz="2000" dirty="0" err="1" smtClean="0"/>
              <a:t>-вільне</a:t>
            </a:r>
            <a:r>
              <a:rPr lang="uk-UA" sz="2000" dirty="0" smtClean="0"/>
              <a:t> володіння комп’ютером,  високий рівень культури користування ІКТ;</a:t>
            </a:r>
            <a:endParaRPr lang="ru-RU" sz="2000" dirty="0" smtClean="0"/>
          </a:p>
          <a:p>
            <a:pPr lvl="0">
              <a:buNone/>
            </a:pPr>
            <a:r>
              <a:rPr lang="uk-UA" sz="2000" dirty="0" smtClean="0"/>
              <a:t>- готовність до вибору професії відповідно до своїх здібностей та можливостей, потреб ринку праці;</a:t>
            </a:r>
            <a:endParaRPr lang="ru-RU" sz="2000" dirty="0" smtClean="0"/>
          </a:p>
          <a:p>
            <a:pPr lvl="0">
              <a:buNone/>
            </a:pPr>
            <a:r>
              <a:rPr lang="uk-UA" sz="2000" dirty="0" err="1" smtClean="0"/>
              <a:t>-сформовані</a:t>
            </a:r>
            <a:r>
              <a:rPr lang="uk-UA" sz="2000" dirty="0" smtClean="0"/>
              <a:t> трудова та моральна життєва мотивації, активна громадянська і професійна позиції.</a:t>
            </a:r>
            <a:endParaRPr lang="ru-RU" sz="2000" dirty="0" smtClean="0"/>
          </a:p>
          <a:p>
            <a:endParaRPr lang="ru-RU" sz="1900" dirty="0"/>
          </a:p>
        </p:txBody>
      </p:sp>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172400" cy="6858000"/>
          </a:xfrm>
        </p:spPr>
        <p:txBody>
          <a:bodyPr>
            <a:normAutofit/>
          </a:bodyPr>
          <a:lstStyle/>
          <a:p>
            <a:r>
              <a:rPr lang="uk-UA" sz="2000" dirty="0" smtClean="0"/>
              <a:t> Комунікативна компетентність – здатність особистості застосовувати у конкретному виді спілкування знання мови, способи взаємодії з людьми, які оточують її та перебувають на відстані, навички роботи у групі, володіння різними соціальними ролями. Складовими комунікативної компетентності є комунікативні здібності, комунікативні вміння, комунікативні знання.</a:t>
            </a:r>
            <a:endParaRPr lang="ru-RU" sz="2000" dirty="0" smtClean="0"/>
          </a:p>
          <a:p>
            <a:r>
              <a:rPr lang="uk-UA" sz="2000" dirty="0" smtClean="0"/>
              <a:t>Комунікативно-особистісний потенціал є інтегруючим компонентом соціального інтелекту як складового потенціалу особистості, що визначається її можливостями у сфері міжособистісної взаємодії, які реалізуються за наявності у людини комунікативних здібностей, умінь та навичок. Під соціальним інтелектом мають на увазі здатність людини розуміти не лише саму себе, а й інших людей, їхні взаємовідносини і прогнозувати міжособистісні події. Комунікативна культура розглядається як сукупність знань, умінь, навичок забезпечення взаємодії людей у конкретній соціокультурній ситуації, сформованість певних здібностей. Комунікативна компетентність є рівнем комунікативної культури, що забезпечує результативність поведінки в певних умовах.</a:t>
            </a:r>
            <a:endParaRPr lang="ru-RU" sz="1900" dirty="0"/>
          </a:p>
        </p:txBody>
      </p:sp>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172400" cy="6858000"/>
          </a:xfrm>
        </p:spPr>
        <p:txBody>
          <a:bodyPr>
            <a:normAutofit/>
          </a:bodyPr>
          <a:lstStyle/>
          <a:p>
            <a:r>
              <a:rPr lang="uk-UA" sz="1900" dirty="0" smtClean="0"/>
              <a:t>А тому одним із пріоритетних  завдань сучасної школи є розвиток саме комунікативних </a:t>
            </a:r>
            <a:r>
              <a:rPr lang="uk-UA" sz="1900" dirty="0" err="1" smtClean="0"/>
              <a:t>компетентностей</a:t>
            </a:r>
            <a:r>
              <a:rPr lang="uk-UA" sz="1900" dirty="0" smtClean="0"/>
              <a:t>  учнів, у тому числі:</a:t>
            </a:r>
            <a:endParaRPr lang="ru-RU" sz="1900" dirty="0" smtClean="0"/>
          </a:p>
          <a:p>
            <a:pPr lvl="0">
              <a:buNone/>
            </a:pPr>
            <a:r>
              <a:rPr lang="uk-UA" sz="1900" dirty="0" err="1" smtClean="0"/>
              <a:t>-толерантність</a:t>
            </a:r>
            <a:r>
              <a:rPr lang="uk-UA" sz="1900" dirty="0" smtClean="0"/>
              <a:t>;</a:t>
            </a:r>
            <a:endParaRPr lang="ru-RU" sz="1900" dirty="0" smtClean="0"/>
          </a:p>
          <a:p>
            <a:pPr lvl="0">
              <a:buNone/>
            </a:pPr>
            <a:r>
              <a:rPr lang="uk-UA" sz="1900" dirty="0" err="1" smtClean="0"/>
              <a:t>-висока</a:t>
            </a:r>
            <a:r>
              <a:rPr lang="uk-UA" sz="1900" dirty="0" smtClean="0"/>
              <a:t> </a:t>
            </a:r>
            <a:r>
              <a:rPr lang="uk-UA" sz="1900" dirty="0" err="1" smtClean="0"/>
              <a:t>комунікативність</a:t>
            </a:r>
            <a:r>
              <a:rPr lang="uk-UA" sz="1900" dirty="0" smtClean="0"/>
              <a:t>;</a:t>
            </a:r>
            <a:endParaRPr lang="ru-RU" sz="1900" dirty="0" smtClean="0"/>
          </a:p>
          <a:p>
            <a:pPr lvl="0">
              <a:buNone/>
            </a:pPr>
            <a:r>
              <a:rPr lang="uk-UA" sz="1900" dirty="0" err="1" smtClean="0"/>
              <a:t>-творча</a:t>
            </a:r>
            <a:r>
              <a:rPr lang="uk-UA" sz="1900" dirty="0" smtClean="0"/>
              <a:t> активність;</a:t>
            </a:r>
            <a:endParaRPr lang="ru-RU" sz="1900" dirty="0" smtClean="0"/>
          </a:p>
          <a:p>
            <a:pPr lvl="0">
              <a:buNone/>
            </a:pPr>
            <a:r>
              <a:rPr lang="uk-UA" sz="1900" dirty="0" err="1" smtClean="0"/>
              <a:t>-рефлективність</a:t>
            </a:r>
            <a:r>
              <a:rPr lang="uk-UA" sz="1900" dirty="0" smtClean="0"/>
              <a:t>;</a:t>
            </a:r>
            <a:endParaRPr lang="ru-RU" sz="1900" dirty="0" smtClean="0"/>
          </a:p>
          <a:p>
            <a:pPr lvl="0">
              <a:buNone/>
            </a:pPr>
            <a:r>
              <a:rPr lang="uk-UA" sz="1900" dirty="0" err="1" smtClean="0"/>
              <a:t>-емпативність</a:t>
            </a:r>
            <a:r>
              <a:rPr lang="uk-UA" sz="1900" dirty="0" smtClean="0"/>
              <a:t>;</a:t>
            </a:r>
            <a:endParaRPr lang="ru-RU" sz="1900" dirty="0" smtClean="0"/>
          </a:p>
          <a:p>
            <a:pPr>
              <a:buNone/>
            </a:pPr>
            <a:r>
              <a:rPr lang="uk-UA" sz="1900" dirty="0" smtClean="0"/>
              <a:t>-сенситивність.</a:t>
            </a:r>
          </a:p>
          <a:p>
            <a:r>
              <a:rPr lang="uk-UA" sz="1900" dirty="0" smtClean="0"/>
              <a:t>В основу плану покладено системний підхід, спрямований на розв’язання проблеми створення, розвитку та використання інформаційних та комунікаційних технологій у навчальному закладі.  </a:t>
            </a:r>
            <a:endParaRPr lang="ru-RU" sz="1900" dirty="0" smtClean="0"/>
          </a:p>
          <a:p>
            <a:r>
              <a:rPr lang="uk-UA" sz="1900" dirty="0" smtClean="0"/>
              <a:t>Інформатизація управлінської діяльності спрямована на автоматизацію роботи, створення єдиного інформаційного освітнього простору закладу, оперативне одержання необхідної інформації, ефективне використання комп’ютерної та телекомунікаційної техніки, що має на меті досягнення ефективного управління якістю педагогічного процесу.</a:t>
            </a:r>
            <a:endParaRPr lang="ru-RU" sz="1900" dirty="0" smtClean="0"/>
          </a:p>
          <a:p>
            <a:pPr>
              <a:buNone/>
            </a:pPr>
            <a:endParaRPr lang="ru-RU" sz="1900" dirty="0"/>
          </a:p>
        </p:txBody>
      </p:sp>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427168" cy="444664"/>
          </a:xfrm>
        </p:spPr>
        <p:txBody>
          <a:bodyPr>
            <a:normAutofit fontScale="90000"/>
          </a:bodyPr>
          <a:lstStyle/>
          <a:p>
            <a:pPr algn="ctr"/>
            <a:r>
              <a:rPr lang="uk-UA" sz="3200" dirty="0" smtClean="0">
                <a:solidFill>
                  <a:schemeClr val="tx2">
                    <a:lumMod val="75000"/>
                  </a:schemeClr>
                </a:solidFill>
              </a:rPr>
              <a:t>3.2. Мета та завдання</a:t>
            </a:r>
            <a:endParaRPr lang="ru-RU" sz="3200" dirty="0">
              <a:solidFill>
                <a:schemeClr val="tx2">
                  <a:lumMod val="75000"/>
                </a:schemeClr>
              </a:solidFill>
            </a:endParaRPr>
          </a:p>
        </p:txBody>
      </p:sp>
      <p:sp>
        <p:nvSpPr>
          <p:cNvPr id="3" name="Содержимое 2"/>
          <p:cNvSpPr>
            <a:spLocks noGrp="1"/>
          </p:cNvSpPr>
          <p:nvPr>
            <p:ph idx="1"/>
          </p:nvPr>
        </p:nvSpPr>
        <p:spPr>
          <a:xfrm>
            <a:off x="0" y="908720"/>
            <a:ext cx="8172400" cy="5949280"/>
          </a:xfrm>
        </p:spPr>
        <p:txBody>
          <a:bodyPr>
            <a:normAutofit fontScale="92500" lnSpcReduction="20000"/>
          </a:bodyPr>
          <a:lstStyle/>
          <a:p>
            <a:r>
              <a:rPr lang="uk-UA" sz="2000" dirty="0" smtClean="0"/>
              <a:t>Мета: створення цілісної системи розвитку комунікативної та комунікаційної культури учасників навчально-виховного процесу.</a:t>
            </a:r>
            <a:endParaRPr lang="ru-RU" sz="2000" dirty="0" smtClean="0"/>
          </a:p>
          <a:p>
            <a:r>
              <a:rPr lang="uk-UA" sz="2000" dirty="0" smtClean="0"/>
              <a:t>На реалізацію визначеної мети спрямовані основні завдання діяльності: </a:t>
            </a:r>
            <a:endParaRPr lang="ru-RU" sz="2000" dirty="0" smtClean="0"/>
          </a:p>
          <a:p>
            <a:pPr lvl="0">
              <a:buNone/>
            </a:pPr>
            <a:r>
              <a:rPr lang="uk-UA" sz="2000" dirty="0" err="1" smtClean="0"/>
              <a:t>-апробація</a:t>
            </a:r>
            <a:r>
              <a:rPr lang="uk-UA" sz="2000" dirty="0" smtClean="0"/>
              <a:t> та впровадження сучасних інформаційно-комунікаційних та комунікативних технологій у навчально-виховному процесі та в управлінській діяльності школи;</a:t>
            </a:r>
            <a:endParaRPr lang="ru-RU" sz="2000" dirty="0" smtClean="0"/>
          </a:p>
          <a:p>
            <a:pPr lvl="0">
              <a:buNone/>
            </a:pPr>
            <a:r>
              <a:rPr lang="uk-UA" sz="2000" dirty="0" err="1" smtClean="0"/>
              <a:t>-забезпечення</a:t>
            </a:r>
            <a:r>
              <a:rPr lang="uk-UA" sz="2000" dirty="0" smtClean="0"/>
              <a:t> застосування інформаційних технологій в навчально-виховному процесі та управлінській діяльності закладу освіти;</a:t>
            </a:r>
            <a:endParaRPr lang="ru-RU" sz="2000" dirty="0" smtClean="0"/>
          </a:p>
          <a:p>
            <a:pPr lvl="0">
              <a:buNone/>
            </a:pPr>
            <a:r>
              <a:rPr lang="uk-UA" sz="2000" dirty="0" err="1" smtClean="0"/>
              <a:t>-створення</a:t>
            </a:r>
            <a:r>
              <a:rPr lang="uk-UA" sz="2000" dirty="0" smtClean="0"/>
              <a:t> єдиного інформаційного простору закладу освіти з подальшою інтеграцією його в систему відкритої освіти;</a:t>
            </a:r>
            <a:endParaRPr lang="ru-RU" sz="2000" dirty="0" smtClean="0"/>
          </a:p>
          <a:p>
            <a:pPr lvl="0">
              <a:buNone/>
            </a:pPr>
            <a:r>
              <a:rPr lang="uk-UA" sz="2000" dirty="0" err="1" smtClean="0"/>
              <a:t>-упровадження</a:t>
            </a:r>
            <a:r>
              <a:rPr lang="uk-UA" sz="2000" dirty="0" smtClean="0"/>
              <a:t> у навчально-виховний процес новітніх інформаційних технологій навчання;</a:t>
            </a:r>
            <a:endParaRPr lang="ru-RU" sz="2000" dirty="0" smtClean="0"/>
          </a:p>
          <a:p>
            <a:pPr lvl="0">
              <a:buNone/>
            </a:pPr>
            <a:r>
              <a:rPr lang="uk-UA" sz="2000" dirty="0" err="1" smtClean="0"/>
              <a:t>-упровадження</a:t>
            </a:r>
            <a:r>
              <a:rPr lang="uk-UA" sz="2000" dirty="0" smtClean="0"/>
              <a:t> заходів  у навчальній та виховній діяльності, спрямованих на розвиток писемної та усної комунікації, навичок роботи в групі, </a:t>
            </a:r>
            <a:r>
              <a:rPr lang="uk-UA" sz="2000" dirty="0" err="1" smtClean="0"/>
              <a:t>самопрезентації</a:t>
            </a:r>
            <a:r>
              <a:rPr lang="uk-UA" sz="2000" dirty="0" smtClean="0"/>
              <a:t>, ораторського мистецтва  учнів; </a:t>
            </a:r>
            <a:endParaRPr lang="ru-RU" sz="2000" dirty="0" smtClean="0"/>
          </a:p>
          <a:p>
            <a:pPr lvl="0">
              <a:buNone/>
            </a:pPr>
            <a:r>
              <a:rPr lang="uk-UA" sz="2000" dirty="0" err="1" smtClean="0"/>
              <a:t>-запровадження</a:t>
            </a:r>
            <a:r>
              <a:rPr lang="uk-UA" sz="2000" dirty="0" smtClean="0"/>
              <a:t> в навчально-виховний процес </a:t>
            </a:r>
            <a:r>
              <a:rPr lang="uk-UA" sz="2000" dirty="0" err="1" smtClean="0"/>
              <a:t>здоров’язберігаючих</a:t>
            </a:r>
            <a:r>
              <a:rPr lang="uk-UA" sz="2000" dirty="0" smtClean="0"/>
              <a:t> технологій, створення безпечних умов навчання та виховання дітей;</a:t>
            </a:r>
            <a:endParaRPr lang="ru-RU" sz="2000" dirty="0" smtClean="0"/>
          </a:p>
          <a:p>
            <a:pPr>
              <a:buNone/>
            </a:pPr>
            <a:r>
              <a:rPr lang="uk-UA" sz="2000" dirty="0" err="1" smtClean="0"/>
              <a:t>-створення</a:t>
            </a:r>
            <a:r>
              <a:rPr lang="uk-UA" sz="2000" dirty="0" smtClean="0"/>
              <a:t> шкільного середовища, що сприятиме прагненню учнів до самопізнання, самоаналізу, саморозвитку.</a:t>
            </a:r>
            <a:endParaRPr lang="ru-RU" sz="1900" dirty="0"/>
          </a:p>
        </p:txBody>
      </p:sp>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172400" cy="6858000"/>
          </a:xfrm>
        </p:spPr>
        <p:txBody>
          <a:bodyPr>
            <a:normAutofit fontScale="92500" lnSpcReduction="20000"/>
          </a:bodyPr>
          <a:lstStyle/>
          <a:p>
            <a:r>
              <a:rPr lang="uk-UA" sz="2000" dirty="0" smtClean="0"/>
              <a:t>Основними очікуваними результатами вирішення цих завдань є:</a:t>
            </a:r>
            <a:endParaRPr lang="ru-RU" sz="2000" dirty="0" smtClean="0"/>
          </a:p>
          <a:p>
            <a:pPr lvl="0">
              <a:buNone/>
            </a:pPr>
            <a:r>
              <a:rPr lang="uk-UA" sz="2000" dirty="0" err="1" smtClean="0"/>
              <a:t>-формування</a:t>
            </a:r>
            <a:r>
              <a:rPr lang="uk-UA" sz="2000" dirty="0" smtClean="0"/>
              <a:t> культури спілкування та інформаційної культури учасників навчально-виховного процесу; </a:t>
            </a:r>
            <a:endParaRPr lang="ru-RU" sz="2000" dirty="0" smtClean="0"/>
          </a:p>
          <a:p>
            <a:pPr lvl="0">
              <a:buNone/>
            </a:pPr>
            <a:r>
              <a:rPr lang="uk-UA" sz="2000" dirty="0" err="1" smtClean="0"/>
              <a:t>-автоматизація</a:t>
            </a:r>
            <a:r>
              <a:rPr lang="uk-UA" sz="2000" dirty="0" smtClean="0"/>
              <a:t> типових операцій;</a:t>
            </a:r>
            <a:endParaRPr lang="ru-RU" sz="2000" dirty="0" smtClean="0"/>
          </a:p>
          <a:p>
            <a:pPr lvl="0">
              <a:buNone/>
            </a:pPr>
            <a:r>
              <a:rPr lang="uk-UA" sz="2000" dirty="0" err="1" smtClean="0"/>
              <a:t>-упорядкування</a:t>
            </a:r>
            <a:r>
              <a:rPr lang="uk-UA" sz="2000" dirty="0" smtClean="0"/>
              <a:t> інформаційного обміну баз даних;</a:t>
            </a:r>
            <a:endParaRPr lang="ru-RU" sz="2000" dirty="0" smtClean="0"/>
          </a:p>
          <a:p>
            <a:pPr lvl="0">
              <a:buNone/>
            </a:pPr>
            <a:r>
              <a:rPr lang="uk-UA" sz="2000" dirty="0" err="1" smtClean="0"/>
              <a:t>-автоматизація</a:t>
            </a:r>
            <a:r>
              <a:rPr lang="uk-UA" sz="2000" dirty="0" smtClean="0"/>
              <a:t> збору даних і статистичних звітів, що періодично формуються за визначеними формами;</a:t>
            </a:r>
            <a:endParaRPr lang="ru-RU" sz="2000" dirty="0" smtClean="0"/>
          </a:p>
          <a:p>
            <a:pPr lvl="0">
              <a:buNone/>
            </a:pPr>
            <a:r>
              <a:rPr lang="uk-UA" sz="2000" dirty="0" err="1" smtClean="0"/>
              <a:t>-мотиваційний</a:t>
            </a:r>
            <a:r>
              <a:rPr lang="uk-UA" sz="2000" dirty="0" smtClean="0"/>
              <a:t> аспект набуття знань учнями;</a:t>
            </a:r>
            <a:endParaRPr lang="ru-RU" sz="2000" dirty="0" smtClean="0"/>
          </a:p>
          <a:p>
            <a:pPr lvl="0">
              <a:buNone/>
            </a:pPr>
            <a:r>
              <a:rPr lang="uk-UA" sz="2000" dirty="0" err="1" smtClean="0"/>
              <a:t>-розвиток</a:t>
            </a:r>
            <a:r>
              <a:rPr lang="uk-UA" sz="2000" dirty="0" smtClean="0"/>
              <a:t> соціальної та комунікативної активності учнів;</a:t>
            </a:r>
            <a:endParaRPr lang="ru-RU" sz="2000" dirty="0" smtClean="0"/>
          </a:p>
          <a:p>
            <a:pPr lvl="0">
              <a:buNone/>
            </a:pPr>
            <a:r>
              <a:rPr lang="uk-UA" sz="2000" dirty="0" err="1" smtClean="0"/>
              <a:t>-формування</a:t>
            </a:r>
            <a:r>
              <a:rPr lang="uk-UA" sz="2000" dirty="0" smtClean="0"/>
              <a:t> в  учнів навичок ефективного спілкування;   </a:t>
            </a:r>
            <a:endParaRPr lang="ru-RU" sz="2000" dirty="0" smtClean="0"/>
          </a:p>
          <a:p>
            <a:pPr lvl="0">
              <a:buNone/>
            </a:pPr>
            <a:r>
              <a:rPr lang="uk-UA" sz="2000" dirty="0" err="1" smtClean="0"/>
              <a:t>-формування</a:t>
            </a:r>
            <a:r>
              <a:rPr lang="uk-UA" sz="2000" dirty="0" smtClean="0"/>
              <a:t> у учнів культури збереження і зміцнення свого здоров’я; </a:t>
            </a:r>
            <a:endParaRPr lang="ru-RU" sz="2000" dirty="0" smtClean="0"/>
          </a:p>
          <a:p>
            <a:pPr lvl="0">
              <a:buNone/>
            </a:pPr>
            <a:r>
              <a:rPr lang="uk-UA" sz="2000" dirty="0" err="1" smtClean="0"/>
              <a:t>-створення</a:t>
            </a:r>
            <a:r>
              <a:rPr lang="uk-UA" sz="2000" dirty="0" smtClean="0"/>
              <a:t> безпечного толерантного шкільного середовища;</a:t>
            </a:r>
            <a:endParaRPr lang="ru-RU" sz="2000" dirty="0" smtClean="0"/>
          </a:p>
          <a:p>
            <a:pPr lvl="0">
              <a:buNone/>
            </a:pPr>
            <a:r>
              <a:rPr lang="uk-UA" sz="2000" dirty="0" err="1" smtClean="0"/>
              <a:t>-формування</a:t>
            </a:r>
            <a:r>
              <a:rPr lang="uk-UA" sz="2000" dirty="0" smtClean="0"/>
              <a:t> системи моніторингу освітнього процесу з метою аналізу стану та динаміки розвитку закладу освіти;</a:t>
            </a:r>
            <a:endParaRPr lang="ru-RU" sz="2000" dirty="0" smtClean="0"/>
          </a:p>
          <a:p>
            <a:pPr lvl="0">
              <a:buNone/>
            </a:pPr>
            <a:r>
              <a:rPr lang="uk-UA" sz="2000" dirty="0" err="1" smtClean="0"/>
              <a:t>-надати</a:t>
            </a:r>
            <a:r>
              <a:rPr lang="uk-UA" sz="2000" dirty="0" smtClean="0"/>
              <a:t> доступ педагогічним працівникам та учням до світових інформаційних ресурсів та технологій;</a:t>
            </a:r>
            <a:endParaRPr lang="ru-RU" sz="2000" dirty="0" smtClean="0"/>
          </a:p>
          <a:p>
            <a:pPr lvl="0">
              <a:buNone/>
            </a:pPr>
            <a:r>
              <a:rPr lang="uk-UA" sz="2000" dirty="0" err="1" smtClean="0"/>
              <a:t>-оснастити</a:t>
            </a:r>
            <a:r>
              <a:rPr lang="uk-UA" sz="2000" dirty="0" smtClean="0"/>
              <a:t> заклад сучасними навчальними та управлінськими комп’ютерними комплексами;</a:t>
            </a:r>
            <a:endParaRPr lang="ru-RU" sz="2000" dirty="0" smtClean="0"/>
          </a:p>
          <a:p>
            <a:pPr lvl="0">
              <a:buNone/>
            </a:pPr>
            <a:r>
              <a:rPr lang="uk-UA" sz="2000" dirty="0" err="1" smtClean="0"/>
              <a:t>-сформувати</a:t>
            </a:r>
            <a:r>
              <a:rPr lang="uk-UA" sz="2000" dirty="0" smtClean="0"/>
              <a:t> інформаційну культуру учасників навчально-виховного процесу;</a:t>
            </a:r>
            <a:endParaRPr lang="ru-RU" sz="2000" dirty="0" smtClean="0"/>
          </a:p>
          <a:p>
            <a:pPr>
              <a:buNone/>
            </a:pPr>
            <a:r>
              <a:rPr lang="uk-UA" sz="2000" dirty="0" smtClean="0"/>
              <a:t>- підняти навчально-виховний процес на новий якісний рівень.</a:t>
            </a:r>
            <a:endParaRPr lang="ru-RU" sz="2000" dirty="0" smtClean="0"/>
          </a:p>
          <a:p>
            <a:endParaRPr lang="ru-RU" sz="1900" dirty="0"/>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20040"/>
            <a:ext cx="7012632" cy="516672"/>
          </a:xfrm>
        </p:spPr>
        <p:txBody>
          <a:bodyPr>
            <a:normAutofit fontScale="90000"/>
          </a:bodyPr>
          <a:lstStyle/>
          <a:p>
            <a:r>
              <a:rPr lang="uk-UA" dirty="0" smtClean="0"/>
              <a:t>                     </a:t>
            </a:r>
            <a:r>
              <a:rPr lang="uk-UA" dirty="0" smtClean="0">
                <a:solidFill>
                  <a:schemeClr val="tx2">
                    <a:lumMod val="75000"/>
                  </a:schemeClr>
                </a:solidFill>
              </a:rPr>
              <a:t>Зміст</a:t>
            </a:r>
            <a:endParaRPr lang="ru-RU" dirty="0">
              <a:solidFill>
                <a:schemeClr val="tx2">
                  <a:lumMod val="75000"/>
                </a:schemeClr>
              </a:solidFill>
            </a:endParaRPr>
          </a:p>
        </p:txBody>
      </p:sp>
      <p:sp>
        <p:nvSpPr>
          <p:cNvPr id="3" name="Содержимое 2"/>
          <p:cNvSpPr>
            <a:spLocks noGrp="1"/>
          </p:cNvSpPr>
          <p:nvPr>
            <p:ph idx="1"/>
          </p:nvPr>
        </p:nvSpPr>
        <p:spPr>
          <a:xfrm>
            <a:off x="457200" y="836712"/>
            <a:ext cx="7715200" cy="5832648"/>
          </a:xfrm>
        </p:spPr>
        <p:txBody>
          <a:bodyPr>
            <a:normAutofit fontScale="62500" lnSpcReduction="20000"/>
          </a:bodyPr>
          <a:lstStyle/>
          <a:p>
            <a:r>
              <a:rPr lang="uk-UA" b="1" dirty="0" smtClean="0"/>
              <a:t>1. Паспорт  НВК  </a:t>
            </a:r>
            <a:r>
              <a:rPr lang="uk-UA" b="1" dirty="0" err="1" smtClean="0"/>
              <a:t>“Піщанська</a:t>
            </a:r>
            <a:r>
              <a:rPr lang="uk-UA" b="1" dirty="0" smtClean="0"/>
              <a:t> загальноосвітня школа І-ІІІ ступенів – заклад дошкільної </a:t>
            </a:r>
            <a:r>
              <a:rPr lang="uk-UA" b="1" dirty="0" err="1" smtClean="0"/>
              <a:t>освіти”</a:t>
            </a:r>
            <a:r>
              <a:rPr lang="uk-UA" b="1" dirty="0" smtClean="0"/>
              <a:t>……………………………………………………………………….3ст.     </a:t>
            </a:r>
            <a:endParaRPr lang="ru-RU" dirty="0" smtClean="0"/>
          </a:p>
          <a:p>
            <a:r>
              <a:rPr lang="uk-UA" b="1" dirty="0" smtClean="0"/>
              <a:t>2. Вступ…………………………………………………………………………………………………….4-5ст.</a:t>
            </a:r>
            <a:endParaRPr lang="ru-RU" dirty="0" smtClean="0"/>
          </a:p>
          <a:p>
            <a:r>
              <a:rPr lang="uk-UA" b="1" dirty="0" smtClean="0"/>
              <a:t>3. Перспективний план розвитку школи на 2018-2022 </a:t>
            </a:r>
            <a:r>
              <a:rPr lang="uk-UA" b="1" dirty="0" err="1" smtClean="0"/>
              <a:t>рр</a:t>
            </a:r>
            <a:r>
              <a:rPr lang="uk-UA" b="1" dirty="0" smtClean="0"/>
              <a:t>………………6-9ст.</a:t>
            </a:r>
            <a:endParaRPr lang="ru-RU" dirty="0" smtClean="0"/>
          </a:p>
          <a:p>
            <a:r>
              <a:rPr lang="uk-UA" dirty="0" smtClean="0"/>
              <a:t>3.1. Загальні положення………………………………………………………………………10-13ст.</a:t>
            </a:r>
            <a:endParaRPr lang="ru-RU" dirty="0" smtClean="0"/>
          </a:p>
          <a:p>
            <a:r>
              <a:rPr lang="uk-UA" dirty="0" smtClean="0"/>
              <a:t>3.2. Мета та завдання……………………………………………………………………………….14ст.</a:t>
            </a:r>
            <a:endParaRPr lang="ru-RU" dirty="0" smtClean="0"/>
          </a:p>
          <a:p>
            <a:r>
              <a:rPr lang="uk-UA" dirty="0" smtClean="0"/>
              <a:t>3.3. Зміст діяльності…………………………………………………………………………………15ст.                                                                         </a:t>
            </a:r>
            <a:endParaRPr lang="ru-RU" dirty="0" smtClean="0"/>
          </a:p>
          <a:p>
            <a:r>
              <a:rPr lang="uk-UA" b="1" dirty="0" smtClean="0"/>
              <a:t>4. Основні шляхи реалізації перспективного плану на період                   2018-2022 </a:t>
            </a:r>
            <a:r>
              <a:rPr lang="uk-UA" b="1" dirty="0" err="1" smtClean="0"/>
              <a:t>рр</a:t>
            </a:r>
            <a:r>
              <a:rPr lang="uk-UA" b="1" dirty="0" smtClean="0"/>
              <a:t>……………………………………………………………………………………………16ст.</a:t>
            </a:r>
            <a:endParaRPr lang="ru-RU" dirty="0" smtClean="0"/>
          </a:p>
          <a:p>
            <a:r>
              <a:rPr lang="uk-UA" dirty="0" smtClean="0"/>
              <a:t>4.1. Розвиток матеріально-технічної бази школи…………………………….16-17ст.</a:t>
            </a:r>
            <a:endParaRPr lang="ru-RU" dirty="0" smtClean="0"/>
          </a:p>
          <a:p>
            <a:r>
              <a:rPr lang="uk-UA" dirty="0" smtClean="0"/>
              <a:t>4.2. Мережа класів та контингент учнів………………………………………………..18ст.</a:t>
            </a:r>
            <a:endParaRPr lang="ru-RU" dirty="0" smtClean="0"/>
          </a:p>
          <a:p>
            <a:r>
              <a:rPr lang="uk-UA" dirty="0" smtClean="0"/>
              <a:t>4.3. Розвиток кадрового потенціалу……………………………………………………….18ст.</a:t>
            </a:r>
            <a:endParaRPr lang="ru-RU" dirty="0" smtClean="0"/>
          </a:p>
          <a:p>
            <a:r>
              <a:rPr lang="uk-UA" dirty="0" smtClean="0"/>
              <a:t>4.4. Перспективний план проходження курсової перепідготовки та       атестації  педагогічних працівників…………………………………..............19-20ст.</a:t>
            </a:r>
            <a:endParaRPr lang="ru-RU" dirty="0" smtClean="0"/>
          </a:p>
          <a:p>
            <a:r>
              <a:rPr lang="uk-UA" dirty="0" smtClean="0"/>
              <a:t>4.5. Основні напрямки методичної роботи……………………………………….20-21ст.</a:t>
            </a:r>
            <a:endParaRPr lang="ru-RU" dirty="0" smtClean="0"/>
          </a:p>
          <a:p>
            <a:r>
              <a:rPr lang="uk-UA" dirty="0" smtClean="0"/>
              <a:t>4.6. Основні завдання методичної роботи…………………………………………22-23ст.</a:t>
            </a:r>
            <a:endParaRPr lang="ru-RU" dirty="0" smtClean="0"/>
          </a:p>
          <a:p>
            <a:r>
              <a:rPr lang="uk-UA" b="1" dirty="0" smtClean="0"/>
              <a:t>5. Перспективний план внутрішньо шкільного контролю за викладанням        предметів……………………..………………………………………………………………………..24ст.</a:t>
            </a:r>
            <a:endParaRPr lang="ru-RU" dirty="0" smtClean="0"/>
          </a:p>
          <a:p>
            <a:r>
              <a:rPr lang="uk-UA" b="1" dirty="0" smtClean="0"/>
              <a:t>6. Основні напрямки виховної роботи школи……………………………..25-27ст.</a:t>
            </a:r>
            <a:endParaRPr lang="ru-RU" dirty="0" smtClean="0"/>
          </a:p>
          <a:p>
            <a:r>
              <a:rPr lang="uk-UA" b="1" dirty="0" smtClean="0"/>
              <a:t>7. Структура виховної моделі національного виховання……………….28ст.</a:t>
            </a:r>
            <a:endParaRPr lang="ru-RU" dirty="0" smtClean="0"/>
          </a:p>
          <a:p>
            <a:r>
              <a:rPr lang="uk-UA" b="1" dirty="0" smtClean="0"/>
              <a:t>8. Структура виховної роботи школи………………………………………………….29ст.</a:t>
            </a:r>
            <a:endParaRPr lang="ru-RU" dirty="0" smtClean="0"/>
          </a:p>
          <a:p>
            <a:r>
              <a:rPr lang="uk-UA" b="1" dirty="0" smtClean="0"/>
              <a:t>9. Основні завдання виховної роботи………………………………………………..30ст.</a:t>
            </a:r>
            <a:endParaRPr lang="ru-RU" dirty="0" smtClean="0"/>
          </a:p>
          <a:p>
            <a:pPr>
              <a:buNone/>
            </a:pPr>
            <a:endParaRPr lang="ru-RU" dirty="0"/>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7239000" cy="504056"/>
          </a:xfrm>
        </p:spPr>
        <p:txBody>
          <a:bodyPr>
            <a:normAutofit/>
          </a:bodyPr>
          <a:lstStyle/>
          <a:p>
            <a:pPr algn="ctr"/>
            <a:r>
              <a:rPr lang="uk-UA" sz="3200" dirty="0" smtClean="0">
                <a:solidFill>
                  <a:schemeClr val="tx2">
                    <a:lumMod val="75000"/>
                  </a:schemeClr>
                </a:solidFill>
              </a:rPr>
              <a:t>3.3. Зміст діяльності</a:t>
            </a:r>
            <a:endParaRPr lang="ru-RU" sz="3200" dirty="0">
              <a:solidFill>
                <a:schemeClr val="tx2">
                  <a:lumMod val="75000"/>
                </a:schemeClr>
              </a:solidFill>
            </a:endParaRPr>
          </a:p>
        </p:txBody>
      </p:sp>
      <p:sp>
        <p:nvSpPr>
          <p:cNvPr id="3" name="Содержимое 2"/>
          <p:cNvSpPr>
            <a:spLocks noGrp="1"/>
          </p:cNvSpPr>
          <p:nvPr>
            <p:ph idx="1"/>
          </p:nvPr>
        </p:nvSpPr>
        <p:spPr>
          <a:xfrm>
            <a:off x="0" y="692696"/>
            <a:ext cx="8172400" cy="6165304"/>
          </a:xfrm>
        </p:spPr>
        <p:txBody>
          <a:bodyPr>
            <a:normAutofit fontScale="62500" lnSpcReduction="20000"/>
          </a:bodyPr>
          <a:lstStyle/>
          <a:p>
            <a:r>
              <a:rPr lang="uk-UA" sz="3000" dirty="0" smtClean="0"/>
              <a:t>Загальними засадами визначення нового змісту освіти є гуманізація, диференціація, інтеграція, науковість, широке застосування новітніх інформаційних технологій, педагогіки </a:t>
            </a:r>
            <a:r>
              <a:rPr lang="uk-UA" sz="3000" dirty="0" err="1" smtClean="0"/>
              <a:t>партнерства.В</a:t>
            </a:r>
            <a:r>
              <a:rPr lang="uk-UA" sz="3000" dirty="0" smtClean="0"/>
              <a:t> основу змісту діяльності школи покладено заняття, які дозволяють формувати у учнів цілісне сприйняття світу, визначення сфери діяльності відповідно до своїх здібностей і </a:t>
            </a:r>
            <a:r>
              <a:rPr lang="uk-UA" sz="3000" dirty="0" err="1" smtClean="0"/>
              <a:t>можливостей.Напрям</a:t>
            </a:r>
            <a:r>
              <a:rPr lang="uk-UA" sz="3000" dirty="0" smtClean="0"/>
              <a:t> діяльності з розвитку комунікативної компетентності учасників навчально-виховного процесу передбачає запровадження виховних заходів та використання у навчальній діяльності інноваційних технологій з метою розвитку наступних складових комунікативної компетентності: </a:t>
            </a:r>
            <a:endParaRPr lang="ru-RU" sz="3000" dirty="0" smtClean="0"/>
          </a:p>
          <a:p>
            <a:pPr lvl="0">
              <a:buNone/>
            </a:pPr>
            <a:r>
              <a:rPr lang="uk-UA" sz="2900" dirty="0" err="1" smtClean="0"/>
              <a:t>-орієнтованість</a:t>
            </a:r>
            <a:r>
              <a:rPr lang="uk-UA" sz="2900" dirty="0" smtClean="0"/>
              <a:t> у різноманітних ситуаціях спілкування, яка заснована на знаннях і життєвому досвіді індивіда; </a:t>
            </a:r>
            <a:endParaRPr lang="ru-RU" sz="2900" dirty="0" smtClean="0"/>
          </a:p>
          <a:p>
            <a:pPr lvl="0">
              <a:buNone/>
            </a:pPr>
            <a:r>
              <a:rPr lang="uk-UA" sz="2900" dirty="0" err="1" smtClean="0"/>
              <a:t>-спроможність</a:t>
            </a:r>
            <a:r>
              <a:rPr lang="uk-UA" sz="2900" dirty="0" smtClean="0"/>
              <a:t> ефективно взаємодіяти з оточенням завдяки розумінню себе й інших при ситуативній видозміні психічних станів, міжособистісних відносин і умов соціального середовища; </a:t>
            </a:r>
            <a:endParaRPr lang="ru-RU" sz="2900" dirty="0" smtClean="0"/>
          </a:p>
          <a:p>
            <a:pPr lvl="0">
              <a:buNone/>
            </a:pPr>
            <a:r>
              <a:rPr lang="uk-UA" sz="2900" dirty="0" err="1" smtClean="0"/>
              <a:t>-адекватна</a:t>
            </a:r>
            <a:r>
              <a:rPr lang="uk-UA" sz="2900" dirty="0" smtClean="0"/>
              <a:t> орієнтація в собі – власному психологічному потенціалі, </a:t>
            </a:r>
            <a:r>
              <a:rPr lang="uk-UA" sz="2900" dirty="0" err="1" smtClean="0"/>
              <a:t>потенціалі</a:t>
            </a:r>
            <a:r>
              <a:rPr lang="uk-UA" sz="2900" dirty="0" smtClean="0"/>
              <a:t> партнера, у ситуації;</a:t>
            </a:r>
            <a:endParaRPr lang="ru-RU" sz="2900" dirty="0" smtClean="0"/>
          </a:p>
          <a:p>
            <a:pPr lvl="0">
              <a:buNone/>
            </a:pPr>
            <a:r>
              <a:rPr lang="uk-UA" sz="2900" dirty="0" err="1" smtClean="0"/>
              <a:t>-готовність</a:t>
            </a:r>
            <a:r>
              <a:rPr lang="uk-UA" sz="2900" dirty="0" smtClean="0"/>
              <a:t> і уміння будувати контакт з людьми;</a:t>
            </a:r>
            <a:endParaRPr lang="ru-RU" sz="2900" dirty="0" smtClean="0"/>
          </a:p>
          <a:p>
            <a:pPr lvl="0">
              <a:buNone/>
            </a:pPr>
            <a:r>
              <a:rPr lang="uk-UA" sz="2900" dirty="0" err="1" smtClean="0"/>
              <a:t>-внутрішні</a:t>
            </a:r>
            <a:r>
              <a:rPr lang="uk-UA" sz="2900" dirty="0" smtClean="0"/>
              <a:t> засоби регуляції комунікативних дій;</a:t>
            </a:r>
            <a:endParaRPr lang="ru-RU" sz="2900" dirty="0" smtClean="0"/>
          </a:p>
          <a:p>
            <a:pPr lvl="0">
              <a:buNone/>
            </a:pPr>
            <a:r>
              <a:rPr lang="uk-UA" sz="2900" dirty="0" err="1" smtClean="0"/>
              <a:t>-знання</a:t>
            </a:r>
            <a:r>
              <a:rPr lang="uk-UA" sz="2900" dirty="0" smtClean="0"/>
              <a:t>, уміння і навички конструктивного спілкування;</a:t>
            </a:r>
            <a:endParaRPr lang="ru-RU" sz="2900" dirty="0" smtClean="0"/>
          </a:p>
          <a:p>
            <a:pPr lvl="0">
              <a:buNone/>
            </a:pPr>
            <a:r>
              <a:rPr lang="uk-UA" sz="2900" dirty="0" err="1" smtClean="0"/>
              <a:t>-внутрішні</a:t>
            </a:r>
            <a:r>
              <a:rPr lang="uk-UA" sz="2900" dirty="0" smtClean="0"/>
              <a:t> ресурси, необхідні для побудови ефективної комунікативної дії у визначеному колі ситуацій міжособистісної взаємодії.</a:t>
            </a:r>
            <a:endParaRPr lang="ru-RU" sz="2900" dirty="0" smtClean="0"/>
          </a:p>
          <a:p>
            <a:endParaRPr lang="ru-RU" sz="1900" dirty="0"/>
          </a:p>
        </p:txBody>
      </p:sp>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7239000" cy="1080120"/>
          </a:xfrm>
        </p:spPr>
        <p:txBody>
          <a:bodyPr>
            <a:normAutofit fontScale="90000"/>
          </a:bodyPr>
          <a:lstStyle/>
          <a:p>
            <a:pPr algn="ctr"/>
            <a:r>
              <a:rPr lang="uk-UA" sz="2800" dirty="0" smtClean="0">
                <a:solidFill>
                  <a:schemeClr val="tx2">
                    <a:lumMod val="75000"/>
                  </a:schemeClr>
                </a:solidFill>
              </a:rPr>
              <a:t>4. Основні шляхи реалізації перспективного плану на період 2018-2022 рр.</a:t>
            </a:r>
            <a:endParaRPr lang="ru-RU" sz="2800" dirty="0">
              <a:solidFill>
                <a:schemeClr val="tx2">
                  <a:lumMod val="75000"/>
                </a:schemeClr>
              </a:solidFill>
            </a:endParaRPr>
          </a:p>
        </p:txBody>
      </p:sp>
      <p:sp>
        <p:nvSpPr>
          <p:cNvPr id="3" name="Содержимое 2"/>
          <p:cNvSpPr>
            <a:spLocks noGrp="1"/>
          </p:cNvSpPr>
          <p:nvPr>
            <p:ph idx="1"/>
          </p:nvPr>
        </p:nvSpPr>
        <p:spPr>
          <a:xfrm>
            <a:off x="0" y="1268760"/>
            <a:ext cx="8172400" cy="5589240"/>
          </a:xfrm>
        </p:spPr>
        <p:txBody>
          <a:bodyPr>
            <a:normAutofit fontScale="92500" lnSpcReduction="10000"/>
          </a:bodyPr>
          <a:lstStyle/>
          <a:p>
            <a:r>
              <a:rPr lang="uk-UA" sz="2000" dirty="0" smtClean="0"/>
              <a:t>Забезпеченість навчальними кабінетами:</a:t>
            </a:r>
            <a:endParaRPr lang="ru-RU" sz="2000" dirty="0" smtClean="0"/>
          </a:p>
          <a:p>
            <a:pPr lvl="0">
              <a:buNone/>
            </a:pPr>
            <a:r>
              <a:rPr lang="uk-UA" sz="2000" dirty="0" err="1" smtClean="0"/>
              <a:t>-кабінет</a:t>
            </a:r>
            <a:r>
              <a:rPr lang="uk-UA" sz="2000" dirty="0" smtClean="0"/>
              <a:t> фізики;        </a:t>
            </a:r>
            <a:endParaRPr lang="ru-RU" sz="2000" dirty="0" smtClean="0"/>
          </a:p>
          <a:p>
            <a:pPr lvl="0">
              <a:buNone/>
            </a:pPr>
            <a:r>
              <a:rPr lang="uk-UA" sz="2000" dirty="0" err="1" smtClean="0"/>
              <a:t>-кабінет</a:t>
            </a:r>
            <a:r>
              <a:rPr lang="uk-UA" sz="2000" dirty="0" smtClean="0"/>
              <a:t> хімії; </a:t>
            </a:r>
            <a:endParaRPr lang="ru-RU" sz="2000" dirty="0" smtClean="0"/>
          </a:p>
          <a:p>
            <a:pPr lvl="0">
              <a:buNone/>
            </a:pPr>
            <a:r>
              <a:rPr lang="uk-UA" sz="2000" dirty="0" err="1" smtClean="0"/>
              <a:t>-кабінет</a:t>
            </a:r>
            <a:r>
              <a:rPr lang="uk-UA" sz="2000" dirty="0" smtClean="0"/>
              <a:t> біології ;      </a:t>
            </a:r>
            <a:endParaRPr lang="ru-RU" sz="2000" dirty="0" smtClean="0"/>
          </a:p>
          <a:p>
            <a:pPr lvl="0">
              <a:buNone/>
            </a:pPr>
            <a:r>
              <a:rPr lang="uk-UA" sz="2000" dirty="0" err="1" smtClean="0"/>
              <a:t>-кабінет</a:t>
            </a:r>
            <a:r>
              <a:rPr lang="uk-UA" sz="2000" dirty="0" smtClean="0"/>
              <a:t> української мови й літератури;        </a:t>
            </a:r>
            <a:endParaRPr lang="ru-RU" sz="2000" dirty="0" smtClean="0"/>
          </a:p>
          <a:p>
            <a:pPr lvl="0">
              <a:buNone/>
            </a:pPr>
            <a:r>
              <a:rPr lang="uk-UA" sz="2000" dirty="0" err="1" smtClean="0"/>
              <a:t>-кабінет</a:t>
            </a:r>
            <a:r>
              <a:rPr lang="uk-UA" sz="2000" dirty="0" smtClean="0"/>
              <a:t> англійської мови;        </a:t>
            </a:r>
            <a:endParaRPr lang="ru-RU" sz="2000" dirty="0" smtClean="0"/>
          </a:p>
          <a:p>
            <a:pPr lvl="0">
              <a:buNone/>
            </a:pPr>
            <a:r>
              <a:rPr lang="uk-UA" sz="2000" dirty="0" err="1" smtClean="0"/>
              <a:t>-кабінет</a:t>
            </a:r>
            <a:r>
              <a:rPr lang="uk-UA" sz="2000" dirty="0" smtClean="0"/>
              <a:t> історії;        </a:t>
            </a:r>
            <a:endParaRPr lang="ru-RU" sz="2000" dirty="0" smtClean="0"/>
          </a:p>
          <a:p>
            <a:pPr lvl="0">
              <a:buNone/>
            </a:pPr>
            <a:r>
              <a:rPr lang="uk-UA" sz="2000" dirty="0" err="1" smtClean="0"/>
              <a:t>-кабінет</a:t>
            </a:r>
            <a:r>
              <a:rPr lang="uk-UA" sz="2000" dirty="0" smtClean="0"/>
              <a:t> зарубіжної літератури;        </a:t>
            </a:r>
            <a:endParaRPr lang="ru-RU" sz="2000" dirty="0" smtClean="0"/>
          </a:p>
          <a:p>
            <a:pPr lvl="0">
              <a:buNone/>
            </a:pPr>
            <a:r>
              <a:rPr lang="uk-UA" sz="2000" dirty="0" err="1" smtClean="0"/>
              <a:t>-кабінет</a:t>
            </a:r>
            <a:r>
              <a:rPr lang="uk-UA" sz="2000" dirty="0" smtClean="0"/>
              <a:t> географії;        </a:t>
            </a:r>
            <a:endParaRPr lang="ru-RU" sz="2000" dirty="0" smtClean="0"/>
          </a:p>
          <a:p>
            <a:pPr lvl="0">
              <a:buNone/>
            </a:pPr>
            <a:r>
              <a:rPr lang="uk-UA" sz="2000" dirty="0" err="1" smtClean="0"/>
              <a:t>-кабінет</a:t>
            </a:r>
            <a:r>
              <a:rPr lang="uk-UA" sz="2000" dirty="0" smtClean="0"/>
              <a:t> математики;        </a:t>
            </a:r>
            <a:endParaRPr lang="ru-RU" sz="2000" dirty="0" smtClean="0"/>
          </a:p>
          <a:p>
            <a:pPr lvl="0">
              <a:buNone/>
            </a:pPr>
            <a:r>
              <a:rPr lang="uk-UA" sz="2000" dirty="0" err="1" smtClean="0"/>
              <a:t>-комп’ютерний</a:t>
            </a:r>
            <a:r>
              <a:rPr lang="uk-UA" sz="2000" dirty="0" smtClean="0"/>
              <a:t> клас із підключенням до мережі Інтернет;        </a:t>
            </a:r>
            <a:endParaRPr lang="ru-RU" sz="2000" dirty="0" smtClean="0"/>
          </a:p>
          <a:p>
            <a:pPr lvl="0">
              <a:buNone/>
            </a:pPr>
            <a:r>
              <a:rPr lang="uk-UA" sz="2000" dirty="0" err="1" smtClean="0"/>
              <a:t>-кабінет</a:t>
            </a:r>
            <a:r>
              <a:rPr lang="uk-UA" sz="2000" dirty="0" smtClean="0"/>
              <a:t> мистецтва;        </a:t>
            </a:r>
            <a:endParaRPr lang="ru-RU" sz="2000" dirty="0" smtClean="0"/>
          </a:p>
          <a:p>
            <a:pPr lvl="0">
              <a:buNone/>
            </a:pPr>
            <a:r>
              <a:rPr lang="uk-UA" sz="2000" dirty="0" err="1" smtClean="0"/>
              <a:t>-майстерня</a:t>
            </a:r>
            <a:r>
              <a:rPr lang="uk-UA" sz="2000" dirty="0" smtClean="0"/>
              <a:t> ;        </a:t>
            </a:r>
            <a:endParaRPr lang="ru-RU" sz="2000" dirty="0" smtClean="0"/>
          </a:p>
          <a:p>
            <a:pPr lvl="0">
              <a:buNone/>
            </a:pPr>
            <a:r>
              <a:rPr lang="uk-UA" sz="2000" dirty="0" err="1" smtClean="0"/>
              <a:t>-спортивна</a:t>
            </a:r>
            <a:r>
              <a:rPr lang="uk-UA" sz="2000" dirty="0" smtClean="0"/>
              <a:t> зала;        </a:t>
            </a:r>
            <a:endParaRPr lang="ru-RU" sz="2000" dirty="0" smtClean="0"/>
          </a:p>
          <a:p>
            <a:pPr lvl="0">
              <a:buNone/>
            </a:pPr>
            <a:r>
              <a:rPr lang="uk-UA" sz="2000" dirty="0" err="1" smtClean="0"/>
              <a:t>-спортивний</a:t>
            </a:r>
            <a:r>
              <a:rPr lang="uk-UA" sz="2000" dirty="0" smtClean="0"/>
              <a:t> майданчик;               </a:t>
            </a:r>
            <a:endParaRPr lang="ru-RU" sz="2000" dirty="0" smtClean="0"/>
          </a:p>
          <a:p>
            <a:pPr lvl="0">
              <a:buNone/>
            </a:pPr>
            <a:r>
              <a:rPr lang="uk-UA" sz="2000" dirty="0" err="1" smtClean="0"/>
              <a:t>-бібліотека</a:t>
            </a:r>
            <a:r>
              <a:rPr lang="uk-UA" sz="2000" dirty="0" smtClean="0"/>
              <a:t> із підключенням до мережі Інтернет та читальний зал.</a:t>
            </a:r>
            <a:endParaRPr lang="ru-RU" sz="2000" dirty="0" smtClean="0"/>
          </a:p>
          <a:p>
            <a:endParaRPr lang="ru-RU" sz="1900" dirty="0"/>
          </a:p>
        </p:txBody>
      </p:sp>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7488832" cy="792088"/>
          </a:xfrm>
        </p:spPr>
        <p:txBody>
          <a:bodyPr>
            <a:normAutofit fontScale="90000"/>
          </a:bodyPr>
          <a:lstStyle/>
          <a:p>
            <a:pPr algn="ctr"/>
            <a:r>
              <a:rPr lang="uk-UA" sz="2800" dirty="0" smtClean="0">
                <a:solidFill>
                  <a:schemeClr val="tx2">
                    <a:lumMod val="75000"/>
                  </a:schemeClr>
                </a:solidFill>
              </a:rPr>
              <a:t>4.1. Розвиток матеріально-технічної бази школи</a:t>
            </a:r>
            <a:r>
              <a:rPr lang="ru-RU" sz="2800" dirty="0" smtClean="0"/>
              <a:t/>
            </a:r>
            <a:br>
              <a:rPr lang="ru-RU" sz="2800" dirty="0" smtClean="0"/>
            </a:br>
            <a:endParaRPr lang="ru-RU" sz="2800" dirty="0"/>
          </a:p>
        </p:txBody>
      </p:sp>
      <p:sp>
        <p:nvSpPr>
          <p:cNvPr id="3" name="Содержимое 2"/>
          <p:cNvSpPr>
            <a:spLocks noGrp="1"/>
          </p:cNvSpPr>
          <p:nvPr>
            <p:ph idx="1"/>
          </p:nvPr>
        </p:nvSpPr>
        <p:spPr>
          <a:xfrm>
            <a:off x="0" y="1052736"/>
            <a:ext cx="8172400" cy="5805264"/>
          </a:xfrm>
        </p:spPr>
        <p:txBody>
          <a:bodyPr>
            <a:normAutofit/>
          </a:bodyPr>
          <a:lstStyle/>
          <a:p>
            <a:r>
              <a:rPr lang="uk-UA" sz="2000" dirty="0" smtClean="0"/>
              <a:t>Комунальний заклад НВК «</a:t>
            </a:r>
            <a:r>
              <a:rPr lang="uk-UA" sz="2000" dirty="0" err="1" smtClean="0"/>
              <a:t>Піщанська</a:t>
            </a:r>
            <a:r>
              <a:rPr lang="uk-UA" sz="2000" dirty="0" smtClean="0"/>
              <a:t> загальноосвітня школа</a:t>
            </a:r>
            <a:endParaRPr lang="ru-RU" sz="2000" dirty="0" smtClean="0"/>
          </a:p>
          <a:p>
            <a:pPr>
              <a:buNone/>
            </a:pPr>
            <a:r>
              <a:rPr lang="uk-UA" sz="2000" dirty="0" smtClean="0"/>
              <a:t>   І-ІІІ ступенів – заклад дошкільної освіти» розташований за адресою:</a:t>
            </a:r>
            <a:endParaRPr lang="ru-RU" sz="2000" dirty="0" smtClean="0"/>
          </a:p>
          <a:p>
            <a:pPr>
              <a:buNone/>
            </a:pPr>
            <a:r>
              <a:rPr lang="uk-UA" sz="2000" dirty="0" smtClean="0"/>
              <a:t>   66110, вул. Капітана </a:t>
            </a:r>
            <a:r>
              <a:rPr lang="uk-UA" sz="2000" dirty="0" err="1" smtClean="0"/>
              <a:t>Стефанчука</a:t>
            </a:r>
            <a:r>
              <a:rPr lang="uk-UA" sz="2000" dirty="0" smtClean="0"/>
              <a:t>, 1 с. Піщана Одеської області Балтського району.</a:t>
            </a:r>
            <a:endParaRPr lang="ru-RU" sz="2000" dirty="0" smtClean="0"/>
          </a:p>
          <a:p>
            <a:r>
              <a:rPr lang="uk-UA" sz="2000" dirty="0" smtClean="0"/>
              <a:t>Телефон: 25736</a:t>
            </a:r>
            <a:endParaRPr lang="ru-RU" sz="2000" dirty="0" smtClean="0"/>
          </a:p>
          <a:p>
            <a:r>
              <a:rPr lang="uk-UA" sz="2000" dirty="0" smtClean="0"/>
              <a:t>Електронна адреса: </a:t>
            </a:r>
            <a:r>
              <a:rPr lang="en-US" sz="2000" dirty="0" err="1" smtClean="0"/>
              <a:t>piosvita</a:t>
            </a:r>
            <a:r>
              <a:rPr lang="uk-UA" sz="2000" dirty="0" smtClean="0"/>
              <a:t>@</a:t>
            </a:r>
            <a:r>
              <a:rPr lang="en-US" sz="2000" dirty="0" err="1" smtClean="0"/>
              <a:t>ukr</a:t>
            </a:r>
            <a:r>
              <a:rPr lang="uk-UA" sz="2000" dirty="0" smtClean="0"/>
              <a:t>.</a:t>
            </a:r>
            <a:r>
              <a:rPr lang="en-US" sz="2000" dirty="0" smtClean="0"/>
              <a:t>net</a:t>
            </a:r>
            <a:endParaRPr lang="ru-RU" sz="2000" dirty="0" smtClean="0"/>
          </a:p>
          <a:p>
            <a:r>
              <a:rPr lang="uk-UA" sz="2000" dirty="0" smtClean="0"/>
              <a:t>Сайт школи:</a:t>
            </a:r>
            <a:endParaRPr lang="ru-RU" sz="2000" dirty="0" smtClean="0"/>
          </a:p>
          <a:p>
            <a:pPr>
              <a:buNone/>
            </a:pPr>
            <a:r>
              <a:rPr lang="uk-UA" sz="2000" dirty="0" smtClean="0"/>
              <a:t>    Школа забезпечена доступом до мережі Інтернет, навчальні кабінети мають доступ до мережі Інтернет, зроблено капітальний ремонт коридорів, замінено дерев'яні вікна на металопластикові у кількості  90 шт.</a:t>
            </a:r>
            <a:endParaRPr lang="ru-RU" sz="2000" dirty="0" smtClean="0"/>
          </a:p>
          <a:p>
            <a:r>
              <a:rPr lang="uk-UA" sz="2000" dirty="0" smtClean="0"/>
              <a:t>Забезпеченість підручниками по класах -90%</a:t>
            </a:r>
            <a:endParaRPr lang="ru-RU" sz="2000" dirty="0" smtClean="0"/>
          </a:p>
          <a:p>
            <a:r>
              <a:rPr lang="uk-UA" sz="2000" dirty="0" smtClean="0"/>
              <a:t>Художня література (кількість) – 10766</a:t>
            </a:r>
            <a:endParaRPr lang="ru-RU" sz="2000" dirty="0" smtClean="0"/>
          </a:p>
          <a:p>
            <a:r>
              <a:rPr lang="uk-UA" sz="2000" dirty="0" smtClean="0"/>
              <a:t>Внутрішні туалети, футбольний стадіон, ігрова площадка.</a:t>
            </a:r>
            <a:endParaRPr lang="ru-RU" sz="2000" dirty="0" smtClean="0"/>
          </a:p>
          <a:p>
            <a:endParaRPr lang="ru-RU" sz="2000" dirty="0"/>
          </a:p>
        </p:txBody>
      </p:sp>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172400" cy="6858000"/>
          </a:xfrm>
        </p:spPr>
        <p:txBody>
          <a:bodyPr>
            <a:normAutofit/>
          </a:bodyPr>
          <a:lstStyle/>
          <a:p>
            <a:r>
              <a:rPr lang="uk-UA" sz="2000" dirty="0" smtClean="0"/>
              <a:t>Кількість навчальних корпусів:1 </a:t>
            </a:r>
            <a:endParaRPr lang="ru-RU" sz="2000" dirty="0" smtClean="0"/>
          </a:p>
          <a:p>
            <a:r>
              <a:rPr lang="uk-UA" sz="2000" dirty="0" smtClean="0"/>
              <a:t>Тип приміщення - типовий. </a:t>
            </a:r>
          </a:p>
          <a:p>
            <a:r>
              <a:rPr lang="uk-UA" sz="2000" dirty="0" smtClean="0"/>
              <a:t>Загальна площа приміщень: 3774кв.м</a:t>
            </a:r>
            <a:endParaRPr lang="ru-RU" sz="2000" dirty="0" smtClean="0"/>
          </a:p>
          <a:p>
            <a:r>
              <a:rPr lang="uk-UA" sz="2000" dirty="0" smtClean="0"/>
              <a:t>Площа навчальних приміщень:1691 </a:t>
            </a:r>
            <a:r>
              <a:rPr lang="uk-UA" sz="2000" dirty="0" err="1" smtClean="0"/>
              <a:t>кв.м</a:t>
            </a:r>
            <a:endParaRPr lang="ru-RU" sz="2000" dirty="0" smtClean="0"/>
          </a:p>
          <a:p>
            <a:r>
              <a:rPr lang="uk-UA" sz="2000" dirty="0" smtClean="0"/>
              <a:t>Кількість класних кімнат -14 </a:t>
            </a:r>
          </a:p>
          <a:p>
            <a:r>
              <a:rPr lang="uk-UA" sz="2000" dirty="0" smtClean="0"/>
              <a:t>Кількість навчальних кабінетів:</a:t>
            </a:r>
            <a:endParaRPr lang="ru-RU" sz="2000" dirty="0" smtClean="0"/>
          </a:p>
          <a:p>
            <a:pPr>
              <a:buNone/>
            </a:pPr>
            <a:r>
              <a:rPr lang="uk-UA" sz="2000" dirty="0" smtClean="0"/>
              <a:t>початкового навчання -4</a:t>
            </a:r>
            <a:endParaRPr lang="ru-RU" sz="2000" dirty="0" smtClean="0"/>
          </a:p>
          <a:p>
            <a:pPr>
              <a:buNone/>
            </a:pPr>
            <a:r>
              <a:rPr lang="uk-UA" sz="2000" dirty="0" smtClean="0"/>
              <a:t>математики -1</a:t>
            </a:r>
            <a:endParaRPr lang="ru-RU" sz="2000" dirty="0" smtClean="0"/>
          </a:p>
          <a:p>
            <a:pPr>
              <a:buNone/>
            </a:pPr>
            <a:r>
              <a:rPr lang="uk-UA" sz="2000" dirty="0" err="1" smtClean="0"/>
              <a:t>фізики-</a:t>
            </a:r>
            <a:r>
              <a:rPr lang="uk-UA" sz="2000" dirty="0" smtClean="0"/>
              <a:t> 1</a:t>
            </a:r>
            <a:endParaRPr lang="ru-RU" sz="2000" dirty="0" smtClean="0"/>
          </a:p>
          <a:p>
            <a:pPr>
              <a:buNone/>
            </a:pPr>
            <a:r>
              <a:rPr lang="uk-UA" sz="2000" dirty="0" err="1" smtClean="0"/>
              <a:t>біології-</a:t>
            </a:r>
            <a:r>
              <a:rPr lang="uk-UA" sz="2000" dirty="0" smtClean="0"/>
              <a:t> 1</a:t>
            </a:r>
            <a:endParaRPr lang="ru-RU" sz="2000" dirty="0" smtClean="0"/>
          </a:p>
          <a:p>
            <a:pPr>
              <a:buNone/>
            </a:pPr>
            <a:r>
              <a:rPr lang="uk-UA" sz="2000" dirty="0" smtClean="0"/>
              <a:t>історії - 1</a:t>
            </a:r>
            <a:endParaRPr lang="ru-RU" sz="2000" dirty="0" smtClean="0"/>
          </a:p>
          <a:p>
            <a:pPr>
              <a:buNone/>
            </a:pPr>
            <a:r>
              <a:rPr lang="uk-UA" sz="2000" dirty="0" err="1" smtClean="0"/>
              <a:t>географії-</a:t>
            </a:r>
            <a:r>
              <a:rPr lang="uk-UA" sz="2000" dirty="0" smtClean="0"/>
              <a:t> 1</a:t>
            </a:r>
            <a:endParaRPr lang="ru-RU" sz="2000" dirty="0" smtClean="0"/>
          </a:p>
          <a:p>
            <a:pPr>
              <a:buNone/>
            </a:pPr>
            <a:r>
              <a:rPr lang="uk-UA" sz="2000" dirty="0" smtClean="0"/>
              <a:t>української мови та літератури - 1</a:t>
            </a:r>
            <a:endParaRPr lang="ru-RU" sz="2000" dirty="0" smtClean="0"/>
          </a:p>
          <a:p>
            <a:pPr>
              <a:buNone/>
            </a:pPr>
            <a:r>
              <a:rPr lang="uk-UA" sz="2000" dirty="0" smtClean="0"/>
              <a:t>зарубіжної літератури - 1</a:t>
            </a:r>
            <a:endParaRPr lang="ru-RU" sz="2000" dirty="0" smtClean="0"/>
          </a:p>
          <a:p>
            <a:pPr>
              <a:buNone/>
            </a:pPr>
            <a:r>
              <a:rPr lang="uk-UA" sz="2000" dirty="0" smtClean="0"/>
              <a:t>іноземної мови -1</a:t>
            </a:r>
            <a:endParaRPr lang="ru-RU" sz="2000" dirty="0" smtClean="0"/>
          </a:p>
          <a:p>
            <a:pPr>
              <a:buNone/>
            </a:pPr>
            <a:r>
              <a:rPr lang="uk-UA" sz="2000" dirty="0" smtClean="0"/>
              <a:t>навчальних майстерень -1, спортивний зал -1, їдальня-1(на 100 посадочних місць). </a:t>
            </a:r>
            <a:endParaRPr lang="ru-RU" sz="1900" dirty="0"/>
          </a:p>
        </p:txBody>
      </p:sp>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172400" cy="6858000"/>
          </a:xfrm>
        </p:spPr>
        <p:txBody>
          <a:bodyPr>
            <a:normAutofit/>
          </a:bodyPr>
          <a:lstStyle/>
          <a:p>
            <a:endParaRPr lang="uk-UA" sz="2000" dirty="0" smtClean="0"/>
          </a:p>
          <a:p>
            <a:r>
              <a:rPr lang="uk-UA" sz="2000" dirty="0" smtClean="0"/>
              <a:t>Забезпеченість </a:t>
            </a:r>
            <a:r>
              <a:rPr lang="uk-UA" sz="2000" dirty="0" smtClean="0"/>
              <a:t>меблями - потребують оновлення. </a:t>
            </a:r>
            <a:endParaRPr lang="ru-RU" sz="2000" dirty="0" smtClean="0"/>
          </a:p>
          <a:p>
            <a:endParaRPr lang="uk-UA" sz="2000" dirty="0" smtClean="0"/>
          </a:p>
          <a:p>
            <a:r>
              <a:rPr lang="uk-UA" sz="2000" dirty="0" smtClean="0"/>
              <a:t>Організація </a:t>
            </a:r>
            <a:r>
              <a:rPr lang="uk-UA" sz="2000" dirty="0" smtClean="0"/>
              <a:t>харчування - за батьківську плату. </a:t>
            </a:r>
            <a:endParaRPr lang="ru-RU" sz="2000" dirty="0" smtClean="0"/>
          </a:p>
          <a:p>
            <a:endParaRPr lang="uk-UA" sz="2000" dirty="0" smtClean="0"/>
          </a:p>
          <a:p>
            <a:r>
              <a:rPr lang="uk-UA" sz="2000" dirty="0" smtClean="0"/>
              <a:t>Наявність </a:t>
            </a:r>
            <a:r>
              <a:rPr lang="uk-UA" sz="2000" dirty="0" smtClean="0"/>
              <a:t>вбиралень (їхній стан) - 3 вбиральні (задовільний)  </a:t>
            </a:r>
            <a:endParaRPr lang="ru-RU" sz="2000" dirty="0" smtClean="0"/>
          </a:p>
          <a:p>
            <a:endParaRPr lang="uk-UA" sz="2000" dirty="0" smtClean="0"/>
          </a:p>
          <a:p>
            <a:r>
              <a:rPr lang="uk-UA" sz="2000" dirty="0" smtClean="0"/>
              <a:t>Актуальними   </a:t>
            </a:r>
            <a:r>
              <a:rPr lang="uk-UA" sz="2000" dirty="0" smtClean="0"/>
              <a:t>проблемами   залишаються   питання   поліпшення   матеріально-технічної бази школи, а саме: капітальний ремонт покрівлі даху, заміна вікон, оновлення </a:t>
            </a:r>
            <a:r>
              <a:rPr lang="uk-UA" sz="2000" dirty="0" err="1" smtClean="0"/>
              <a:t>комп</a:t>
            </a:r>
            <a:r>
              <a:rPr lang="ru-RU" sz="2000" dirty="0" smtClean="0"/>
              <a:t>’</a:t>
            </a:r>
            <a:r>
              <a:rPr lang="uk-UA" sz="2000" dirty="0" err="1" smtClean="0"/>
              <a:t>ютерного</a:t>
            </a:r>
            <a:r>
              <a:rPr lang="uk-UA" sz="2000" dirty="0" smtClean="0"/>
              <a:t>  класу.</a:t>
            </a:r>
            <a:endParaRPr lang="ru-RU" sz="2000" dirty="0" smtClean="0"/>
          </a:p>
          <a:p>
            <a:endParaRPr lang="ru-RU" sz="1900" dirty="0"/>
          </a:p>
        </p:txBody>
      </p:sp>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7776864" cy="1296144"/>
          </a:xfrm>
        </p:spPr>
        <p:txBody>
          <a:bodyPr>
            <a:normAutofit fontScale="90000"/>
          </a:bodyPr>
          <a:lstStyle/>
          <a:p>
            <a:pPr algn="ctr"/>
            <a:r>
              <a:rPr lang="uk-UA" sz="3200" dirty="0" smtClean="0">
                <a:solidFill>
                  <a:schemeClr val="tx2">
                    <a:lumMod val="75000"/>
                  </a:schemeClr>
                </a:solidFill>
              </a:rPr>
              <a:t>4.2. Мережа класів та контингент учнів</a:t>
            </a:r>
            <a:r>
              <a:rPr lang="ru-RU" sz="3200" dirty="0" smtClean="0"/>
              <a:t/>
            </a:r>
            <a:br>
              <a:rPr lang="ru-RU" sz="3200" dirty="0" smtClean="0"/>
            </a:br>
            <a:endParaRPr lang="ru-RU" sz="3200" dirty="0"/>
          </a:p>
        </p:txBody>
      </p:sp>
      <p:sp>
        <p:nvSpPr>
          <p:cNvPr id="3" name="Содержимое 2"/>
          <p:cNvSpPr>
            <a:spLocks noGrp="1"/>
          </p:cNvSpPr>
          <p:nvPr>
            <p:ph idx="1"/>
          </p:nvPr>
        </p:nvSpPr>
        <p:spPr>
          <a:xfrm>
            <a:off x="0" y="1124744"/>
            <a:ext cx="8172400" cy="5733256"/>
          </a:xfrm>
        </p:spPr>
        <p:txBody>
          <a:bodyPr>
            <a:normAutofit/>
          </a:bodyPr>
          <a:lstStyle/>
          <a:p>
            <a:r>
              <a:rPr lang="uk-UA" sz="2000" dirty="0" smtClean="0"/>
              <a:t>Станом на 01 січня 2018 року у школі функціонує 11 класів, у яких навчається 227 учнів, середня наповнюваність становить 20 учнів. Школа працює у 5-ти денному режимі.</a:t>
            </a:r>
          </a:p>
          <a:p>
            <a:endParaRPr lang="uk-UA" sz="2000" dirty="0" smtClean="0"/>
          </a:p>
          <a:p>
            <a:pPr>
              <a:buNone/>
            </a:pPr>
            <a:endParaRPr lang="ru-RU" sz="2000" dirty="0" smtClean="0"/>
          </a:p>
          <a:p>
            <a:endParaRPr lang="ru-RU" sz="1900" dirty="0"/>
          </a:p>
        </p:txBody>
      </p:sp>
      <p:pic>
        <p:nvPicPr>
          <p:cNvPr id="7" name="Рисунок 6" descr="456.png"/>
          <p:cNvPicPr>
            <a:picLocks noChangeAspect="1"/>
          </p:cNvPicPr>
          <p:nvPr/>
        </p:nvPicPr>
        <p:blipFill>
          <a:blip r:embed="rId2" cstate="print"/>
          <a:stretch>
            <a:fillRect/>
          </a:stretch>
        </p:blipFill>
        <p:spPr>
          <a:xfrm>
            <a:off x="0" y="2204864"/>
            <a:ext cx="8172400" cy="4653136"/>
          </a:xfrm>
          <a:prstGeom prst="rect">
            <a:avLst/>
          </a:prstGeom>
        </p:spPr>
      </p:pic>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732696"/>
          </a:xfrm>
        </p:spPr>
        <p:txBody>
          <a:bodyPr>
            <a:normAutofit fontScale="90000"/>
          </a:bodyPr>
          <a:lstStyle/>
          <a:p>
            <a:pPr algn="ctr"/>
            <a:r>
              <a:rPr lang="uk-UA" sz="2800" dirty="0" smtClean="0">
                <a:solidFill>
                  <a:schemeClr val="bg2">
                    <a:lumMod val="50000"/>
                  </a:schemeClr>
                </a:solidFill>
              </a:rPr>
              <a:t>4.3. Розвиток кадрового потенціалу</a:t>
            </a:r>
            <a:r>
              <a:rPr lang="ru-RU" sz="2800" dirty="0" smtClean="0"/>
              <a:t/>
            </a:r>
            <a:br>
              <a:rPr lang="ru-RU" sz="2800" dirty="0" smtClean="0"/>
            </a:br>
            <a:endParaRPr lang="ru-RU" sz="2800" dirty="0"/>
          </a:p>
        </p:txBody>
      </p:sp>
      <p:sp>
        <p:nvSpPr>
          <p:cNvPr id="3" name="Содержимое 2"/>
          <p:cNvSpPr>
            <a:spLocks noGrp="1"/>
          </p:cNvSpPr>
          <p:nvPr>
            <p:ph idx="1"/>
          </p:nvPr>
        </p:nvSpPr>
        <p:spPr>
          <a:xfrm>
            <a:off x="0" y="764704"/>
            <a:ext cx="8172400" cy="6093296"/>
          </a:xfrm>
        </p:spPr>
        <p:txBody>
          <a:bodyPr>
            <a:normAutofit/>
          </a:bodyPr>
          <a:lstStyle/>
          <a:p>
            <a:r>
              <a:rPr lang="uk-UA" sz="2000" dirty="0" smtClean="0"/>
              <a:t>Станом на 1 січня 2018 року в навчальному закладі працює 25 педагогічних працівників, з них  1 педагог-організатор, 1 практичний психолог, 1 соціальний педагог, 1 учитель знаходиться у відпустці по догляду за дитиною. </a:t>
            </a:r>
            <a:endParaRPr lang="ru-RU" sz="2000" dirty="0" smtClean="0"/>
          </a:p>
          <a:p>
            <a:r>
              <a:rPr lang="uk-UA" sz="2000" dirty="0" smtClean="0"/>
              <a:t>Із загальної кількості педагогічних працівників мають освітньо-кваліфікаційний рівень:спеціаліст вищої категорії – 3,спеціаліст І категорії – 16,спеціаліст ІІ категорії – 5,спеціаліст – 3. </a:t>
            </a:r>
            <a:endParaRPr lang="ru-RU" sz="2000" dirty="0" smtClean="0"/>
          </a:p>
          <a:p>
            <a:r>
              <a:rPr lang="uk-UA" sz="2000" dirty="0" smtClean="0"/>
              <a:t>У навчальному закладі працює 4 учителя пенсійного віку (2 учителя початкової школи,  зарубіжної літератури, біології та хімії).</a:t>
            </a:r>
            <a:endParaRPr lang="ru-RU" sz="2000" dirty="0" smtClean="0"/>
          </a:p>
          <a:p>
            <a:r>
              <a:rPr lang="uk-UA" sz="1800" dirty="0" smtClean="0"/>
              <a:t>Стаж педагогічної роботи: </a:t>
            </a:r>
          </a:p>
          <a:p>
            <a:endParaRPr lang="ru-RU" sz="1900" dirty="0"/>
          </a:p>
        </p:txBody>
      </p:sp>
      <p:pic>
        <p:nvPicPr>
          <p:cNvPr id="6" name="Рисунок 5" descr="123.png"/>
          <p:cNvPicPr>
            <a:picLocks noChangeAspect="1"/>
          </p:cNvPicPr>
          <p:nvPr/>
        </p:nvPicPr>
        <p:blipFill>
          <a:blip r:embed="rId2" cstate="print"/>
          <a:stretch>
            <a:fillRect/>
          </a:stretch>
        </p:blipFill>
        <p:spPr>
          <a:xfrm>
            <a:off x="0" y="4509120"/>
            <a:ext cx="8172400" cy="792088"/>
          </a:xfrm>
          <a:prstGeom prst="rect">
            <a:avLst/>
          </a:prstGeom>
        </p:spPr>
      </p:pic>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20728"/>
          </a:xfrm>
        </p:spPr>
        <p:txBody>
          <a:bodyPr>
            <a:normAutofit fontScale="90000"/>
          </a:bodyPr>
          <a:lstStyle/>
          <a:p>
            <a:pPr algn="ctr"/>
            <a:r>
              <a:rPr lang="uk-UA" sz="2800" dirty="0" smtClean="0">
                <a:solidFill>
                  <a:schemeClr val="tx2">
                    <a:lumMod val="75000"/>
                  </a:schemeClr>
                </a:solidFill>
              </a:rPr>
              <a:t>4.4. Перспективний план проходження курсової перепідготовки та       атестації  педагогічних працівників</a:t>
            </a:r>
            <a:endParaRPr lang="ru-RU" sz="2800" dirty="0">
              <a:solidFill>
                <a:schemeClr val="tx2">
                  <a:lumMod val="75000"/>
                </a:schemeClr>
              </a:solidFill>
            </a:endParaRPr>
          </a:p>
        </p:txBody>
      </p:sp>
      <p:pic>
        <p:nvPicPr>
          <p:cNvPr id="4" name="Содержимое 3" descr="ролд.png"/>
          <p:cNvPicPr>
            <a:picLocks noGrp="1" noChangeAspect="1"/>
          </p:cNvPicPr>
          <p:nvPr>
            <p:ph idx="1"/>
          </p:nvPr>
        </p:nvPicPr>
        <p:blipFill>
          <a:blip r:embed="rId2" cstate="print"/>
          <a:stretch>
            <a:fillRect/>
          </a:stretch>
        </p:blipFill>
        <p:spPr>
          <a:xfrm>
            <a:off x="0" y="1412776"/>
            <a:ext cx="8172400" cy="5445224"/>
          </a:xfrm>
        </p:spPr>
      </p:pic>
    </p:spTree>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ооооо.png"/>
          <p:cNvPicPr>
            <a:picLocks noGrp="1" noChangeAspect="1"/>
          </p:cNvPicPr>
          <p:nvPr>
            <p:ph idx="1"/>
          </p:nvPr>
        </p:nvPicPr>
        <p:blipFill>
          <a:blip r:embed="rId2" cstate="print"/>
          <a:stretch>
            <a:fillRect/>
          </a:stretch>
        </p:blipFill>
        <p:spPr>
          <a:xfrm>
            <a:off x="-5122" y="0"/>
            <a:ext cx="8177521" cy="4293096"/>
          </a:xfrm>
        </p:spPr>
      </p:pic>
      <p:pic>
        <p:nvPicPr>
          <p:cNvPr id="5" name="Рисунок 4" descr="вввввв.png"/>
          <p:cNvPicPr>
            <a:picLocks noChangeAspect="1"/>
          </p:cNvPicPr>
          <p:nvPr/>
        </p:nvPicPr>
        <p:blipFill>
          <a:blip r:embed="rId3" cstate="print"/>
          <a:stretch>
            <a:fillRect/>
          </a:stretch>
        </p:blipFill>
        <p:spPr>
          <a:xfrm>
            <a:off x="0" y="4293095"/>
            <a:ext cx="8244408" cy="2564905"/>
          </a:xfrm>
          <a:prstGeom prst="rect">
            <a:avLst/>
          </a:prstGeom>
        </p:spPr>
      </p:pic>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239000" cy="908720"/>
          </a:xfrm>
        </p:spPr>
        <p:txBody>
          <a:bodyPr>
            <a:normAutofit/>
          </a:bodyPr>
          <a:lstStyle/>
          <a:p>
            <a:pPr algn="ctr"/>
            <a:r>
              <a:rPr lang="uk-UA" sz="2800" dirty="0" smtClean="0">
                <a:solidFill>
                  <a:schemeClr val="tx2">
                    <a:lumMod val="75000"/>
                  </a:schemeClr>
                </a:solidFill>
              </a:rPr>
              <a:t>4.5. Основні напрямки методичної роботи</a:t>
            </a:r>
            <a:endParaRPr lang="ru-RU" sz="2800" dirty="0">
              <a:solidFill>
                <a:schemeClr val="tx2">
                  <a:lumMod val="75000"/>
                </a:schemeClr>
              </a:solidFill>
            </a:endParaRPr>
          </a:p>
        </p:txBody>
      </p:sp>
      <p:sp>
        <p:nvSpPr>
          <p:cNvPr id="3" name="Содержимое 2"/>
          <p:cNvSpPr>
            <a:spLocks noGrp="1"/>
          </p:cNvSpPr>
          <p:nvPr>
            <p:ph idx="1"/>
          </p:nvPr>
        </p:nvSpPr>
        <p:spPr>
          <a:xfrm>
            <a:off x="0" y="1196752"/>
            <a:ext cx="8172400" cy="5661248"/>
          </a:xfrm>
        </p:spPr>
        <p:txBody>
          <a:bodyPr/>
          <a:lstStyle/>
          <a:p>
            <a:pPr>
              <a:buNone/>
            </a:pPr>
            <a:r>
              <a:rPr lang="uk-UA" sz="2000" dirty="0" smtClean="0"/>
              <a:t>Структура методичної роботи НВК </a:t>
            </a:r>
            <a:r>
              <a:rPr lang="uk-UA" sz="2000" dirty="0" err="1" smtClean="0"/>
              <a:t>Піщанської</a:t>
            </a:r>
            <a:r>
              <a:rPr lang="uk-UA" sz="2000" dirty="0" smtClean="0"/>
              <a:t> ЗОШ І-ІІІ ступенів ЗДО</a:t>
            </a:r>
            <a:endParaRPr lang="ru-RU" sz="2000" dirty="0" smtClean="0"/>
          </a:p>
          <a:p>
            <a:endParaRPr lang="ru-RU" dirty="0"/>
          </a:p>
        </p:txBody>
      </p:sp>
      <p:pic>
        <p:nvPicPr>
          <p:cNvPr id="4" name="Рисунок 3" descr="йййййй.png"/>
          <p:cNvPicPr>
            <a:picLocks noChangeAspect="1"/>
          </p:cNvPicPr>
          <p:nvPr/>
        </p:nvPicPr>
        <p:blipFill>
          <a:blip r:embed="rId2" cstate="print"/>
          <a:stretch>
            <a:fillRect/>
          </a:stretch>
        </p:blipFill>
        <p:spPr>
          <a:xfrm>
            <a:off x="683568" y="1844824"/>
            <a:ext cx="6912768" cy="5013176"/>
          </a:xfrm>
          <a:prstGeom prst="rect">
            <a:avLst/>
          </a:prstGeom>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172400" cy="764704"/>
          </a:xfrm>
        </p:spPr>
        <p:txBody>
          <a:bodyPr/>
          <a:lstStyle/>
          <a:p>
            <a:r>
              <a:rPr lang="uk-UA" dirty="0" smtClean="0"/>
              <a:t>                   </a:t>
            </a:r>
            <a:r>
              <a:rPr lang="uk-UA" sz="3400" dirty="0" smtClean="0">
                <a:solidFill>
                  <a:schemeClr val="tx2">
                    <a:lumMod val="75000"/>
                  </a:schemeClr>
                </a:solidFill>
              </a:rPr>
              <a:t>1. Паспорт </a:t>
            </a:r>
            <a:endParaRPr lang="ru-RU" sz="3400" dirty="0">
              <a:solidFill>
                <a:schemeClr val="tx2">
                  <a:lumMod val="75000"/>
                </a:schemeClr>
              </a:solidFill>
            </a:endParaRPr>
          </a:p>
        </p:txBody>
      </p:sp>
      <p:sp>
        <p:nvSpPr>
          <p:cNvPr id="3" name="Содержимое 2"/>
          <p:cNvSpPr>
            <a:spLocks noGrp="1"/>
          </p:cNvSpPr>
          <p:nvPr>
            <p:ph idx="1"/>
          </p:nvPr>
        </p:nvSpPr>
        <p:spPr>
          <a:xfrm>
            <a:off x="0" y="764704"/>
            <a:ext cx="8172400" cy="6093296"/>
          </a:xfrm>
        </p:spPr>
        <p:txBody>
          <a:bodyPr/>
          <a:lstStyle/>
          <a:p>
            <a:r>
              <a:rPr lang="uk-UA" sz="2200" dirty="0" smtClean="0"/>
              <a:t>Повна назва закладу: </a:t>
            </a:r>
            <a:r>
              <a:rPr lang="uk-UA" sz="2200" dirty="0" err="1" smtClean="0"/>
              <a:t>Навчально</a:t>
            </a:r>
            <a:r>
              <a:rPr lang="uk-UA" sz="2200" dirty="0" smtClean="0"/>
              <a:t> – виховний комплекс «</a:t>
            </a:r>
            <a:r>
              <a:rPr lang="uk-UA" sz="2200" dirty="0" err="1" smtClean="0"/>
              <a:t>Піщанська</a:t>
            </a:r>
            <a:r>
              <a:rPr lang="uk-UA" sz="2200" dirty="0" smtClean="0"/>
              <a:t> загальноосвітня школа І-ІІІ ступенів – заклад дошкільної освіти»</a:t>
            </a:r>
            <a:r>
              <a:rPr lang="uk-UA" sz="2200" b="1" dirty="0" smtClean="0"/>
              <a:t>           </a:t>
            </a:r>
            <a:endParaRPr lang="ru-RU" sz="2200" dirty="0" smtClean="0"/>
          </a:p>
          <a:p>
            <a:r>
              <a:rPr lang="uk-UA" sz="2200" dirty="0" smtClean="0"/>
              <a:t>Адреса закладу: 66110, Одеська область, Балтський район, село Піщана, вулиця Капітана </a:t>
            </a:r>
            <a:r>
              <a:rPr lang="uk-UA" sz="2200" dirty="0" err="1" smtClean="0"/>
              <a:t>Стефанчука</a:t>
            </a:r>
            <a:r>
              <a:rPr lang="uk-UA" sz="2200" dirty="0" smtClean="0"/>
              <a:t>, 1</a:t>
            </a:r>
            <a:r>
              <a:rPr lang="uk-UA" sz="2200" b="1" dirty="0" smtClean="0"/>
              <a:t>                                                        </a:t>
            </a:r>
            <a:r>
              <a:rPr lang="uk-UA" sz="2200" dirty="0" smtClean="0"/>
              <a:t>Адміністрація школи:                                                                                   Директор школи – </a:t>
            </a:r>
            <a:r>
              <a:rPr lang="uk-UA" sz="2200" dirty="0" err="1" smtClean="0"/>
              <a:t>Груценко</a:t>
            </a:r>
            <a:r>
              <a:rPr lang="uk-UA" sz="2200" dirty="0" smtClean="0"/>
              <a:t> Валентина Федорівна, освіта вища</a:t>
            </a:r>
            <a:endParaRPr lang="ru-RU" sz="2200" dirty="0" smtClean="0"/>
          </a:p>
          <a:p>
            <a:r>
              <a:rPr lang="uk-UA" sz="2200" dirty="0" smtClean="0"/>
              <a:t>Рік призначення на посаду – 2012р.</a:t>
            </a:r>
            <a:endParaRPr lang="ru-RU" sz="2200" dirty="0" smtClean="0"/>
          </a:p>
          <a:p>
            <a:r>
              <a:rPr lang="uk-UA" sz="2200" dirty="0" smtClean="0"/>
              <a:t>Заступник директора з НВР – Олійник Ірина Степанівна, освіта вища</a:t>
            </a:r>
            <a:endParaRPr lang="ru-RU" sz="2200" dirty="0" smtClean="0"/>
          </a:p>
          <a:p>
            <a:r>
              <a:rPr lang="uk-UA" sz="2200" dirty="0" smtClean="0"/>
              <a:t>Заступник директора з ВР – Анін Наталя Филимонівна, освіта вища</a:t>
            </a:r>
            <a:endParaRPr lang="ru-RU" sz="2200" dirty="0" smtClean="0"/>
          </a:p>
          <a:p>
            <a:endParaRPr lang="ru-RU" dirty="0"/>
          </a:p>
        </p:txBody>
      </p:sp>
    </p:spTree>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7239000" cy="1008112"/>
          </a:xfrm>
        </p:spPr>
        <p:txBody>
          <a:bodyPr>
            <a:normAutofit fontScale="90000"/>
          </a:bodyPr>
          <a:lstStyle/>
          <a:p>
            <a:pPr algn="ctr"/>
            <a:r>
              <a:rPr lang="uk-UA" sz="2800" dirty="0" smtClean="0">
                <a:solidFill>
                  <a:schemeClr val="tx2">
                    <a:lumMod val="75000"/>
                  </a:schemeClr>
                </a:solidFill>
              </a:rPr>
              <a:t>4.6. Основні завдання методичної роботи</a:t>
            </a:r>
            <a:r>
              <a:rPr lang="ru-RU" sz="2800" dirty="0" smtClean="0"/>
              <a:t/>
            </a:r>
            <a:br>
              <a:rPr lang="ru-RU" sz="2800" dirty="0" smtClean="0"/>
            </a:br>
            <a:endParaRPr lang="ru-RU" sz="2800" dirty="0"/>
          </a:p>
        </p:txBody>
      </p:sp>
      <p:sp>
        <p:nvSpPr>
          <p:cNvPr id="3" name="Содержимое 2"/>
          <p:cNvSpPr>
            <a:spLocks noGrp="1"/>
          </p:cNvSpPr>
          <p:nvPr>
            <p:ph idx="1"/>
          </p:nvPr>
        </p:nvSpPr>
        <p:spPr>
          <a:xfrm>
            <a:off x="0" y="980728"/>
            <a:ext cx="8172400" cy="5877272"/>
          </a:xfrm>
          <a:ln>
            <a:solidFill>
              <a:schemeClr val="tx2">
                <a:lumMod val="75000"/>
              </a:schemeClr>
            </a:solidFill>
          </a:ln>
        </p:spPr>
        <p:txBody>
          <a:bodyPr>
            <a:normAutofit fontScale="85000" lnSpcReduction="20000"/>
          </a:bodyPr>
          <a:lstStyle/>
          <a:p>
            <a:pPr lvl="1">
              <a:buNone/>
            </a:pPr>
            <a:r>
              <a:rPr lang="uk-UA" sz="2400" dirty="0" err="1" smtClean="0">
                <a:solidFill>
                  <a:schemeClr val="tx1"/>
                </a:solidFill>
              </a:rPr>
              <a:t>-створення</a:t>
            </a:r>
            <a:r>
              <a:rPr lang="uk-UA" sz="2400" dirty="0" smtClean="0">
                <a:solidFill>
                  <a:schemeClr val="tx1"/>
                </a:solidFill>
              </a:rPr>
              <a:t> цілісної системи методичної роботи, яка ґрунтується на досягненнях науки, передового досвіду, спрямована на всебічне підвищення професійної майстерності кожного вчителя, на збагачення й розвиток творчого потенціалу педагогічного колективу школи; </a:t>
            </a:r>
            <a:endParaRPr lang="ru-RU" sz="1800" dirty="0" smtClean="0">
              <a:solidFill>
                <a:schemeClr val="tx1"/>
              </a:solidFill>
            </a:endParaRPr>
          </a:p>
          <a:p>
            <a:pPr lvl="1">
              <a:buNone/>
            </a:pPr>
            <a:r>
              <a:rPr lang="uk-UA" sz="2400" dirty="0" err="1" smtClean="0">
                <a:solidFill>
                  <a:schemeClr val="tx1"/>
                </a:solidFill>
              </a:rPr>
              <a:t>-вивчення</a:t>
            </a:r>
            <a:r>
              <a:rPr lang="uk-UA" sz="2400" dirty="0" smtClean="0">
                <a:solidFill>
                  <a:schemeClr val="tx1"/>
                </a:solidFill>
              </a:rPr>
              <a:t> нормативно-правових та інструктивно-методичних документів про школу; </a:t>
            </a:r>
            <a:endParaRPr lang="ru-RU" sz="1800" dirty="0" smtClean="0">
              <a:solidFill>
                <a:schemeClr val="tx1"/>
              </a:solidFill>
            </a:endParaRPr>
          </a:p>
          <a:p>
            <a:pPr lvl="1">
              <a:buNone/>
            </a:pPr>
            <a:r>
              <a:rPr lang="uk-UA" sz="2400" dirty="0" err="1" smtClean="0">
                <a:solidFill>
                  <a:schemeClr val="tx1"/>
                </a:solidFill>
              </a:rPr>
              <a:t>-підвищення</a:t>
            </a:r>
            <a:r>
              <a:rPr lang="uk-UA" sz="2400" dirty="0" smtClean="0">
                <a:solidFill>
                  <a:schemeClr val="tx1"/>
                </a:solidFill>
              </a:rPr>
              <a:t> рівня управлінської діяльності, загальної культури педагогічного колективу; </a:t>
            </a:r>
            <a:endParaRPr lang="ru-RU" sz="1800" dirty="0" smtClean="0">
              <a:solidFill>
                <a:schemeClr val="tx1"/>
              </a:solidFill>
            </a:endParaRPr>
          </a:p>
          <a:p>
            <a:pPr lvl="1">
              <a:buNone/>
            </a:pPr>
            <a:r>
              <a:rPr lang="uk-UA" sz="2400" dirty="0" err="1" smtClean="0">
                <a:solidFill>
                  <a:schemeClr val="tx1"/>
                </a:solidFill>
              </a:rPr>
              <a:t>-дослідження</a:t>
            </a:r>
            <a:r>
              <a:rPr lang="uk-UA" sz="2400" dirty="0" smtClean="0">
                <a:solidFill>
                  <a:schemeClr val="tx1"/>
                </a:solidFill>
              </a:rPr>
              <a:t> рівня ефективності застосування індивідуальної, групової та колективної форми організації методичної роботи; </a:t>
            </a:r>
            <a:endParaRPr lang="ru-RU" sz="1800" dirty="0" smtClean="0">
              <a:solidFill>
                <a:schemeClr val="tx1"/>
              </a:solidFill>
            </a:endParaRPr>
          </a:p>
          <a:p>
            <a:pPr lvl="1">
              <a:buNone/>
            </a:pPr>
            <a:r>
              <a:rPr lang="uk-UA" sz="2400" dirty="0" err="1" smtClean="0">
                <a:solidFill>
                  <a:schemeClr val="tx1"/>
                </a:solidFill>
              </a:rPr>
              <a:t>-систематичне</a:t>
            </a:r>
            <a:r>
              <a:rPr lang="uk-UA" sz="2400" dirty="0" smtClean="0">
                <a:solidFill>
                  <a:schemeClr val="tx1"/>
                </a:solidFill>
              </a:rPr>
              <a:t> вивчення й аналіз навчальних планів, програм, підручників, навчальних посібників, методичних рекомендацій щодо вивчення шкільних дисциплін; </a:t>
            </a:r>
            <a:endParaRPr lang="ru-RU" sz="1800" dirty="0" smtClean="0">
              <a:solidFill>
                <a:schemeClr val="tx1"/>
              </a:solidFill>
            </a:endParaRPr>
          </a:p>
          <a:p>
            <a:pPr lvl="1">
              <a:buNone/>
            </a:pPr>
            <a:r>
              <a:rPr lang="uk-UA" sz="2400" dirty="0" err="1" smtClean="0">
                <a:solidFill>
                  <a:schemeClr val="tx1"/>
                </a:solidFill>
              </a:rPr>
              <a:t>-вивчення</a:t>
            </a:r>
            <a:r>
              <a:rPr lang="uk-UA" sz="2400" dirty="0" smtClean="0">
                <a:solidFill>
                  <a:schemeClr val="tx1"/>
                </a:solidFill>
              </a:rPr>
              <a:t>, узагальнення, упровадження, популяризація передового педагогічного досвіду;</a:t>
            </a:r>
            <a:endParaRPr lang="ru-RU" sz="1800" dirty="0" smtClean="0">
              <a:solidFill>
                <a:schemeClr val="tx1"/>
              </a:solidFill>
            </a:endParaRPr>
          </a:p>
          <a:p>
            <a:pPr lvl="1">
              <a:buNone/>
            </a:pPr>
            <a:r>
              <a:rPr lang="uk-UA" sz="2400" dirty="0" err="1" smtClean="0">
                <a:solidFill>
                  <a:schemeClr val="tx1"/>
                </a:solidFill>
              </a:rPr>
              <a:t>-здійснення</a:t>
            </a:r>
            <a:r>
              <a:rPr lang="uk-UA" sz="2400" dirty="0" smtClean="0">
                <a:solidFill>
                  <a:schemeClr val="tx1"/>
                </a:solidFill>
              </a:rPr>
              <a:t> </a:t>
            </a:r>
            <a:r>
              <a:rPr lang="uk-UA" sz="2400" dirty="0" err="1" smtClean="0">
                <a:solidFill>
                  <a:schemeClr val="tx1"/>
                </a:solidFill>
              </a:rPr>
              <a:t>психолого-діагностичного</a:t>
            </a:r>
            <a:r>
              <a:rPr lang="uk-UA" sz="2400" dirty="0" smtClean="0">
                <a:solidFill>
                  <a:schemeClr val="tx1"/>
                </a:solidFill>
              </a:rPr>
              <a:t> супроводу методичної роботи з педагогічними кадрами;</a:t>
            </a:r>
            <a:endParaRPr lang="ru-RU" sz="1800" dirty="0" smtClean="0">
              <a:solidFill>
                <a:schemeClr val="tx1"/>
              </a:solidFill>
            </a:endParaRPr>
          </a:p>
          <a:p>
            <a:pPr lvl="1">
              <a:buNone/>
            </a:pPr>
            <a:r>
              <a:rPr lang="uk-UA" sz="2400" dirty="0" err="1" smtClean="0">
                <a:solidFill>
                  <a:schemeClr val="tx1"/>
                </a:solidFill>
              </a:rPr>
              <a:t>-керівництво</a:t>
            </a:r>
            <a:r>
              <a:rPr lang="uk-UA" sz="2400" dirty="0" smtClean="0">
                <a:solidFill>
                  <a:schemeClr val="tx1"/>
                </a:solidFill>
              </a:rPr>
              <a:t> роботою методичних підрозділів та координація їхньої діяльності;</a:t>
            </a:r>
            <a:endParaRPr lang="ru-RU" sz="1800" dirty="0" smtClean="0">
              <a:solidFill>
                <a:schemeClr val="tx1"/>
              </a:solidFill>
            </a:endParaRPr>
          </a:p>
          <a:p>
            <a:endParaRPr lang="ru-RU" sz="2000" dirty="0"/>
          </a:p>
        </p:txBody>
      </p:sp>
    </p:spTree>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172400" cy="6858000"/>
          </a:xfrm>
        </p:spPr>
        <p:txBody>
          <a:bodyPr>
            <a:normAutofit fontScale="92500"/>
          </a:bodyPr>
          <a:lstStyle/>
          <a:p>
            <a:pPr lvl="1">
              <a:buClr>
                <a:schemeClr val="tx2">
                  <a:lumMod val="75000"/>
                </a:schemeClr>
              </a:buClr>
              <a:buNone/>
            </a:pPr>
            <a:r>
              <a:rPr lang="uk-UA" sz="2100" dirty="0" err="1" smtClean="0">
                <a:solidFill>
                  <a:schemeClr val="tx1"/>
                </a:solidFill>
              </a:rPr>
              <a:t>-активне</a:t>
            </a:r>
            <a:r>
              <a:rPr lang="uk-UA" sz="2100" dirty="0" smtClean="0">
                <a:solidFill>
                  <a:schemeClr val="tx1"/>
                </a:solidFill>
              </a:rPr>
              <a:t> впровадження й використання досягнень, рекомендацій психолого-педагогічної науки;</a:t>
            </a:r>
            <a:endParaRPr lang="ru-RU" sz="2100" dirty="0" smtClean="0">
              <a:solidFill>
                <a:schemeClr val="tx1"/>
              </a:solidFill>
            </a:endParaRPr>
          </a:p>
          <a:p>
            <a:pPr lvl="1">
              <a:buClr>
                <a:schemeClr val="tx2">
                  <a:lumMod val="75000"/>
                </a:schemeClr>
              </a:buClr>
              <a:buNone/>
            </a:pPr>
            <a:r>
              <a:rPr lang="uk-UA" sz="2100" dirty="0" err="1" smtClean="0">
                <a:solidFill>
                  <a:schemeClr val="tx1"/>
                </a:solidFill>
              </a:rPr>
              <a:t>-створення</a:t>
            </a:r>
            <a:r>
              <a:rPr lang="uk-UA" sz="2100" dirty="0" smtClean="0">
                <a:solidFill>
                  <a:schemeClr val="tx1"/>
                </a:solidFill>
              </a:rPr>
              <a:t> організаційних умов для безперервного вдосконалення фахової освіти та кваліфікації педагогічних працівників;</a:t>
            </a:r>
            <a:endParaRPr lang="ru-RU" sz="2100" dirty="0" smtClean="0">
              <a:solidFill>
                <a:schemeClr val="tx1"/>
              </a:solidFill>
            </a:endParaRPr>
          </a:p>
          <a:p>
            <a:pPr lvl="1">
              <a:buClr>
                <a:schemeClr val="tx2">
                  <a:lumMod val="75000"/>
                </a:schemeClr>
              </a:buClr>
              <a:buNone/>
            </a:pPr>
            <a:r>
              <a:rPr lang="uk-UA" sz="2100" dirty="0" err="1" smtClean="0">
                <a:solidFill>
                  <a:schemeClr val="tx1"/>
                </a:solidFill>
              </a:rPr>
              <a:t>-залучення</a:t>
            </a:r>
            <a:r>
              <a:rPr lang="uk-UA" sz="2100" dirty="0" smtClean="0">
                <a:solidFill>
                  <a:schemeClr val="tx1"/>
                </a:solidFill>
              </a:rPr>
              <a:t> педагогів до науково-методичної та дослідницької роботи;</a:t>
            </a:r>
            <a:endParaRPr lang="ru-RU" sz="2100" dirty="0" smtClean="0">
              <a:solidFill>
                <a:schemeClr val="tx1"/>
              </a:solidFill>
            </a:endParaRPr>
          </a:p>
          <a:p>
            <a:pPr lvl="1">
              <a:buClr>
                <a:schemeClr val="tx2">
                  <a:lumMod val="75000"/>
                </a:schemeClr>
              </a:buClr>
              <a:buNone/>
            </a:pPr>
            <a:r>
              <a:rPr lang="uk-UA" sz="2100" dirty="0" err="1" smtClean="0">
                <a:solidFill>
                  <a:schemeClr val="tx1"/>
                </a:solidFill>
              </a:rPr>
              <a:t>-удосконалення</a:t>
            </a:r>
            <a:r>
              <a:rPr lang="uk-UA" sz="2100" dirty="0" smtClean="0">
                <a:solidFill>
                  <a:schemeClr val="tx1"/>
                </a:solidFill>
              </a:rPr>
              <a:t> навчально-виховного процесу шляхом диференціації, індивідуалізації навчання, упровадження нових педагогічних технологій;</a:t>
            </a:r>
            <a:endParaRPr lang="ru-RU" sz="2100" dirty="0" smtClean="0">
              <a:solidFill>
                <a:schemeClr val="tx1"/>
              </a:solidFill>
            </a:endParaRPr>
          </a:p>
          <a:p>
            <a:pPr lvl="1">
              <a:buClr>
                <a:schemeClr val="tx2">
                  <a:lumMod val="75000"/>
                </a:schemeClr>
              </a:buClr>
              <a:buNone/>
            </a:pPr>
            <a:r>
              <a:rPr lang="uk-UA" sz="2100" dirty="0" err="1" smtClean="0">
                <a:solidFill>
                  <a:schemeClr val="tx1"/>
                </a:solidFill>
              </a:rPr>
              <a:t>-проведення</a:t>
            </a:r>
            <a:r>
              <a:rPr lang="uk-UA" sz="2100" dirty="0" smtClean="0">
                <a:solidFill>
                  <a:schemeClr val="tx1"/>
                </a:solidFill>
              </a:rPr>
              <a:t> системи методичних заходів, спрямованих на розвиток творчих можливостей педагогів;</a:t>
            </a:r>
            <a:endParaRPr lang="ru-RU" sz="2100" dirty="0" smtClean="0">
              <a:solidFill>
                <a:schemeClr val="tx1"/>
              </a:solidFill>
            </a:endParaRPr>
          </a:p>
          <a:p>
            <a:pPr lvl="1">
              <a:buClr>
                <a:schemeClr val="tx2">
                  <a:lumMod val="75000"/>
                </a:schemeClr>
              </a:buClr>
              <a:buNone/>
            </a:pPr>
            <a:r>
              <a:rPr lang="uk-UA" sz="2100" dirty="0" err="1" smtClean="0">
                <a:solidFill>
                  <a:schemeClr val="tx1"/>
                </a:solidFill>
              </a:rPr>
              <a:t>-зміцнення</a:t>
            </a:r>
            <a:r>
              <a:rPr lang="uk-UA" sz="2100" dirty="0" smtClean="0">
                <a:solidFill>
                  <a:schemeClr val="tx1"/>
                </a:solidFill>
              </a:rPr>
              <a:t> матеріально-технічного та навчально-методичного забезпечення навчальних кабінетів;</a:t>
            </a:r>
            <a:endParaRPr lang="ru-RU" sz="2100" dirty="0" smtClean="0">
              <a:solidFill>
                <a:schemeClr val="tx1"/>
              </a:solidFill>
            </a:endParaRPr>
          </a:p>
          <a:p>
            <a:pPr lvl="1">
              <a:buClr>
                <a:schemeClr val="tx2">
                  <a:lumMod val="75000"/>
                </a:schemeClr>
              </a:buClr>
              <a:buNone/>
            </a:pPr>
            <a:r>
              <a:rPr lang="uk-UA" sz="2100" dirty="0" err="1" smtClean="0">
                <a:solidFill>
                  <a:schemeClr val="tx1"/>
                </a:solidFill>
              </a:rPr>
              <a:t>-аналіз</a:t>
            </a:r>
            <a:r>
              <a:rPr lang="uk-UA" sz="2100" dirty="0" smtClean="0">
                <a:solidFill>
                  <a:schemeClr val="tx1"/>
                </a:solidFill>
              </a:rPr>
              <a:t> стану викладання предметів та  курсів за вибором;</a:t>
            </a:r>
            <a:endParaRPr lang="ru-RU" sz="2100" dirty="0" smtClean="0">
              <a:solidFill>
                <a:schemeClr val="tx1"/>
              </a:solidFill>
            </a:endParaRPr>
          </a:p>
          <a:p>
            <a:pPr lvl="1">
              <a:buClr>
                <a:schemeClr val="tx2">
                  <a:lumMod val="75000"/>
                </a:schemeClr>
              </a:buClr>
              <a:buNone/>
            </a:pPr>
            <a:r>
              <a:rPr lang="uk-UA" sz="2100" dirty="0" err="1" smtClean="0">
                <a:solidFill>
                  <a:schemeClr val="tx1"/>
                </a:solidFill>
              </a:rPr>
              <a:t>-удосконалення</a:t>
            </a:r>
            <a:r>
              <a:rPr lang="uk-UA" sz="2100" dirty="0" smtClean="0">
                <a:solidFill>
                  <a:schemeClr val="tx1"/>
                </a:solidFill>
              </a:rPr>
              <a:t> роботи зі здібними та обдарованими учнями;</a:t>
            </a:r>
            <a:endParaRPr lang="ru-RU" sz="2100" dirty="0" smtClean="0">
              <a:solidFill>
                <a:schemeClr val="tx1"/>
              </a:solidFill>
            </a:endParaRPr>
          </a:p>
          <a:p>
            <a:pPr lvl="1">
              <a:buClr>
                <a:schemeClr val="tx2">
                  <a:lumMod val="75000"/>
                </a:schemeClr>
              </a:buClr>
              <a:buNone/>
            </a:pPr>
            <a:r>
              <a:rPr lang="uk-UA" sz="2100" dirty="0" err="1" smtClean="0">
                <a:solidFill>
                  <a:schemeClr val="tx1"/>
                </a:solidFill>
              </a:rPr>
              <a:t>-координація</a:t>
            </a:r>
            <a:r>
              <a:rPr lang="uk-UA" sz="2100" dirty="0" smtClean="0">
                <a:solidFill>
                  <a:schemeClr val="tx1"/>
                </a:solidFill>
              </a:rPr>
              <a:t> змісту й організаційних форм методичної роботи навчального закладу;</a:t>
            </a:r>
            <a:endParaRPr lang="ru-RU" sz="2100" dirty="0" smtClean="0">
              <a:solidFill>
                <a:schemeClr val="tx1"/>
              </a:solidFill>
            </a:endParaRPr>
          </a:p>
          <a:p>
            <a:pPr lvl="1">
              <a:buClr>
                <a:schemeClr val="tx2">
                  <a:lumMod val="75000"/>
                </a:schemeClr>
              </a:buClr>
              <a:buNone/>
            </a:pPr>
            <a:r>
              <a:rPr lang="uk-UA" sz="2100" dirty="0" err="1" smtClean="0">
                <a:solidFill>
                  <a:schemeClr val="tx1"/>
                </a:solidFill>
              </a:rPr>
              <a:t>-надання</a:t>
            </a:r>
            <a:r>
              <a:rPr lang="uk-UA" sz="2100" dirty="0" smtClean="0">
                <a:solidFill>
                  <a:schemeClr val="tx1"/>
                </a:solidFill>
              </a:rPr>
              <a:t> методичної допомоги молодим учителям, учителям-стажистам;</a:t>
            </a:r>
            <a:endParaRPr lang="ru-RU" sz="2100" dirty="0" smtClean="0">
              <a:solidFill>
                <a:schemeClr val="tx1"/>
              </a:solidFill>
            </a:endParaRPr>
          </a:p>
          <a:p>
            <a:pPr lvl="1">
              <a:buClr>
                <a:schemeClr val="tx2">
                  <a:lumMod val="75000"/>
                </a:schemeClr>
              </a:buClr>
              <a:buNone/>
            </a:pPr>
            <a:r>
              <a:rPr lang="uk-UA" sz="2100" dirty="0" err="1" smtClean="0">
                <a:solidFill>
                  <a:schemeClr val="tx1"/>
                </a:solidFill>
              </a:rPr>
              <a:t>-підвищення</a:t>
            </a:r>
            <a:r>
              <a:rPr lang="uk-UA" sz="2100" dirty="0" smtClean="0">
                <a:solidFill>
                  <a:schemeClr val="tx1"/>
                </a:solidFill>
              </a:rPr>
              <a:t> ефективності та результативності навчально-виховного процесу.</a:t>
            </a:r>
            <a:endParaRPr lang="ru-RU" sz="2100" dirty="0" smtClean="0">
              <a:solidFill>
                <a:schemeClr val="tx1"/>
              </a:solidFill>
            </a:endParaRPr>
          </a:p>
          <a:p>
            <a:endParaRPr lang="ru-RU" dirty="0"/>
          </a:p>
        </p:txBody>
      </p:sp>
    </p:spTree>
  </p:cSld>
  <p:clrMapOvr>
    <a:masterClrMapping/>
  </p:clrMapOvr>
  <p:transition>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172400" cy="6858000"/>
          </a:xfrm>
        </p:spPr>
        <p:txBody>
          <a:bodyPr>
            <a:normAutofit lnSpcReduction="10000"/>
          </a:bodyPr>
          <a:lstStyle/>
          <a:p>
            <a:pPr>
              <a:buNone/>
            </a:pPr>
            <a:r>
              <a:rPr lang="uk-UA" sz="2100" dirty="0" smtClean="0"/>
              <a:t>	</a:t>
            </a:r>
            <a:r>
              <a:rPr lang="uk-UA" sz="2100" b="1" dirty="0" smtClean="0"/>
              <a:t>Головні напрямки методичної роботи:</a:t>
            </a:r>
            <a:endParaRPr lang="ru-RU" sz="2100" b="1" dirty="0" smtClean="0"/>
          </a:p>
          <a:p>
            <a:pPr lvl="0">
              <a:buNone/>
            </a:pPr>
            <a:r>
              <a:rPr lang="uk-UA" sz="2100" dirty="0" err="1" smtClean="0"/>
              <a:t>-опрацювання</a:t>
            </a:r>
            <a:r>
              <a:rPr lang="uk-UA" sz="2100" dirty="0" smtClean="0"/>
              <a:t> педагогічними працівниками нормативно-правових документів щодо організації навчально-виховного процесу, актуальних проблем методики викладання шкільних дисциплін;      </a:t>
            </a:r>
            <a:endParaRPr lang="ru-RU" sz="2100" dirty="0" smtClean="0"/>
          </a:p>
          <a:p>
            <a:pPr lvl="0">
              <a:buNone/>
            </a:pPr>
            <a:r>
              <a:rPr lang="uk-UA" sz="2100" dirty="0" err="1" smtClean="0"/>
              <a:t>-організація</a:t>
            </a:r>
            <a:r>
              <a:rPr lang="uk-UA" sz="2100" dirty="0" smtClean="0"/>
              <a:t> підвищення кваліфікації вчителів;</a:t>
            </a:r>
            <a:endParaRPr lang="ru-RU" sz="2100" dirty="0" smtClean="0"/>
          </a:p>
          <a:p>
            <a:pPr lvl="0">
              <a:buNone/>
            </a:pPr>
            <a:r>
              <a:rPr lang="uk-UA" sz="2100" dirty="0" err="1" smtClean="0"/>
              <a:t>-підтримка</a:t>
            </a:r>
            <a:r>
              <a:rPr lang="uk-UA" sz="2100" dirty="0" smtClean="0"/>
              <a:t> інноваційної діяльності вчителів;</a:t>
            </a:r>
            <a:endParaRPr lang="ru-RU" sz="2100" dirty="0" smtClean="0"/>
          </a:p>
          <a:p>
            <a:pPr lvl="0">
              <a:buNone/>
            </a:pPr>
            <a:r>
              <a:rPr lang="uk-UA" sz="2100" dirty="0" err="1" smtClean="0"/>
              <a:t>-надання</a:t>
            </a:r>
            <a:r>
              <a:rPr lang="uk-UA" sz="2100" dirty="0" smtClean="0"/>
              <a:t> допомоги педагогам у підготовці до атестації;</a:t>
            </a:r>
            <a:endParaRPr lang="ru-RU" sz="2100" dirty="0" smtClean="0"/>
          </a:p>
          <a:p>
            <a:pPr lvl="0">
              <a:buNone/>
            </a:pPr>
            <a:r>
              <a:rPr lang="uk-UA" sz="2100" dirty="0" err="1" smtClean="0"/>
              <a:t>-діагностична</a:t>
            </a:r>
            <a:r>
              <a:rPr lang="uk-UA" sz="2100" dirty="0" smtClean="0"/>
              <a:t> діяльність щодо якості навчання учнів.</a:t>
            </a:r>
            <a:endParaRPr lang="ru-RU" sz="2100" dirty="0" smtClean="0"/>
          </a:p>
          <a:p>
            <a:pPr>
              <a:buNone/>
            </a:pPr>
            <a:r>
              <a:rPr lang="uk-UA" sz="2100" b="1" dirty="0" smtClean="0"/>
              <a:t>   Структура методичної роботи школи поєднує:</a:t>
            </a:r>
            <a:endParaRPr lang="ru-RU" sz="2100" b="1" dirty="0" smtClean="0"/>
          </a:p>
          <a:p>
            <a:pPr>
              <a:buNone/>
            </a:pPr>
            <a:r>
              <a:rPr lang="uk-UA" sz="2100" dirty="0" err="1" smtClean="0">
                <a:solidFill>
                  <a:schemeClr val="tx1"/>
                </a:solidFill>
              </a:rPr>
              <a:t>-розгляд</a:t>
            </a:r>
            <a:r>
              <a:rPr lang="uk-UA" sz="2100" dirty="0" smtClean="0">
                <a:solidFill>
                  <a:schemeClr val="tx1"/>
                </a:solidFill>
              </a:rPr>
              <a:t> основних методичних проблем педагогічною радою;</a:t>
            </a:r>
            <a:endParaRPr lang="ru-RU" sz="2100" dirty="0" smtClean="0"/>
          </a:p>
          <a:p>
            <a:pPr>
              <a:buNone/>
            </a:pPr>
            <a:r>
              <a:rPr lang="uk-UA" sz="2100" dirty="0" err="1" smtClean="0">
                <a:solidFill>
                  <a:schemeClr val="tx1"/>
                </a:solidFill>
              </a:rPr>
              <a:t>-керівну</a:t>
            </a:r>
            <a:r>
              <a:rPr lang="uk-UA" sz="2100" dirty="0" smtClean="0">
                <a:solidFill>
                  <a:schemeClr val="tx1"/>
                </a:solidFill>
              </a:rPr>
              <a:t> координаційну роботу Методичної ради;</a:t>
            </a:r>
            <a:endParaRPr lang="ru-RU" sz="2100" dirty="0" smtClean="0"/>
          </a:p>
          <a:p>
            <a:pPr>
              <a:buNone/>
            </a:pPr>
            <a:r>
              <a:rPr lang="uk-UA" sz="2100" dirty="0" smtClean="0">
                <a:solidFill>
                  <a:schemeClr val="tx1"/>
                </a:solidFill>
              </a:rPr>
              <a:t>-експериментально-дослідницьку роботу;</a:t>
            </a:r>
            <a:endParaRPr lang="ru-RU" sz="2100" dirty="0" smtClean="0"/>
          </a:p>
          <a:p>
            <a:pPr>
              <a:buNone/>
            </a:pPr>
            <a:r>
              <a:rPr lang="uk-UA" sz="2100" dirty="0" err="1" smtClean="0">
                <a:solidFill>
                  <a:schemeClr val="tx1"/>
                </a:solidFill>
              </a:rPr>
              <a:t>-роботу</a:t>
            </a:r>
            <a:r>
              <a:rPr lang="uk-UA" sz="2100" dirty="0" smtClean="0">
                <a:solidFill>
                  <a:schemeClr val="tx1"/>
                </a:solidFill>
              </a:rPr>
              <a:t> методичних об’єднань, творчих груп, </a:t>
            </a:r>
            <a:r>
              <a:rPr lang="uk-UA" sz="2100" dirty="0" err="1" smtClean="0">
                <a:solidFill>
                  <a:schemeClr val="tx1"/>
                </a:solidFill>
              </a:rPr>
              <a:t>постійнодіючих</a:t>
            </a:r>
            <a:r>
              <a:rPr lang="uk-UA" sz="2100" dirty="0" smtClean="0">
                <a:solidFill>
                  <a:schemeClr val="tx1"/>
                </a:solidFill>
              </a:rPr>
              <a:t> семінарів-практикумів із упровадження інноваційних освітніх технологій;</a:t>
            </a:r>
            <a:endParaRPr lang="ru-RU" sz="2100" dirty="0" smtClean="0"/>
          </a:p>
          <a:p>
            <a:pPr>
              <a:buNone/>
            </a:pPr>
            <a:r>
              <a:rPr lang="uk-UA" sz="2100" dirty="0" err="1" smtClean="0">
                <a:solidFill>
                  <a:schemeClr val="tx1"/>
                </a:solidFill>
              </a:rPr>
              <a:t>-видавничу</a:t>
            </a:r>
            <a:r>
              <a:rPr lang="uk-UA" sz="2100" dirty="0" smtClean="0">
                <a:solidFill>
                  <a:schemeClr val="tx1"/>
                </a:solidFill>
              </a:rPr>
              <a:t> діяльність;</a:t>
            </a:r>
            <a:endParaRPr lang="ru-RU" sz="2100" dirty="0" smtClean="0"/>
          </a:p>
          <a:p>
            <a:pPr>
              <a:buNone/>
            </a:pPr>
            <a:r>
              <a:rPr lang="uk-UA" sz="2100" dirty="0" err="1" smtClean="0">
                <a:solidFill>
                  <a:schemeClr val="tx1"/>
                </a:solidFill>
              </a:rPr>
              <a:t>-співпрацю</a:t>
            </a:r>
            <a:r>
              <a:rPr lang="uk-UA" sz="2100" dirty="0" smtClean="0">
                <a:solidFill>
                  <a:schemeClr val="tx1"/>
                </a:solidFill>
              </a:rPr>
              <a:t> з відділом освіти;</a:t>
            </a:r>
            <a:endParaRPr lang="ru-RU" sz="2100" dirty="0" smtClean="0"/>
          </a:p>
          <a:p>
            <a:pPr>
              <a:buNone/>
            </a:pPr>
            <a:r>
              <a:rPr lang="uk-UA" sz="2100" dirty="0" err="1" smtClean="0">
                <a:solidFill>
                  <a:schemeClr val="tx1"/>
                </a:solidFill>
              </a:rPr>
              <a:t>-залучення</a:t>
            </a:r>
            <a:r>
              <a:rPr lang="uk-UA" sz="2100" dirty="0" smtClean="0">
                <a:solidFill>
                  <a:schemeClr val="tx1"/>
                </a:solidFill>
              </a:rPr>
              <a:t> обдарованих дітей до дослідницької діяльності в МАН.</a:t>
            </a:r>
            <a:endParaRPr lang="ru-RU" sz="2100" dirty="0" smtClean="0">
              <a:solidFill>
                <a:schemeClr val="tx1"/>
              </a:solidFill>
            </a:endParaRPr>
          </a:p>
          <a:p>
            <a:endParaRPr lang="ru-RU" sz="2000" dirty="0"/>
          </a:p>
        </p:txBody>
      </p:sp>
    </p:spTree>
  </p:cSld>
  <p:clrMapOvr>
    <a:masterClrMapping/>
  </p:clrMapOvr>
  <p:transition>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7300664" cy="620688"/>
          </a:xfrm>
        </p:spPr>
        <p:txBody>
          <a:bodyPr>
            <a:normAutofit fontScale="90000"/>
          </a:bodyPr>
          <a:lstStyle/>
          <a:p>
            <a:pPr algn="ctr"/>
            <a:r>
              <a:rPr lang="ru-RU" sz="2800" dirty="0" smtClean="0"/>
              <a:t/>
            </a:r>
            <a:br>
              <a:rPr lang="ru-RU" sz="2800" dirty="0" smtClean="0"/>
            </a:br>
            <a:r>
              <a:rPr lang="uk-UA" sz="2200" dirty="0" smtClean="0">
                <a:solidFill>
                  <a:schemeClr val="tx2">
                    <a:lumMod val="75000"/>
                  </a:schemeClr>
                </a:solidFill>
              </a:rPr>
              <a:t>5. Перспективний план внутрішньо-шкільного контролю за викладанням предметів</a:t>
            </a:r>
            <a:endParaRPr lang="ru-RU" sz="2200" b="0" dirty="0"/>
          </a:p>
        </p:txBody>
      </p:sp>
      <p:pic>
        <p:nvPicPr>
          <p:cNvPr id="4" name="Содержимое 3" descr="ууууууууу.png"/>
          <p:cNvPicPr>
            <a:picLocks noGrp="1" noChangeAspect="1"/>
          </p:cNvPicPr>
          <p:nvPr>
            <p:ph idx="1"/>
          </p:nvPr>
        </p:nvPicPr>
        <p:blipFill>
          <a:blip r:embed="rId2" cstate="print"/>
          <a:stretch>
            <a:fillRect/>
          </a:stretch>
        </p:blipFill>
        <p:spPr>
          <a:xfrm>
            <a:off x="683568" y="620688"/>
            <a:ext cx="6840760" cy="5502831"/>
          </a:xfrm>
        </p:spPr>
      </p:pic>
      <p:pic>
        <p:nvPicPr>
          <p:cNvPr id="5" name="Рисунок 4" descr="вввввв.png"/>
          <p:cNvPicPr>
            <a:picLocks noChangeAspect="1"/>
          </p:cNvPicPr>
          <p:nvPr/>
        </p:nvPicPr>
        <p:blipFill>
          <a:blip r:embed="rId3" cstate="print"/>
          <a:stretch>
            <a:fillRect/>
          </a:stretch>
        </p:blipFill>
        <p:spPr>
          <a:xfrm>
            <a:off x="683568" y="6093296"/>
            <a:ext cx="6840760" cy="563116"/>
          </a:xfrm>
          <a:prstGeom prst="rect">
            <a:avLst/>
          </a:prstGeom>
        </p:spPr>
      </p:pic>
    </p:spTree>
  </p:cSld>
  <p:clrMapOvr>
    <a:masterClrMapping/>
  </p:clrMapOvr>
  <p:transition>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7239000" cy="1143000"/>
          </a:xfrm>
        </p:spPr>
        <p:txBody>
          <a:bodyPr>
            <a:normAutofit fontScale="90000"/>
          </a:bodyPr>
          <a:lstStyle/>
          <a:p>
            <a:pPr algn="ctr"/>
            <a:r>
              <a:rPr lang="uk-UA" dirty="0" smtClean="0">
                <a:solidFill>
                  <a:schemeClr val="tx2">
                    <a:lumMod val="75000"/>
                  </a:schemeClr>
                </a:solidFill>
              </a:rPr>
              <a:t>6. Основні напрямки виховної роботи школи</a:t>
            </a:r>
            <a:r>
              <a:rPr lang="ru-RU" dirty="0" smtClean="0"/>
              <a:t/>
            </a:r>
            <a:br>
              <a:rPr lang="ru-RU" dirty="0" smtClean="0"/>
            </a:br>
            <a:endParaRPr lang="ru-RU" dirty="0"/>
          </a:p>
        </p:txBody>
      </p:sp>
      <p:sp>
        <p:nvSpPr>
          <p:cNvPr id="3" name="Содержимое 2"/>
          <p:cNvSpPr>
            <a:spLocks noGrp="1"/>
          </p:cNvSpPr>
          <p:nvPr>
            <p:ph idx="1"/>
          </p:nvPr>
        </p:nvSpPr>
        <p:spPr>
          <a:xfrm>
            <a:off x="0" y="1340768"/>
            <a:ext cx="8172400" cy="5517232"/>
          </a:xfrm>
        </p:spPr>
        <p:txBody>
          <a:bodyPr>
            <a:normAutofit/>
          </a:bodyPr>
          <a:lstStyle/>
          <a:p>
            <a:r>
              <a:rPr lang="uk-UA" sz="2000" dirty="0" smtClean="0"/>
              <a:t>Найважливішою складовою національної системи освіти завжди було і залишається виховання підростаючого покоління. Виховна робота школи здійснюється з урахуванням основних положень Конституції України, згідно з Законами України «Про освіту», «Про загальну середню освіту», «Про мови в Україні», «Про охорону дитинства», «Про попередження насильства в сім’ї».</a:t>
            </a:r>
            <a:endParaRPr lang="ru-RU" sz="2000" dirty="0" smtClean="0"/>
          </a:p>
          <a:p>
            <a:r>
              <a:rPr lang="uk-UA" sz="2000" dirty="0" smtClean="0"/>
              <a:t>Серед виховних напрямів сьогодні найбільш актуальними виступають національно-патріотичне (в т.ч. військово-патріотичне), громадянське виховання, що відповідають нагальним вимогам і викликам у сучасному українському суспільстві.</a:t>
            </a:r>
            <a:endParaRPr lang="ru-RU" sz="2000" dirty="0"/>
          </a:p>
        </p:txBody>
      </p:sp>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172400" cy="6858000"/>
          </a:xfrm>
        </p:spPr>
        <p:txBody>
          <a:bodyPr>
            <a:normAutofit/>
          </a:bodyPr>
          <a:lstStyle/>
          <a:p>
            <a:r>
              <a:rPr lang="uk-UA" sz="1800" dirty="0" smtClean="0"/>
              <a:t>Реалізацію Концепції національно-патріотичного виховання дітей і молоді забезпечують усі педагогічні працівники школи, адже важливо, щоб навчальний заклад став для дитини осередком становлення громадянина-патріота України, готового брати на себе відповідальність, самовіддано розбудовувати країну як суверенну, незалежну, демократичну, правову, соціальну державу, забезпечувати її національну безпеку, сприяти єдності української політичної нації та встановленню громадянського миру й злагоди в суспільстві.</a:t>
            </a:r>
            <a:endParaRPr lang="ru-RU" sz="1800" dirty="0" smtClean="0"/>
          </a:p>
          <a:p>
            <a:r>
              <a:rPr lang="uk-UA" sz="1800" dirty="0" smtClean="0"/>
              <a:t> При підготовці до відзначення національних свят та пам’ятних дат, зокрема Дня захисника України, Дня Гідності і Свободи, Дня Збройних Сил України, Дня Соборності України педагоги керуються методичними матеріалами Українського інституту національної пам’яті (організація конференцій, семінарів, круглих столів; проведення військово-спортивних змагань, фестивалів-конкурсів патріотичної пісні, прози і поезії, творів образотворчого мистецтва; відвідування музеїв бойової слави; вшанування сучасних героїв-захисників України та пам'яті загиблих за свободу, єдність та незалежність українського народу). Окремої уваги заслуговує волонтерська діяльність педагогів, учнів, батьків, яка через конкретну, практичну діяльність сприяє встановленню соціальних зв’язків, опануванню дітьми новими навичками, формуванню у них прагнення до відповідальної патріотичної поведінки, моральних та духовних якостей, світогляду справжнього громадянина України.</a:t>
            </a:r>
            <a:endParaRPr lang="ru-RU" sz="1800" dirty="0" smtClean="0"/>
          </a:p>
          <a:p>
            <a:endParaRPr lang="ru-RU" sz="1800" dirty="0"/>
          </a:p>
        </p:txBody>
      </p:sp>
    </p:spTree>
  </p:cSld>
  <p:clrMapOvr>
    <a:masterClrMapping/>
  </p:clrMapOvr>
  <p:transition>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172400" cy="6858000"/>
          </a:xfrm>
        </p:spPr>
        <p:txBody>
          <a:bodyPr>
            <a:normAutofit/>
          </a:bodyPr>
          <a:lstStyle/>
          <a:p>
            <a:r>
              <a:rPr lang="uk-UA" sz="1800" dirty="0" smtClean="0"/>
              <a:t>Важливим аспектом формування національно самосвідомої особистості є виховання поваги та любові до державної мови. Володіння українською мовою повинно стати пріоритетними у виховній роботі з дітьми, адже мовне середовище впливає на формування учня-громадянина, патріота України.</a:t>
            </a:r>
            <a:endParaRPr lang="ru-RU" sz="1800" dirty="0" smtClean="0"/>
          </a:p>
          <a:p>
            <a:r>
              <a:rPr lang="uk-UA" sz="1800" dirty="0" smtClean="0"/>
              <a:t>Провідним документом  виховної роботи класних керівників є Основні орієнтири виховання учнів 1-11 класів загальноосвітніх навчальних закладів, метою яких є створення цілісної моделі виховної системи на основі громадянських та загальнолюдських цінностей. Зазначена програма визначає метою виховання, формування морально-духовної, життєво-компетентної особистості, яка успішно </a:t>
            </a:r>
            <a:r>
              <a:rPr lang="uk-UA" sz="1800" dirty="0" err="1" smtClean="0"/>
              <a:t>самореалізується</a:t>
            </a:r>
            <a:r>
              <a:rPr lang="uk-UA" sz="1800" dirty="0" smtClean="0"/>
              <a:t> у соціумі як громадянин, сім'янин, професіонал. У процесі виховання у дітей має бути сформоване:</a:t>
            </a:r>
            <a:endParaRPr lang="ru-RU" sz="1800" dirty="0" smtClean="0"/>
          </a:p>
          <a:p>
            <a:pPr>
              <a:buNone/>
            </a:pPr>
            <a:r>
              <a:rPr lang="uk-UA" sz="1800" dirty="0" smtClean="0"/>
              <a:t>- ціннісне ставлення особистості до суспільства і держави;</a:t>
            </a:r>
            <a:endParaRPr lang="ru-RU" sz="1800" dirty="0" smtClean="0"/>
          </a:p>
          <a:p>
            <a:pPr>
              <a:buNone/>
            </a:pPr>
            <a:r>
              <a:rPr lang="uk-UA" sz="1800" dirty="0" smtClean="0"/>
              <a:t>- ціннісне ставлення до людей;</a:t>
            </a:r>
            <a:endParaRPr lang="ru-RU" sz="1800" dirty="0" smtClean="0"/>
          </a:p>
          <a:p>
            <a:pPr>
              <a:buNone/>
            </a:pPr>
            <a:r>
              <a:rPr lang="uk-UA" sz="1800" dirty="0" smtClean="0"/>
              <a:t>- ціннісне ставлення до себе;</a:t>
            </a:r>
            <a:endParaRPr lang="ru-RU" sz="1800" dirty="0" smtClean="0"/>
          </a:p>
          <a:p>
            <a:pPr>
              <a:buNone/>
            </a:pPr>
            <a:r>
              <a:rPr lang="uk-UA" sz="1800" dirty="0" smtClean="0"/>
              <a:t>- ціннісне ставлення до природи;</a:t>
            </a:r>
            <a:endParaRPr lang="ru-RU" sz="1800" dirty="0" smtClean="0"/>
          </a:p>
          <a:p>
            <a:pPr>
              <a:buNone/>
            </a:pPr>
            <a:r>
              <a:rPr lang="uk-UA" sz="1800" dirty="0" smtClean="0"/>
              <a:t>- ціннісне ставлення до мистецтва;</a:t>
            </a:r>
            <a:endParaRPr lang="ru-RU" sz="1800" dirty="0" smtClean="0"/>
          </a:p>
          <a:p>
            <a:pPr>
              <a:buNone/>
            </a:pPr>
            <a:r>
              <a:rPr lang="uk-UA" sz="1800" dirty="0" smtClean="0"/>
              <a:t>- ціннісне ставлення до праці.</a:t>
            </a:r>
            <a:endParaRPr lang="ru-RU" sz="1800" dirty="0" smtClean="0"/>
          </a:p>
          <a:p>
            <a:endParaRPr lang="ru-RU" sz="1800" dirty="0"/>
          </a:p>
        </p:txBody>
      </p:sp>
    </p:spTree>
  </p:cSld>
  <p:clrMapOvr>
    <a:masterClrMapping/>
  </p:clrMapOvr>
  <p:transition>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172400" cy="6858000"/>
          </a:xfrm>
        </p:spPr>
        <p:txBody>
          <a:bodyPr>
            <a:normAutofit/>
          </a:bodyPr>
          <a:lstStyle/>
          <a:p>
            <a:r>
              <a:rPr lang="uk-UA" sz="1800" dirty="0" smtClean="0"/>
              <a:t>Важливим напрямком для педагогів також є робота зі шкільним активом. Учнівське самоврядування забез­печує входження особистості до соціального середовища, її адаптацію, ос­воєння існуючих соціальних обов'язків, подолання громадянської інфантильності молоді. </a:t>
            </a:r>
            <a:endParaRPr lang="ru-RU" sz="1800" dirty="0" smtClean="0"/>
          </a:p>
          <a:p>
            <a:r>
              <a:rPr lang="uk-UA" sz="1800" dirty="0" smtClean="0"/>
              <a:t>У цілому виховна діяльність у навчальному закладі спрямована на створення необхідних умов для соціалізації школярів шляхом включення їх в практичну соціально-значущу діяльність, на всебічний розвиток соціальної активності учнів, що перш за все передбачає виконання кожним із них конкретного суспільного доручення, навчання учнів навичками та умінням організаторської роботи з постійним і послідовним удосконаленням та розвитком їх досвіду, забезпечення поєднання педагогічного управління і дитячого самоврядування. Створена у школі система виховної роботи дозволяє учням отримати досвід соціальної активності, сприяє формуванню життєвих </a:t>
            </a:r>
            <a:r>
              <a:rPr lang="uk-UA" sz="1800" dirty="0" err="1" smtClean="0"/>
              <a:t>компетенцій</a:t>
            </a:r>
            <a:r>
              <a:rPr lang="uk-UA" sz="1800" dirty="0" smtClean="0"/>
              <a:t> школярів.</a:t>
            </a:r>
            <a:endParaRPr lang="ru-RU" sz="1800" dirty="0" smtClean="0"/>
          </a:p>
          <a:p>
            <a:r>
              <a:rPr lang="uk-UA" sz="1800" dirty="0" smtClean="0"/>
              <a:t>Розвиткові активної суспільної позиції учнів сприяє виховний потенціал уроків, виховні та класні години, організовані масові виховні заходи.</a:t>
            </a:r>
            <a:endParaRPr lang="ru-RU" sz="1800" dirty="0" smtClean="0"/>
          </a:p>
          <a:p>
            <a:endParaRPr lang="ru-RU" sz="1800" dirty="0"/>
          </a:p>
        </p:txBody>
      </p:sp>
    </p:spTree>
  </p:cSld>
  <p:clrMapOvr>
    <a:masterClrMapping/>
  </p:clrMapOvr>
  <p:transition>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596792"/>
          </a:xfrm>
        </p:spPr>
        <p:txBody>
          <a:bodyPr>
            <a:normAutofit fontScale="90000"/>
          </a:bodyPr>
          <a:lstStyle/>
          <a:p>
            <a:pPr algn="ctr"/>
            <a:r>
              <a:rPr lang="uk-UA" dirty="0" smtClean="0">
                <a:solidFill>
                  <a:schemeClr val="tx2">
                    <a:lumMod val="75000"/>
                  </a:schemeClr>
                </a:solidFill>
              </a:rPr>
              <a:t>7. Структура виховної моделі національного виховання</a:t>
            </a:r>
            <a:r>
              <a:rPr lang="ru-RU" dirty="0" smtClean="0"/>
              <a:t/>
            </a:r>
            <a:br>
              <a:rPr lang="ru-RU" dirty="0" smtClean="0"/>
            </a:br>
            <a:endParaRPr lang="ru-RU" dirty="0"/>
          </a:p>
        </p:txBody>
      </p:sp>
      <p:pic>
        <p:nvPicPr>
          <p:cNvPr id="4" name="Содержимое 3"/>
          <p:cNvPicPr>
            <a:picLocks noGrp="1"/>
          </p:cNvPicPr>
          <p:nvPr>
            <p:ph idx="1"/>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1120659" y="1714745"/>
            <a:ext cx="5931131" cy="4912822"/>
          </a:xfrm>
          <a:prstGeom prst="rect">
            <a:avLst/>
          </a:prstGeom>
          <a:noFill/>
          <a:ln>
            <a:noFill/>
          </a:ln>
        </p:spPr>
      </p:pic>
    </p:spTree>
  </p:cSld>
  <p:clrMapOvr>
    <a:masterClrMapping/>
  </p:clrMapOvr>
  <p:transition>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524784"/>
          </a:xfrm>
        </p:spPr>
        <p:txBody>
          <a:bodyPr>
            <a:normAutofit fontScale="90000"/>
          </a:bodyPr>
          <a:lstStyle/>
          <a:p>
            <a:pPr algn="ctr"/>
            <a:r>
              <a:rPr lang="uk-UA" dirty="0" smtClean="0">
                <a:solidFill>
                  <a:schemeClr val="tx2">
                    <a:lumMod val="75000"/>
                  </a:schemeClr>
                </a:solidFill>
              </a:rPr>
              <a:t>8. Структура виховної роботи школи</a:t>
            </a:r>
            <a:r>
              <a:rPr lang="ru-RU" dirty="0" smtClean="0"/>
              <a:t/>
            </a:r>
            <a:br>
              <a:rPr lang="ru-RU" dirty="0" smtClean="0"/>
            </a:br>
            <a:endParaRPr lang="ru-RU" dirty="0"/>
          </a:p>
        </p:txBody>
      </p:sp>
      <p:pic>
        <p:nvPicPr>
          <p:cNvPr id="4" name="Содержимое 3" descr="ттттттттттттттттттттттттттт.png"/>
          <p:cNvPicPr>
            <a:picLocks noGrp="1" noChangeAspect="1"/>
          </p:cNvPicPr>
          <p:nvPr>
            <p:ph idx="1"/>
          </p:nvPr>
        </p:nvPicPr>
        <p:blipFill>
          <a:blip r:embed="rId2" cstate="print"/>
          <a:stretch>
            <a:fillRect/>
          </a:stretch>
        </p:blipFill>
        <p:spPr>
          <a:xfrm>
            <a:off x="0" y="1340768"/>
            <a:ext cx="8100392" cy="5517232"/>
          </a:xfrm>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172400" cy="6858000"/>
          </a:xfrm>
        </p:spPr>
        <p:txBody>
          <a:bodyPr>
            <a:normAutofit/>
          </a:bodyPr>
          <a:lstStyle/>
          <a:p>
            <a:endParaRPr lang="uk-UA" sz="2200" dirty="0" smtClean="0"/>
          </a:p>
          <a:p>
            <a:r>
              <a:rPr lang="uk-UA" sz="2200" dirty="0" smtClean="0"/>
              <a:t>Забезпеченість </a:t>
            </a:r>
            <a:r>
              <a:rPr lang="uk-UA" sz="2200" dirty="0" smtClean="0"/>
              <a:t>шкільним автобусом для  перевезення дітей:</a:t>
            </a:r>
            <a:endParaRPr lang="ru-RU" sz="2200" dirty="0" smtClean="0"/>
          </a:p>
          <a:p>
            <a:pPr>
              <a:buNone/>
            </a:pPr>
            <a:r>
              <a:rPr lang="uk-UA" sz="2200" dirty="0" smtClean="0"/>
              <a:t>Кількість дітей, які потребують перевезення – 46 чол.</a:t>
            </a:r>
            <a:endParaRPr lang="ru-RU" sz="2200" dirty="0" smtClean="0"/>
          </a:p>
          <a:p>
            <a:pPr>
              <a:buNone/>
            </a:pPr>
            <a:r>
              <a:rPr lang="uk-UA" sz="2200" dirty="0" smtClean="0"/>
              <a:t>Кількість шкільних автобусів -1</a:t>
            </a:r>
            <a:endParaRPr lang="ru-RU" sz="2200" dirty="0" smtClean="0"/>
          </a:p>
          <a:p>
            <a:pPr>
              <a:buNone/>
            </a:pPr>
            <a:r>
              <a:rPr lang="uk-UA" sz="2200" dirty="0" smtClean="0"/>
              <a:t>Відстань до населеного пункту –  у межах 5км</a:t>
            </a:r>
            <a:endParaRPr lang="ru-RU" sz="2200" dirty="0" smtClean="0"/>
          </a:p>
          <a:p>
            <a:endParaRPr lang="uk-UA" sz="2200" dirty="0" smtClean="0"/>
          </a:p>
          <a:p>
            <a:r>
              <a:rPr lang="uk-UA" sz="2200" dirty="0" smtClean="0"/>
              <a:t>Відомості </a:t>
            </a:r>
            <a:r>
              <a:rPr lang="uk-UA" sz="2200" dirty="0" smtClean="0"/>
              <a:t>про бібліотеку:</a:t>
            </a:r>
            <a:endParaRPr lang="ru-RU" sz="2200" dirty="0" smtClean="0"/>
          </a:p>
          <a:p>
            <a:pPr>
              <a:buNone/>
            </a:pPr>
            <a:r>
              <a:rPr lang="uk-UA" sz="2200" dirty="0" smtClean="0"/>
              <a:t>Площа приміщення – 48 </a:t>
            </a:r>
            <a:r>
              <a:rPr lang="uk-UA" sz="2200" dirty="0" err="1" smtClean="0"/>
              <a:t>кв.м</a:t>
            </a:r>
            <a:endParaRPr lang="ru-RU" sz="2200" dirty="0" smtClean="0"/>
          </a:p>
          <a:p>
            <a:pPr>
              <a:buNone/>
            </a:pPr>
            <a:r>
              <a:rPr lang="uk-UA" sz="2200" dirty="0" smtClean="0"/>
              <a:t>Забезпеченість підручниками по класах – 6741</a:t>
            </a:r>
            <a:endParaRPr lang="ru-RU" sz="2200" dirty="0" smtClean="0"/>
          </a:p>
          <a:p>
            <a:pPr>
              <a:buNone/>
            </a:pPr>
            <a:r>
              <a:rPr lang="uk-UA" sz="2200" dirty="0" smtClean="0"/>
              <a:t>Художня література – 10766</a:t>
            </a:r>
            <a:endParaRPr lang="ru-RU" sz="2200" dirty="0" smtClean="0"/>
          </a:p>
          <a:p>
            <a:pPr>
              <a:buNone/>
            </a:pPr>
            <a:r>
              <a:rPr lang="uk-UA" sz="2200" dirty="0" smtClean="0"/>
              <a:t>Фонд підручників – 17507</a:t>
            </a:r>
            <a:endParaRPr lang="ru-RU" sz="2200" dirty="0"/>
          </a:p>
        </p:txBody>
      </p:sp>
    </p:spTree>
  </p:cSld>
  <p:clrMapOvr>
    <a:masterClrMapping/>
  </p:clrMapOvr>
  <p:transition>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фффф.png"/>
          <p:cNvPicPr>
            <a:picLocks noGrp="1" noChangeAspect="1"/>
          </p:cNvPicPr>
          <p:nvPr>
            <p:ph idx="1"/>
          </p:nvPr>
        </p:nvPicPr>
        <p:blipFill>
          <a:blip r:embed="rId2" cstate="print"/>
          <a:stretch>
            <a:fillRect/>
          </a:stretch>
        </p:blipFill>
        <p:spPr>
          <a:xfrm>
            <a:off x="0" y="0"/>
            <a:ext cx="8172400" cy="6858000"/>
          </a:xfrm>
        </p:spPr>
      </p:pic>
    </p:spTree>
  </p:cSld>
  <p:clrMapOvr>
    <a:masterClrMapping/>
  </p:clrMapOvr>
  <p:transition>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452776"/>
          </a:xfrm>
        </p:spPr>
        <p:txBody>
          <a:bodyPr>
            <a:normAutofit fontScale="90000"/>
          </a:bodyPr>
          <a:lstStyle/>
          <a:p>
            <a:pPr algn="ctr"/>
            <a:r>
              <a:rPr lang="uk-UA" dirty="0" smtClean="0">
                <a:solidFill>
                  <a:schemeClr val="tx2">
                    <a:lumMod val="75000"/>
                  </a:schemeClr>
                </a:solidFill>
              </a:rPr>
              <a:t>9. Основні завдання виховної роботи:</a:t>
            </a:r>
            <a:r>
              <a:rPr lang="ru-RU" dirty="0" smtClean="0"/>
              <a:t/>
            </a:r>
            <a:br>
              <a:rPr lang="ru-RU" dirty="0" smtClean="0"/>
            </a:br>
            <a:endParaRPr lang="ru-RU" dirty="0"/>
          </a:p>
        </p:txBody>
      </p:sp>
      <p:sp>
        <p:nvSpPr>
          <p:cNvPr id="3" name="Содержимое 2"/>
          <p:cNvSpPr>
            <a:spLocks noGrp="1"/>
          </p:cNvSpPr>
          <p:nvPr>
            <p:ph idx="1"/>
          </p:nvPr>
        </p:nvSpPr>
        <p:spPr>
          <a:xfrm>
            <a:off x="0" y="1268760"/>
            <a:ext cx="8172400" cy="5589240"/>
          </a:xfrm>
        </p:spPr>
        <p:txBody>
          <a:bodyPr>
            <a:normAutofit fontScale="92500" lnSpcReduction="20000"/>
          </a:bodyPr>
          <a:lstStyle/>
          <a:p>
            <a:pPr lvl="0"/>
            <a:r>
              <a:rPr lang="uk-UA" sz="2000" dirty="0" smtClean="0"/>
              <a:t>забезпечити реалізацію Концепції національно-патріотичного виховання дітей і молоді</a:t>
            </a:r>
            <a:r>
              <a:rPr lang="uk-UA" sz="2000" b="1" dirty="0" smtClean="0"/>
              <a:t> </a:t>
            </a:r>
            <a:r>
              <a:rPr lang="uk-UA" sz="2000" dirty="0" smtClean="0"/>
              <a:t>та Програми «Основні орієнтири виховання учнів 1-11 класів загальноосвітніх навчальних закладів України»;</a:t>
            </a:r>
            <a:endParaRPr lang="ru-RU" sz="2000" dirty="0" smtClean="0"/>
          </a:p>
          <a:p>
            <a:pPr lvl="0"/>
            <a:r>
              <a:rPr lang="uk-UA" sz="2000" dirty="0" smtClean="0"/>
              <a:t>виокремити, як один з найголовніших напрямів виховної роботи, національно-патріотичне виховання </a:t>
            </a:r>
            <a:r>
              <a:rPr lang="ru-RU" sz="2000" dirty="0" smtClean="0"/>
              <a:t>(в т.ч. </a:t>
            </a:r>
            <a:r>
              <a:rPr lang="ru-RU" sz="2000" dirty="0" err="1" smtClean="0"/>
              <a:t>військово-патріотичному</a:t>
            </a:r>
            <a:r>
              <a:rPr lang="ru-RU" sz="2000" dirty="0" smtClean="0"/>
              <a:t>)</a:t>
            </a:r>
            <a:r>
              <a:rPr lang="uk-UA" sz="2000" dirty="0" smtClean="0"/>
              <a:t> – справу, що за своїм значенням є стратегічним завданням;</a:t>
            </a:r>
            <a:endParaRPr lang="ru-RU" sz="2000" dirty="0" smtClean="0"/>
          </a:p>
          <a:p>
            <a:pPr lvl="0"/>
            <a:r>
              <a:rPr lang="uk-UA" sz="2000" dirty="0" smtClean="0"/>
              <a:t>приділяти особливу увагу громадянському, правовому вихованню, волонтерській діяльності, формуванню здорового способу життя;</a:t>
            </a:r>
            <a:endParaRPr lang="ru-RU" sz="2000" dirty="0" smtClean="0"/>
          </a:p>
          <a:p>
            <a:pPr lvl="0"/>
            <a:r>
              <a:rPr lang="uk-UA" sz="2000" dirty="0" smtClean="0"/>
              <a:t>формувати моральні якості особистості, культуру поведінки, виховувати бережливе ставлення до природи, розвивати мотивацію до праці.</a:t>
            </a:r>
            <a:endParaRPr lang="ru-RU" sz="2000" dirty="0" smtClean="0"/>
          </a:p>
          <a:p>
            <a:pPr lvl="0"/>
            <a:r>
              <a:rPr lang="uk-UA" sz="2000" dirty="0" smtClean="0"/>
              <a:t>проводити виховну роботу із залученням представників учнівського самоврядування та у тісній співпраці із батьківською громадськістю;</a:t>
            </a:r>
            <a:endParaRPr lang="ru-RU" sz="2000" dirty="0" smtClean="0"/>
          </a:p>
          <a:p>
            <a:pPr lvl="0"/>
            <a:r>
              <a:rPr lang="uk-UA" sz="2000" dirty="0" smtClean="0"/>
              <a:t>забезпечити системну роботу для реалізації зазначених завдань, яка передбачає гармонійне співвідношення різних напрямів, засобів, методів виховання дітей у процесі навчання і позакласної діяльності.</a:t>
            </a:r>
            <a:endParaRPr lang="ru-RU" sz="2000" dirty="0" smtClean="0"/>
          </a:p>
          <a:p>
            <a:endParaRPr lang="ru-RU" sz="2000" dirty="0"/>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172400" cy="6858000"/>
          </a:xfrm>
        </p:spPr>
        <p:txBody>
          <a:bodyPr/>
          <a:lstStyle/>
          <a:p>
            <a:endParaRPr lang="uk-UA" sz="2200" dirty="0" smtClean="0"/>
          </a:p>
          <a:p>
            <a:r>
              <a:rPr lang="uk-UA" sz="2200" dirty="0" smtClean="0"/>
              <a:t>Кадрове </a:t>
            </a:r>
            <a:r>
              <a:rPr lang="uk-UA" sz="2200" dirty="0" smtClean="0"/>
              <a:t>забезпечення:</a:t>
            </a:r>
            <a:endParaRPr lang="ru-RU" sz="2200" dirty="0" smtClean="0"/>
          </a:p>
          <a:p>
            <a:pPr>
              <a:buNone/>
            </a:pPr>
            <a:r>
              <a:rPr lang="uk-UA" sz="2200" dirty="0" smtClean="0"/>
              <a:t>Всього педагогічних працівників – 25</a:t>
            </a:r>
            <a:endParaRPr lang="ru-RU" sz="2200" dirty="0" smtClean="0"/>
          </a:p>
          <a:p>
            <a:pPr>
              <a:buNone/>
            </a:pPr>
            <a:r>
              <a:rPr lang="uk-UA" sz="2200" dirty="0" smtClean="0"/>
              <a:t>Із них мають:</a:t>
            </a:r>
            <a:endParaRPr lang="ru-RU" sz="2200" dirty="0" smtClean="0"/>
          </a:p>
          <a:p>
            <a:pPr>
              <a:buNone/>
            </a:pPr>
            <a:r>
              <a:rPr lang="uk-UA" sz="2200" dirty="0" smtClean="0"/>
              <a:t> кваліфікаційну категорію «спеціаліст вищої </a:t>
            </a:r>
            <a:r>
              <a:rPr lang="uk-UA" sz="2200" dirty="0" err="1" smtClean="0"/>
              <a:t>категорії»-</a:t>
            </a:r>
            <a:r>
              <a:rPr lang="uk-UA" sz="2200" dirty="0" smtClean="0"/>
              <a:t> 3чол.</a:t>
            </a:r>
            <a:endParaRPr lang="ru-RU" sz="2200" dirty="0" smtClean="0"/>
          </a:p>
          <a:p>
            <a:pPr>
              <a:buNone/>
            </a:pPr>
            <a:r>
              <a:rPr lang="uk-UA" sz="2200" dirty="0" smtClean="0"/>
              <a:t>кваліфікаційну категорію «спеціаліст першої категорії»-15чол. </a:t>
            </a:r>
            <a:endParaRPr lang="ru-RU" sz="2200" dirty="0" smtClean="0"/>
          </a:p>
          <a:p>
            <a:pPr>
              <a:buNone/>
            </a:pPr>
            <a:r>
              <a:rPr lang="uk-UA" sz="2200" dirty="0" smtClean="0"/>
              <a:t>кваліфікаційну категорію «спеціаліст другої </a:t>
            </a:r>
            <a:r>
              <a:rPr lang="uk-UA" sz="2200" dirty="0" err="1" smtClean="0"/>
              <a:t>категорії»-</a:t>
            </a:r>
            <a:r>
              <a:rPr lang="uk-UA" sz="2200" dirty="0" smtClean="0"/>
              <a:t> 4чол.</a:t>
            </a:r>
            <a:endParaRPr lang="ru-RU" sz="2200" dirty="0" smtClean="0"/>
          </a:p>
          <a:p>
            <a:pPr>
              <a:buNone/>
            </a:pPr>
            <a:r>
              <a:rPr lang="uk-UA" sz="2200" dirty="0" smtClean="0"/>
              <a:t>кваліфікаційну категорію «спеціаліст»- 3чол.</a:t>
            </a:r>
            <a:endParaRPr lang="ru-RU" sz="2200" dirty="0" smtClean="0"/>
          </a:p>
          <a:p>
            <a:pPr>
              <a:buNone/>
            </a:pPr>
            <a:r>
              <a:rPr lang="uk-UA" sz="2200" dirty="0" smtClean="0"/>
              <a:t>звання «старший вчитель» - 2чол.</a:t>
            </a:r>
            <a:endParaRPr lang="ru-RU" sz="2200" dirty="0" smtClean="0"/>
          </a:p>
          <a:p>
            <a:endParaRPr lang="ru-RU" dirty="0"/>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239000" cy="764704"/>
          </a:xfrm>
        </p:spPr>
        <p:txBody>
          <a:bodyPr>
            <a:normAutofit/>
          </a:bodyPr>
          <a:lstStyle/>
          <a:p>
            <a:pPr algn="ctr"/>
            <a:r>
              <a:rPr lang="uk-UA" sz="3400" dirty="0" smtClean="0">
                <a:solidFill>
                  <a:schemeClr val="tx2">
                    <a:lumMod val="75000"/>
                  </a:schemeClr>
                </a:solidFill>
              </a:rPr>
              <a:t>2.Вступ</a:t>
            </a:r>
            <a:endParaRPr lang="ru-RU" sz="3400" dirty="0">
              <a:solidFill>
                <a:schemeClr val="tx2">
                  <a:lumMod val="75000"/>
                </a:schemeClr>
              </a:solidFill>
            </a:endParaRPr>
          </a:p>
        </p:txBody>
      </p:sp>
      <p:sp>
        <p:nvSpPr>
          <p:cNvPr id="3" name="Содержимое 2"/>
          <p:cNvSpPr>
            <a:spLocks noGrp="1"/>
          </p:cNvSpPr>
          <p:nvPr>
            <p:ph idx="1"/>
          </p:nvPr>
        </p:nvSpPr>
        <p:spPr>
          <a:xfrm>
            <a:off x="0" y="764704"/>
            <a:ext cx="8172400" cy="6093296"/>
          </a:xfrm>
        </p:spPr>
        <p:txBody>
          <a:bodyPr>
            <a:normAutofit fontScale="92500" lnSpcReduction="10000"/>
          </a:bodyPr>
          <a:lstStyle/>
          <a:p>
            <a:pPr algn="ctr">
              <a:buNone/>
            </a:pPr>
            <a:r>
              <a:rPr lang="uk-UA" sz="1200" i="1" dirty="0" smtClean="0"/>
              <a:t>                                                                                                              Освіта — найважливіше із земних благ, </a:t>
            </a:r>
            <a:endParaRPr lang="ru-RU" sz="1200" dirty="0" smtClean="0"/>
          </a:p>
          <a:p>
            <a:pPr algn="ctr">
              <a:buNone/>
            </a:pPr>
            <a:r>
              <a:rPr lang="uk-UA" sz="1200" i="1" dirty="0" smtClean="0"/>
              <a:t>                                                                                             якщо вона найвищої якості.</a:t>
            </a:r>
            <a:endParaRPr lang="ru-RU" sz="1200" dirty="0" smtClean="0"/>
          </a:p>
          <a:p>
            <a:pPr algn="ctr">
              <a:buNone/>
            </a:pPr>
            <a:r>
              <a:rPr lang="uk-UA" sz="1200" i="1" dirty="0" smtClean="0"/>
              <a:t>                                                                                                    Інакше вона абсолютно даремна. </a:t>
            </a:r>
            <a:endParaRPr lang="ru-RU" sz="1200" dirty="0" smtClean="0"/>
          </a:p>
          <a:p>
            <a:pPr algn="ctr">
              <a:buNone/>
            </a:pPr>
            <a:r>
              <a:rPr lang="uk-UA" sz="1200" b="1" i="1" dirty="0" smtClean="0"/>
              <a:t>                                                                                                                                                    Дж. Р. Кіплінг</a:t>
            </a:r>
            <a:endParaRPr lang="ru-RU" sz="1200" dirty="0" smtClean="0"/>
          </a:p>
          <a:p>
            <a:r>
              <a:rPr lang="uk-UA" sz="2200" dirty="0" smtClean="0"/>
              <a:t>Підготовка перспективного плану розвитку НВК </a:t>
            </a:r>
            <a:r>
              <a:rPr lang="uk-UA" sz="2200" dirty="0" err="1" smtClean="0"/>
              <a:t>“Піщанська</a:t>
            </a:r>
            <a:r>
              <a:rPr lang="uk-UA" sz="2200" dirty="0" smtClean="0"/>
              <a:t> загальноосвітня школа І-ІІІ ступенів – заклад дошкільної </a:t>
            </a:r>
            <a:r>
              <a:rPr lang="uk-UA" sz="2200" dirty="0" err="1" smtClean="0"/>
              <a:t>освіти”</a:t>
            </a:r>
            <a:r>
              <a:rPr lang="uk-UA" sz="2200" dirty="0" smtClean="0"/>
              <a:t>  Балтської районної ради Одеської області на 2018-2022 рр. зумовлена якісним оновленням змісту освіти, який полягає в необхідності привести її у відповідність із європейськими стандартами, потребами сучасного життя, запитами суспільства щодо якісної та доступної освіти. Пріоритетними напрямами розвитку освіти  є формування високого рівня інформаційної культури кожного члена суспільства, держави; упровадження сучасних інформаційних технологій у навчально-виховний процес. Сучасне суспільство  переходить до постіндустріальної  доби, в якій цивілізація стає інформаційною. З тим нагальною залишається здатність особистості формувати міжособистісні стосунки, вступати в комунікацію, володіти різними соціальними ролями. Проблема активного використання інформаційно-комунікаційних та комунікативних технологій стає все актуальнішою.</a:t>
            </a:r>
            <a:endParaRPr lang="ru-RU" sz="2200" dirty="0"/>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172400" cy="6858000"/>
          </a:xfrm>
        </p:spPr>
        <p:txBody>
          <a:bodyPr>
            <a:normAutofit/>
          </a:bodyPr>
          <a:lstStyle/>
          <a:p>
            <a:r>
              <a:rPr lang="uk-UA" sz="2000" dirty="0" smtClean="0"/>
              <a:t>Так, у Державному стандарті базової і повної загальної середньої освіти (постанова Кабінету Міністрів України від 23.11.2011 №1392) зазначено: «Формування інформаційно-комунікаційної компетенції учнів, зміст якої є інтегративним, відбувається у результаті застосування під час вивчення всіх предметів навчального циклу </a:t>
            </a:r>
            <a:r>
              <a:rPr lang="uk-UA" sz="2000" dirty="0" err="1" smtClean="0"/>
              <a:t>діяльнісного</a:t>
            </a:r>
            <a:r>
              <a:rPr lang="uk-UA" sz="2000" dirty="0" smtClean="0"/>
              <a:t> підходу. Навчальними програмами обов’язково передбачається внесок кожного навчального предмета у формуванні зазначеної компетентності». Одночасно обов’язковою умовою використання сучасних педагогічних технологій, методичних заходів є збереження фізичного та психічного здоров’я учнів, формування позитивного ставлення до здорового способу життя.</a:t>
            </a:r>
            <a:endParaRPr lang="ru-RU" sz="2000" dirty="0" smtClean="0"/>
          </a:p>
          <a:p>
            <a:r>
              <a:rPr lang="uk-UA" sz="2000" dirty="0" smtClean="0"/>
              <a:t>Перспективний план  визначає основні шляхи розвитку школи. Він скеровує педагогів до реалізації ціннісних пріоритетів особистості, задоволення освітніх потреб молоді, створення розвивального середовища, у якому б реалізувалася сучасна модель випускника, особистості, що володіє технологіями усного та письмового спілкування різними мовами, у тому числі й комп’ютерного програмування, уключаючи спілкування через Інтернет.</a:t>
            </a:r>
            <a:endParaRPr lang="ru-RU" sz="2000" dirty="0" smtClean="0"/>
          </a:p>
          <a:p>
            <a:endParaRPr lang="ru-RU" dirty="0"/>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172400" cy="6858000"/>
          </a:xfrm>
        </p:spPr>
        <p:txBody>
          <a:bodyPr>
            <a:normAutofit fontScale="92500" lnSpcReduction="10000"/>
          </a:bodyPr>
          <a:lstStyle/>
          <a:p>
            <a:r>
              <a:rPr lang="uk-UA" sz="2000" dirty="0" smtClean="0"/>
              <a:t>План розвитку школи спрямований у площину цінностей особистісного розвитку, варіативності й відкритості освітньої системи закладу, зумовлює модернізацію чинників, які впливають на якість навчально-виховного процесу, змісту освіти, форм і методів навчання й виховання, системи контролю й оцінювання, управлінських рішень, </a:t>
            </a:r>
            <a:r>
              <a:rPr lang="uk-UA" sz="2000" dirty="0" err="1" smtClean="0"/>
              <a:t>взаємовідповідальності</a:t>
            </a:r>
            <a:r>
              <a:rPr lang="uk-UA" sz="2000" dirty="0" smtClean="0"/>
              <a:t> всіх учасників навчально-виховного процесу.</a:t>
            </a:r>
            <a:endParaRPr lang="ru-RU" sz="2000" dirty="0" smtClean="0"/>
          </a:p>
          <a:p>
            <a:pPr>
              <a:buNone/>
            </a:pPr>
            <a:r>
              <a:rPr lang="uk-UA" sz="2000" dirty="0" smtClean="0"/>
              <a:t>    Перспективний план  розвитку навчального закладу є комплексом науково-методичних, матеріально-технічних та управлінських проектів із визначенням шляхів їх реалізації. У ньому максимально враховані потреби педагогічного, учнівського та батьківського колективів школи.</a:t>
            </a:r>
            <a:endParaRPr lang="ru-RU" sz="2000" dirty="0" smtClean="0"/>
          </a:p>
          <a:p>
            <a:r>
              <a:rPr lang="uk-UA" sz="2100" dirty="0" smtClean="0"/>
              <a:t>У розділах, з яких складається план, сплановані наступні завдання:</a:t>
            </a:r>
            <a:endParaRPr lang="ru-RU" sz="2100" dirty="0" smtClean="0"/>
          </a:p>
          <a:p>
            <a:pPr>
              <a:buNone/>
            </a:pPr>
            <a:r>
              <a:rPr lang="uk-UA" sz="2100" dirty="0" err="1" smtClean="0"/>
              <a:t>-Поліпшення</a:t>
            </a:r>
            <a:r>
              <a:rPr lang="uk-UA" sz="2100" dirty="0" smtClean="0"/>
              <a:t> розвитку матеріально-технічної бази школи;</a:t>
            </a:r>
            <a:endParaRPr lang="ru-RU" sz="2100" dirty="0" smtClean="0"/>
          </a:p>
          <a:p>
            <a:pPr>
              <a:buNone/>
            </a:pPr>
            <a:r>
              <a:rPr lang="uk-UA" sz="2100" dirty="0" err="1" smtClean="0"/>
              <a:t>-Удосконалення</a:t>
            </a:r>
            <a:r>
              <a:rPr lang="uk-UA" sz="2100" dirty="0" smtClean="0"/>
              <a:t> мережі класів та збільшення контингенту учнів;</a:t>
            </a:r>
            <a:endParaRPr lang="ru-RU" sz="2100" dirty="0" smtClean="0"/>
          </a:p>
          <a:p>
            <a:pPr>
              <a:buNone/>
            </a:pPr>
            <a:r>
              <a:rPr lang="uk-UA" sz="2100" dirty="0" err="1" smtClean="0"/>
              <a:t>-Забезпечення</a:t>
            </a:r>
            <a:r>
              <a:rPr lang="uk-UA" sz="2100" dirty="0" smtClean="0"/>
              <a:t> розвитку кадрового потенціалу, плану проходження курсової перепідготовки та атестації педагогічних працівників;</a:t>
            </a:r>
            <a:endParaRPr lang="ru-RU" sz="2100" dirty="0" smtClean="0"/>
          </a:p>
          <a:p>
            <a:pPr>
              <a:buNone/>
            </a:pPr>
            <a:r>
              <a:rPr lang="uk-UA" sz="2100" dirty="0" err="1" smtClean="0"/>
              <a:t>-Забезпечення</a:t>
            </a:r>
            <a:r>
              <a:rPr lang="uk-UA" sz="2100" dirty="0" smtClean="0"/>
              <a:t> реалізації основних напрямків методичної, виховної роботи школи;</a:t>
            </a:r>
            <a:endParaRPr lang="ru-RU" sz="2100" dirty="0" smtClean="0"/>
          </a:p>
          <a:p>
            <a:pPr>
              <a:buNone/>
            </a:pPr>
            <a:r>
              <a:rPr lang="uk-UA" sz="2100" dirty="0" err="1" smtClean="0"/>
              <a:t>-Удосконалення</a:t>
            </a:r>
            <a:r>
              <a:rPr lang="uk-UA" sz="2100" dirty="0" smtClean="0"/>
              <a:t> профілізації навчання та поглибленого вивчення предметів;</a:t>
            </a:r>
            <a:endParaRPr lang="ru-RU" sz="2100" dirty="0" smtClean="0"/>
          </a:p>
          <a:p>
            <a:pPr>
              <a:buNone/>
            </a:pPr>
            <a:r>
              <a:rPr lang="uk-UA" sz="2100" dirty="0" err="1" smtClean="0"/>
              <a:t>-Забезпечення</a:t>
            </a:r>
            <a:r>
              <a:rPr lang="uk-UA" sz="2100" dirty="0" smtClean="0"/>
              <a:t> внутрішньо-шкільного контролю за викладанням предметів.</a:t>
            </a:r>
            <a:endParaRPr lang="ru-RU" sz="2100" dirty="0" smtClean="0"/>
          </a:p>
          <a:p>
            <a:endParaRPr lang="ru-RU" sz="2000" dirty="0"/>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172400" cy="6455736"/>
          </a:xfrm>
        </p:spPr>
        <p:txBody>
          <a:bodyPr>
            <a:normAutofit/>
          </a:bodyPr>
          <a:lstStyle/>
          <a:p>
            <a:endParaRPr lang="uk-UA" sz="2000" dirty="0" smtClean="0"/>
          </a:p>
          <a:p>
            <a:r>
              <a:rPr lang="uk-UA" sz="2400" dirty="0" smtClean="0"/>
              <a:t>Основними </a:t>
            </a:r>
            <a:r>
              <a:rPr lang="uk-UA" sz="2400" dirty="0" smtClean="0"/>
              <a:t>результатами перспективного плану </a:t>
            </a:r>
            <a:endParaRPr lang="uk-UA" sz="2400" dirty="0" smtClean="0"/>
          </a:p>
          <a:p>
            <a:pPr>
              <a:buNone/>
            </a:pPr>
            <a:r>
              <a:rPr lang="uk-UA" sz="2400" dirty="0" smtClean="0"/>
              <a:t>   розвитку </a:t>
            </a:r>
            <a:r>
              <a:rPr lang="uk-UA" sz="2400" dirty="0" smtClean="0"/>
              <a:t>школи </a:t>
            </a:r>
            <a:r>
              <a:rPr lang="uk-UA" sz="2400" dirty="0" smtClean="0"/>
              <a:t>будуть </a:t>
            </a:r>
            <a:r>
              <a:rPr lang="uk-UA" sz="2400" dirty="0" smtClean="0"/>
              <a:t>удосконалення й модернізація </a:t>
            </a:r>
            <a:endParaRPr lang="uk-UA" sz="2400" dirty="0" smtClean="0"/>
          </a:p>
          <a:p>
            <a:pPr>
              <a:buNone/>
            </a:pPr>
            <a:r>
              <a:rPr lang="uk-UA" sz="2400" dirty="0" smtClean="0"/>
              <a:t>   сучасного </a:t>
            </a:r>
            <a:r>
              <a:rPr lang="uk-UA" sz="2400" dirty="0" smtClean="0"/>
              <a:t>освітнього </a:t>
            </a:r>
            <a:r>
              <a:rPr lang="uk-UA" sz="2400" dirty="0" smtClean="0"/>
              <a:t>середовища </a:t>
            </a:r>
            <a:r>
              <a:rPr lang="uk-UA" sz="2400" dirty="0" smtClean="0"/>
              <a:t>закладу, системні </a:t>
            </a:r>
            <a:endParaRPr lang="uk-UA" sz="2400" dirty="0" smtClean="0"/>
          </a:p>
          <a:p>
            <a:pPr>
              <a:buNone/>
            </a:pPr>
            <a:r>
              <a:rPr lang="uk-UA" sz="2400" dirty="0" smtClean="0"/>
              <a:t>   позитивні </a:t>
            </a:r>
            <a:r>
              <a:rPr lang="uk-UA" sz="2400" dirty="0" smtClean="0"/>
              <a:t>зміни, підвищення </a:t>
            </a:r>
            <a:r>
              <a:rPr lang="uk-UA" sz="2400" dirty="0" smtClean="0"/>
              <a:t>рівня </a:t>
            </a:r>
            <a:r>
              <a:rPr lang="uk-UA" sz="2400" dirty="0" smtClean="0"/>
              <a:t>та якості освіти. </a:t>
            </a:r>
            <a:endParaRPr lang="uk-UA" sz="2400" dirty="0" smtClean="0"/>
          </a:p>
          <a:p>
            <a:pPr>
              <a:buNone/>
            </a:pPr>
            <a:r>
              <a:rPr lang="uk-UA" sz="2400" dirty="0" smtClean="0"/>
              <a:t>   План </a:t>
            </a:r>
            <a:r>
              <a:rPr lang="uk-UA" sz="2400" dirty="0" smtClean="0"/>
              <a:t>дає можливість виробити </a:t>
            </a:r>
            <a:r>
              <a:rPr lang="uk-UA" sz="2400" dirty="0" smtClean="0"/>
              <a:t>стратегічні </a:t>
            </a:r>
            <a:r>
              <a:rPr lang="uk-UA" sz="2400" dirty="0" smtClean="0"/>
              <a:t>та </a:t>
            </a:r>
            <a:endParaRPr lang="uk-UA" sz="2400" dirty="0" smtClean="0"/>
          </a:p>
          <a:p>
            <a:pPr>
              <a:buNone/>
            </a:pPr>
            <a:r>
              <a:rPr lang="uk-UA" sz="2400" dirty="0" smtClean="0"/>
              <a:t>   пріоритетні </a:t>
            </a:r>
            <a:r>
              <a:rPr lang="uk-UA" sz="2400" dirty="0" smtClean="0"/>
              <a:t>напрями діяльності школи на </a:t>
            </a:r>
            <a:r>
              <a:rPr lang="uk-UA" sz="2400" dirty="0" smtClean="0"/>
              <a:t>найближчі </a:t>
            </a:r>
          </a:p>
          <a:p>
            <a:pPr>
              <a:buNone/>
            </a:pPr>
            <a:r>
              <a:rPr lang="uk-UA" sz="2400" dirty="0" smtClean="0"/>
              <a:t>   5 </a:t>
            </a:r>
            <a:r>
              <a:rPr lang="uk-UA" sz="2400" dirty="0" smtClean="0"/>
              <a:t>років.</a:t>
            </a:r>
            <a:endParaRPr lang="ru-RU" sz="2400" dirty="0"/>
          </a:p>
        </p:txBody>
      </p:sp>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294</TotalTime>
  <Words>3075</Words>
  <Application>Microsoft Office PowerPoint</Application>
  <PresentationFormat>Экран (4:3)</PresentationFormat>
  <Paragraphs>291</Paragraphs>
  <Slides>41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Изящная</vt:lpstr>
      <vt:lpstr>Міністерство освіти і науки України  Департамент освіти і науки Одеської облдержадміністрації   Відділ освіти Балтської районної державної адміністрації       НВК “Піщанська загальноосвітня школа         I-III ступенів – заклад дошкільної освіти” </vt:lpstr>
      <vt:lpstr>                     Зміст</vt:lpstr>
      <vt:lpstr>                   1. Паспорт </vt:lpstr>
      <vt:lpstr>Слайд 4</vt:lpstr>
      <vt:lpstr>Слайд 5</vt:lpstr>
      <vt:lpstr>2.Вступ</vt:lpstr>
      <vt:lpstr>Слайд 7</vt:lpstr>
      <vt:lpstr>Слайд 8</vt:lpstr>
      <vt:lpstr>Слайд 9</vt:lpstr>
      <vt:lpstr>3. Перспективний план розвитку НВК “Піщанська загальноосвітня школа І-ІІІ ступенів – заклад дошкільної освіти” Балтської районної ради Одеської області на 2018-2022 н.р.</vt:lpstr>
      <vt:lpstr>Слайд 11</vt:lpstr>
      <vt:lpstr>Слайд 12</vt:lpstr>
      <vt:lpstr>Слайд 13</vt:lpstr>
      <vt:lpstr> 3.1. Загальні положення</vt:lpstr>
      <vt:lpstr>Слайд 15</vt:lpstr>
      <vt:lpstr>Слайд 16</vt:lpstr>
      <vt:lpstr>Слайд 17</vt:lpstr>
      <vt:lpstr>3.2. Мета та завдання</vt:lpstr>
      <vt:lpstr>Слайд 19</vt:lpstr>
      <vt:lpstr>3.3. Зміст діяльності</vt:lpstr>
      <vt:lpstr>4. Основні шляхи реалізації перспективного плану на період 2018-2022 рр.</vt:lpstr>
      <vt:lpstr>4.1. Розвиток матеріально-технічної бази школи </vt:lpstr>
      <vt:lpstr>Слайд 23</vt:lpstr>
      <vt:lpstr>Слайд 24</vt:lpstr>
      <vt:lpstr>4.2. Мережа класів та контингент учнів </vt:lpstr>
      <vt:lpstr>4.3. Розвиток кадрового потенціалу </vt:lpstr>
      <vt:lpstr>4.4. Перспективний план проходження курсової перепідготовки та       атестації  педагогічних працівників</vt:lpstr>
      <vt:lpstr>Слайд 28</vt:lpstr>
      <vt:lpstr>4.5. Основні напрямки методичної роботи</vt:lpstr>
      <vt:lpstr>4.6. Основні завдання методичної роботи </vt:lpstr>
      <vt:lpstr>Слайд 31</vt:lpstr>
      <vt:lpstr>Слайд 32</vt:lpstr>
      <vt:lpstr> 5. Перспективний план внутрішньо-шкільного контролю за викладанням предметів</vt:lpstr>
      <vt:lpstr>6. Основні напрямки виховної роботи школи </vt:lpstr>
      <vt:lpstr>Слайд 35</vt:lpstr>
      <vt:lpstr>Слайд 36</vt:lpstr>
      <vt:lpstr>Слайд 37</vt:lpstr>
      <vt:lpstr>7. Структура виховної моделі національного виховання </vt:lpstr>
      <vt:lpstr>8. Структура виховної роботи школи </vt:lpstr>
      <vt:lpstr>Слайд 40</vt:lpstr>
      <vt:lpstr>9. Основні завдання виховної роботи: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dc:creator>
  <cp:lastModifiedBy>Админ</cp:lastModifiedBy>
  <cp:revision>86</cp:revision>
  <dcterms:created xsi:type="dcterms:W3CDTF">2018-06-20T10:44:08Z</dcterms:created>
  <dcterms:modified xsi:type="dcterms:W3CDTF">2018-06-27T06:45:25Z</dcterms:modified>
</cp:coreProperties>
</file>