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44" r:id="rId3"/>
    <p:sldId id="1545" r:id="rId4"/>
    <p:sldId id="1546" r:id="rId5"/>
    <p:sldId id="1547" r:id="rId6"/>
    <p:sldId id="1551" r:id="rId7"/>
    <p:sldId id="1548" r:id="rId8"/>
    <p:sldId id="1552" r:id="rId9"/>
    <p:sldId id="1553" r:id="rId10"/>
    <p:sldId id="1549" r:id="rId11"/>
    <p:sldId id="1554" r:id="rId12"/>
    <p:sldId id="1557" r:id="rId13"/>
    <p:sldId id="1558" r:id="rId14"/>
    <p:sldId id="1562" r:id="rId15"/>
    <p:sldId id="1563" r:id="rId16"/>
    <p:sldId id="1564" r:id="rId17"/>
    <p:sldId id="1565" r:id="rId18"/>
    <p:sldId id="1566" r:id="rId19"/>
    <p:sldId id="1567" r:id="rId20"/>
    <p:sldId id="1568" r:id="rId21"/>
    <p:sldId id="1569" r:id="rId22"/>
    <p:sldId id="1354" r:id="rId23"/>
    <p:sldId id="1570" r:id="rId24"/>
    <p:sldId id="643" r:id="rId25"/>
    <p:sldId id="261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10.01.2019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Створення й уведення структури таблиць</a:t>
            </a:r>
            <a:endParaRPr lang="uk-UA" sz="4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491747-E28B-48E1-9AD1-F489B32B8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4" r="100000">
                        <a14:foregroundMark x1="19905" y1="5485" x2="93839" y2="93249"/>
                        <a14:foregroundMark x1="77251" y1="14346" x2="91469" y2="76371"/>
                        <a14:foregroundMark x1="6635" y1="40084" x2="45498" y2="85232"/>
                        <a14:foregroundMark x1="36967" y1="5485" x2="73934" y2="55274"/>
                        <a14:foregroundMark x1="22275" y1="87764" x2="87204" y2="90717"/>
                        <a14:foregroundMark x1="54028" y1="54430" x2="54028" y2="87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683" y="3611587"/>
            <a:ext cx="2201576" cy="24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1698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Кожен із наведених типів даних має власний набір властивостей. Деякі з них є унікальними, тобто містяться лише в одному конкретному типі даних, а окремі є загальними, що містяться в різних типах даних.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Далі використовуватимемо здебільшого такі типи даних: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AA2F0C8-90B1-4923-BD46-466D52B69B9C}"/>
              </a:ext>
            </a:extLst>
          </p:cNvPr>
          <p:cNvSpPr/>
          <p:nvPr/>
        </p:nvSpPr>
        <p:spPr>
          <a:xfrm>
            <a:off x="72008" y="3425500"/>
            <a:ext cx="1998530" cy="8925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Короткий текст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E6A6A41-4D99-4EB5-906A-5592F9641A7E}"/>
              </a:ext>
            </a:extLst>
          </p:cNvPr>
          <p:cNvSpPr/>
          <p:nvPr/>
        </p:nvSpPr>
        <p:spPr>
          <a:xfrm>
            <a:off x="69281" y="4376964"/>
            <a:ext cx="1998530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Довгий текст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946C733-B740-4BDF-9879-361D04C84A27}"/>
              </a:ext>
            </a:extLst>
          </p:cNvPr>
          <p:cNvSpPr/>
          <p:nvPr/>
        </p:nvSpPr>
        <p:spPr>
          <a:xfrm>
            <a:off x="2141384" y="4376964"/>
            <a:ext cx="9975312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це послідовність символів до 65536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14B8FEF-25B3-4FA9-8F8A-594B4DDCABA9}"/>
              </a:ext>
            </a:extLst>
          </p:cNvPr>
          <p:cNvSpPr/>
          <p:nvPr/>
        </p:nvSpPr>
        <p:spPr>
          <a:xfrm>
            <a:off x="69281" y="5263904"/>
            <a:ext cx="1998530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Число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4B8CCB6-B1ED-4651-9A17-308840F5D2D8}"/>
              </a:ext>
            </a:extLst>
          </p:cNvPr>
          <p:cNvSpPr/>
          <p:nvPr/>
        </p:nvSpPr>
        <p:spPr>
          <a:xfrm>
            <a:off x="2141384" y="5280586"/>
            <a:ext cx="9975312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зберігаються числа. Розмір і конкретний тип чисел визначаються значенням властивості Розмір поля.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3EEB9C3-6161-4A56-A198-F638DFB58483}"/>
              </a:ext>
            </a:extLst>
          </p:cNvPr>
          <p:cNvSpPr/>
          <p:nvPr/>
        </p:nvSpPr>
        <p:spPr>
          <a:xfrm>
            <a:off x="69281" y="6167526"/>
            <a:ext cx="2453202" cy="4688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Дата й час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D055473-9E63-4864-83AF-4BBAC04C262C}"/>
              </a:ext>
            </a:extLst>
          </p:cNvPr>
          <p:cNvSpPr/>
          <p:nvPr/>
        </p:nvSpPr>
        <p:spPr>
          <a:xfrm>
            <a:off x="2659116" y="6184208"/>
            <a:ext cx="9457579" cy="468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зберігаються дата й час різних форматів.</a:t>
            </a:r>
            <a:endParaRPr lang="uk-UA" sz="2500" b="1" i="1" kern="0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93D7ECD-B38A-49D1-941A-622482E0C191}"/>
              </a:ext>
            </a:extLst>
          </p:cNvPr>
          <p:cNvSpPr/>
          <p:nvPr/>
        </p:nvSpPr>
        <p:spPr>
          <a:xfrm>
            <a:off x="2141384" y="3448182"/>
            <a:ext cx="9975312" cy="8698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це послідовність символів довжиною від 0 до 255</a:t>
            </a:r>
          </a:p>
        </p:txBody>
      </p:sp>
    </p:spTree>
    <p:extLst>
      <p:ext uri="{BB962C8B-B14F-4D97-AF65-F5344CB8AC3E}">
        <p14:creationId xmlns:p14="http://schemas.microsoft.com/office/powerpoint/2010/main" val="25581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зручності уведення структури таблиць у комп'ютер доцільно для розроблених таблиць МАГАЗИНИ та КАДРИ розробити на папері додаткові таблиці з іменами полів, типом даних та їх описом.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4EB8E-6990-4AB0-BEF9-8AF101CDCBC7}"/>
              </a:ext>
            </a:extLst>
          </p:cNvPr>
          <p:cNvSpPr txBox="1"/>
          <p:nvPr/>
        </p:nvSpPr>
        <p:spPr>
          <a:xfrm>
            <a:off x="70929" y="3120157"/>
            <a:ext cx="12050142" cy="5078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Таблиця 3. ТИПИ ТА ОПИС ПОЛІВ ТАБЛИЦІ «МАГАЗИНИ»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A57D6384-9E36-44C3-899B-A0E4DD181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85087"/>
              </p:ext>
            </p:extLst>
          </p:nvPr>
        </p:nvGraphicFramePr>
        <p:xfrm>
          <a:off x="72007" y="3758153"/>
          <a:ext cx="12049063" cy="284777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93395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3353628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46565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2314918">
                  <a:extLst>
                    <a:ext uri="{9D8B030D-6E8A-4147-A177-3AD203B41FA5}">
                      <a16:colId xmlns:a16="http://schemas.microsoft.com/office/drawing/2014/main" val="1810284488"/>
                    </a:ext>
                  </a:extLst>
                </a:gridCol>
              </a:tblGrid>
              <a:tr h="573060"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Ім’я поля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Опис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519044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Номер магазина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Число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Первинний ключ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475509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Адреса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Короткий текст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421407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Директор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i="1" noProof="0" dirty="0"/>
                        <a:t>Короткий текст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421407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Телефон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i="1" noProof="0" dirty="0"/>
                        <a:t>Короткий текст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75398"/>
                  </a:ext>
                </a:extLst>
              </a:tr>
              <a:tr h="421407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Працівників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Число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i="1" noProof="0" dirty="0"/>
                        <a:t>Станом на 1 липня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25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6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Таблиця 4. ТИПИ ТА ОПИС ПОЛІВ ТАБЛИЦІ «КАДРИ»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D0C70472-13E7-4FED-968E-14F358B5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5927"/>
              </p:ext>
            </p:extLst>
          </p:nvPr>
        </p:nvGraphicFramePr>
        <p:xfrm>
          <a:off x="72007" y="1834763"/>
          <a:ext cx="12049063" cy="4460936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93395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3353628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46565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2314918">
                  <a:extLst>
                    <a:ext uri="{9D8B030D-6E8A-4147-A177-3AD203B41FA5}">
                      <a16:colId xmlns:a16="http://schemas.microsoft.com/office/drawing/2014/main" val="1810284488"/>
                    </a:ext>
                  </a:extLst>
                </a:gridCol>
              </a:tblGrid>
              <a:tr h="619289"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Ім’я поля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Опис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560915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Справа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Число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Первинний ключ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513868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Прізвище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Короткий текст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Посада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i="1" noProof="0" dirty="0"/>
                        <a:t>Короткий текст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Рік народження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Число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75398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Освіта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i="1" noProof="0" dirty="0"/>
                        <a:t>Короткий текст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i="1" noProof="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252260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Стаж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Число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i="1" noProof="0" dirty="0"/>
                        <a:t>Станом на 1 січня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948519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Оклад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Число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602649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Номер магазина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200" b="1" i="1" noProof="0" dirty="0"/>
                        <a:t>Число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88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0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цьому підготовку таблиць на папері завершено. Далі введемо структури таблиць у комп'ютер у </a:t>
            </a:r>
            <a:r>
              <a:rPr lang="uk-UA" sz="2800" b="1" i="1" kern="0" dirty="0">
                <a:solidFill>
                  <a:srgbClr val="FFFF00"/>
                </a:solidFill>
              </a:rPr>
              <a:t>режимі Конструктора</a:t>
            </a:r>
            <a:r>
              <a:rPr lang="uk-UA" sz="2800" b="1" i="1" kern="0" dirty="0">
                <a:solidFill>
                  <a:schemeClr val="bg1"/>
                </a:solidFill>
              </a:rPr>
              <a:t>. Для цього виконуємо такі дії.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517A7-6818-41D5-8E8C-DD01BDAD6A9F}"/>
              </a:ext>
            </a:extLst>
          </p:cNvPr>
          <p:cNvSpPr txBox="1"/>
          <p:nvPr/>
        </p:nvSpPr>
        <p:spPr>
          <a:xfrm>
            <a:off x="247203" y="2683952"/>
            <a:ext cx="3956936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Завантажимо систему </a:t>
            </a:r>
            <a:r>
              <a:rPr lang="en-US" sz="2800" b="1" i="1" kern="0" dirty="0">
                <a:solidFill>
                  <a:srgbClr val="FFFF00"/>
                </a:solidFill>
              </a:rPr>
              <a:t>Access 2016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Створимо базу даних з іменем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F396F-C165-4F00-94C4-330DD697C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" t="1959" r="794" b="1581"/>
          <a:stretch/>
        </p:blipFill>
        <p:spPr>
          <a:xfrm>
            <a:off x="4378142" y="2683952"/>
            <a:ext cx="7701968" cy="348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3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вікні, що відкриється, активуємо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5AFA0B-738A-45A8-9FC6-C98067F4A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644"/>
          <a:stretch/>
        </p:blipFill>
        <p:spPr>
          <a:xfrm>
            <a:off x="341795" y="2977557"/>
            <a:ext cx="11597957" cy="274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130E2-0484-410E-AB4D-2A49F7358785}"/>
              </a:ext>
            </a:extLst>
          </p:cNvPr>
          <p:cNvSpPr txBox="1"/>
          <p:nvPr/>
        </p:nvSpPr>
        <p:spPr>
          <a:xfrm>
            <a:off x="247202" y="5873165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таблиць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441B6CE-0F78-4F64-8E33-ECF16935AC47}"/>
              </a:ext>
            </a:extLst>
          </p:cNvPr>
          <p:cNvSpPr/>
          <p:nvPr/>
        </p:nvSpPr>
        <p:spPr>
          <a:xfrm>
            <a:off x="1974439" y="3714236"/>
            <a:ext cx="829721" cy="7929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03F58AC9-0E65-4495-8B65-1E004F314798}"/>
              </a:ext>
            </a:extLst>
          </p:cNvPr>
          <p:cNvSpPr/>
          <p:nvPr/>
        </p:nvSpPr>
        <p:spPr>
          <a:xfrm rot="18900000">
            <a:off x="2516680" y="31900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5D216AD-723B-4767-801D-39CCC28ADE7C}"/>
              </a:ext>
            </a:extLst>
          </p:cNvPr>
          <p:cNvSpPr/>
          <p:nvPr/>
        </p:nvSpPr>
        <p:spPr>
          <a:xfrm>
            <a:off x="1778144" y="3363004"/>
            <a:ext cx="888856" cy="30221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FB7C50F7-C67B-490D-8A32-01AE72D7E990}"/>
              </a:ext>
            </a:extLst>
          </p:cNvPr>
          <p:cNvSpPr/>
          <p:nvPr/>
        </p:nvSpPr>
        <p:spPr>
          <a:xfrm rot="18900000">
            <a:off x="2127130" y="271150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9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до бази даних додається порожня таблиця.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0FD1B9-75E9-4374-AE8C-7115F17BB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33"/>
          <a:stretch/>
        </p:blipFill>
        <p:spPr>
          <a:xfrm>
            <a:off x="342109" y="2916736"/>
            <a:ext cx="11696700" cy="2744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493BD-CF94-42F3-A09E-C0446958B7F3}"/>
              </a:ext>
            </a:extLst>
          </p:cNvPr>
          <p:cNvSpPr txBox="1"/>
          <p:nvPr/>
        </p:nvSpPr>
        <p:spPr>
          <a:xfrm>
            <a:off x="72008" y="581080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Звернемо увагу на те, що у вікні, у якому відкрита ця таблиця, активованою має бути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862EAA9-E7BB-4925-ABF5-5BB229696FAC}"/>
              </a:ext>
            </a:extLst>
          </p:cNvPr>
          <p:cNvSpPr/>
          <p:nvPr/>
        </p:nvSpPr>
        <p:spPr>
          <a:xfrm>
            <a:off x="6489407" y="3304922"/>
            <a:ext cx="1315378" cy="4174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A1B55C68-F644-45E2-875B-0CC9DCF8BCED}"/>
              </a:ext>
            </a:extLst>
          </p:cNvPr>
          <p:cNvSpPr/>
          <p:nvPr/>
        </p:nvSpPr>
        <p:spPr>
          <a:xfrm rot="18900000">
            <a:off x="7023178" y="268834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1187494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Уведемо ім'я поля в таблицю. Уведення здійснюється стандартним способом: необхідно встановити курсор миші у відповідну клітинку таблиці й за допомогою клавіатури ввести певні імена.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17CA9-17A3-4BE8-96E5-7D1A0A77E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166"/>
          <a:stretch/>
        </p:blipFill>
        <p:spPr>
          <a:xfrm>
            <a:off x="247650" y="3817007"/>
            <a:ext cx="11696700" cy="272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6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6610270" cy="46628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Далі слід увести типи полів. Їх краще не вводити з клавіатури, а вибирати зі списку типів. Одразу після вибору типу даних необхідно встановити його властивість. Опис полів не обов'язковий. Його використовують для вказування призначення поля й припустимих його значень.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0FBBE-4FF8-42EF-97ED-8EF7398B9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29" y="1860554"/>
            <a:ext cx="5132221" cy="46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Уведемо у відкриту на екрані таблицю усі дані з табл. З («Типи та опис полів таблиці МАГАЗИНИ»).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2C763E-8534-4A44-9F5C-DDA1AD678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75"/>
          <a:stretch/>
        </p:blipFill>
        <p:spPr>
          <a:xfrm>
            <a:off x="644067" y="2923665"/>
            <a:ext cx="11332203" cy="347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6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11874948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Збережемо, таблицю з іменем МАГАЗИНИ. Для цього слід на панелі швидкого доступу натиснути кнопку Зберегти (або скористатися клавішами </a:t>
            </a:r>
            <a:r>
              <a:rPr lang="en-US" sz="2800" b="1" i="1" kern="0" dirty="0" err="1">
                <a:solidFill>
                  <a:schemeClr val="bg1"/>
                </a:solidFill>
              </a:rPr>
              <a:t>Ctrl+S</a:t>
            </a:r>
            <a:r>
              <a:rPr lang="en-US" sz="2800" b="1" i="1" kern="0" dirty="0">
                <a:solidFill>
                  <a:schemeClr val="bg1"/>
                </a:solidFill>
              </a:rPr>
              <a:t>). </a:t>
            </a:r>
            <a:r>
              <a:rPr lang="uk-UA" sz="2800" b="1" i="1" kern="0" dirty="0">
                <a:solidFill>
                  <a:schemeClr val="bg1"/>
                </a:solidFill>
              </a:rPr>
              <a:t>Відкриється віконце, у яке вводимо ім'я МАГАЗИНИ, й натискаємо кнопку ОК.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7DD46-B541-4661-9543-87A1F8C28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09" y="4247894"/>
            <a:ext cx="4429782" cy="21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8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Таблиці в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можна створювати різними способами, наприклад: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926FAEB-95D2-4241-9CDD-918B4FA4931A}"/>
              </a:ext>
            </a:extLst>
          </p:cNvPr>
          <p:cNvSpPr/>
          <p:nvPr/>
        </p:nvSpPr>
        <p:spPr>
          <a:xfrm>
            <a:off x="69849" y="2278064"/>
            <a:ext cx="5972332" cy="3157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шляхом імпортування зовнішніх даних, з використанням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SharePoint, </a:t>
            </a:r>
            <a:r>
              <a:rPr lang="uk-UA" sz="2800" b="1" i="1" kern="0" dirty="0">
                <a:solidFill>
                  <a:schemeClr val="bg1"/>
                </a:solidFill>
              </a:rPr>
              <a:t>із використанням веб-служби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98A8631-A17E-495E-BA88-48C33210E302}"/>
              </a:ext>
            </a:extLst>
          </p:cNvPr>
          <p:cNvSpPr/>
          <p:nvPr/>
        </p:nvSpPr>
        <p:spPr>
          <a:xfrm>
            <a:off x="6149818" y="2278064"/>
            <a:ext cx="5972332" cy="3157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найчастіше таблиці створюються самим розробником бази даних від їх проектування на папері, до створення електронних працездатних таблиць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D6C0B-1716-455C-ACB3-59DB2C3ACE00}"/>
              </a:ext>
            </a:extLst>
          </p:cNvPr>
          <p:cNvSpPr txBox="1"/>
          <p:nvPr/>
        </p:nvSpPr>
        <p:spPr>
          <a:xfrm>
            <a:off x="72008" y="5575723"/>
            <a:ext cx="12050142" cy="523220"/>
          </a:xfrm>
          <a:prstGeom prst="wedgeRectCallout">
            <a:avLst>
              <a:gd name="adj1" fmla="val 35067"/>
              <a:gd name="adj2" fmla="val -10449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Саме такий варіант розглянемо далі.</a:t>
            </a:r>
          </a:p>
        </p:txBody>
      </p:sp>
    </p:spTree>
    <p:extLst>
      <p:ext uri="{BB962C8B-B14F-4D97-AF65-F5344CB8AC3E}">
        <p14:creationId xmlns:p14="http://schemas.microsoft.com/office/powerpoint/2010/main" val="25550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на екран буде виведено попередження.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AC707-B55F-412D-93F3-055B37CC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2514600"/>
            <a:ext cx="113252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4A0CC-9A41-4AFA-8BDD-4D5A551D68D5}"/>
              </a:ext>
            </a:extLst>
          </p:cNvPr>
          <p:cNvSpPr txBox="1"/>
          <p:nvPr/>
        </p:nvSpPr>
        <p:spPr>
          <a:xfrm>
            <a:off x="70928" y="4474226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Натискання кнопки Так у цьому вікні зумовить створення первинного ключа типу Лічильник. На цьому етапі не обов'язково встановлювати первинний ключ, тому натиснемо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chemeClr val="bg1"/>
                </a:solidFill>
              </a:rPr>
              <a:t>. Таблиця буде збережена, а її ім'я з'явиться в області переходів.</a:t>
            </a:r>
          </a:p>
        </p:txBody>
      </p:sp>
    </p:spTree>
    <p:extLst>
      <p:ext uri="{BB962C8B-B14F-4D97-AF65-F5344CB8AC3E}">
        <p14:creationId xmlns:p14="http://schemas.microsoft.com/office/powerpoint/2010/main" val="279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8641-6181-4774-AC4A-D6E54E7E375F}"/>
              </a:ext>
            </a:extLst>
          </p:cNvPr>
          <p:cNvSpPr txBox="1"/>
          <p:nvPr/>
        </p:nvSpPr>
        <p:spPr>
          <a:xfrm>
            <a:off x="252985" y="1860554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таблицю МАГАЗИНИ, для чого відкриємо її контекстне меню та виконаємо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A5242-5687-42ED-8AE7-AA4F98D4D675}"/>
              </a:ext>
            </a:extLst>
          </p:cNvPr>
          <p:cNvSpPr txBox="1"/>
          <p:nvPr/>
        </p:nvSpPr>
        <p:spPr>
          <a:xfrm>
            <a:off x="247202" y="5055695"/>
            <a:ext cx="1187494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такому самому порядку введемо та збережемо структуру таблиці КАДРИ. Після   збереження закриваємо таблицю.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FBDF0A-3754-4C58-9E4D-0E695A15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126" y="3003535"/>
            <a:ext cx="80391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06CC925-6CB8-429C-B3D2-61C2429668F6}"/>
              </a:ext>
            </a:extLst>
          </p:cNvPr>
          <p:cNvSpPr/>
          <p:nvPr/>
        </p:nvSpPr>
        <p:spPr>
          <a:xfrm>
            <a:off x="5321152" y="3390212"/>
            <a:ext cx="1790848" cy="3461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74619B71-D534-4631-BEB6-EF2E98ECD0DD}"/>
              </a:ext>
            </a:extLst>
          </p:cNvPr>
          <p:cNvSpPr/>
          <p:nvPr/>
        </p:nvSpPr>
        <p:spPr>
          <a:xfrm rot="18900000">
            <a:off x="6183853" y="274255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існують способи створення таблиць в Access 2016?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945" y="2240195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Із якою метою таблиці бажано створювати спочатку на папері?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9" y="328362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виконуються для зберігання структури таблиці?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2009" y="432705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розуміють під терміном «структура таблиці»?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73129-A22D-40B1-AD5E-F9A38C216695}"/>
              </a:ext>
            </a:extLst>
          </p:cNvPr>
          <p:cNvSpPr txBox="1"/>
          <p:nvPr/>
        </p:nvSpPr>
        <p:spPr>
          <a:xfrm>
            <a:off x="72008" y="4974657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Чому найчастіше застосовується конструктор створення таблиць?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Назвіть основні типи даних таблиць Access 2016.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944" y="180368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уведення структури таблиць в Access 2016.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47114"/>
            <a:ext cx="3827330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уведення типу даних поля та його властивостей.</a:t>
            </a:r>
          </a:p>
        </p:txBody>
      </p:sp>
      <p:pic>
        <p:nvPicPr>
          <p:cNvPr id="1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FA60080-E28F-4633-AA2D-FEB81E4F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70" y="2850149"/>
            <a:ext cx="6517804" cy="36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20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FE0D67-1E0B-4E6C-B948-1DFBB4671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4" r="100000">
                        <a14:foregroundMark x1="19905" y1="5485" x2="93839" y2="93249"/>
                        <a14:foregroundMark x1="77251" y1="14346" x2="91469" y2="76371"/>
                        <a14:foregroundMark x1="6635" y1="40084" x2="45498" y2="85232"/>
                        <a14:foregroundMark x1="36967" y1="5485" x2="73934" y2="55274"/>
                        <a14:foregroundMark x1="22275" y1="87764" x2="87204" y2="90717"/>
                        <a14:foregroundMark x1="54028" y1="54430" x2="54028" y2="87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683" y="3611587"/>
            <a:ext cx="2201576" cy="24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Розробці таблиць передує детальний аналіз предметної області, визначення вимог, змісту та структури документів, які необхідно отримати.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id="{AF94C335-A661-4863-990F-D017B839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76" y="2700860"/>
            <a:ext cx="6353316" cy="35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2D0D45-CD1C-478B-A008-9BDE8FEB6910}"/>
              </a:ext>
            </a:extLst>
          </p:cNvPr>
          <p:cNvSpPr txBox="1"/>
          <p:nvPr/>
        </p:nvSpPr>
        <p:spPr>
          <a:xfrm>
            <a:off x="72008" y="2700860"/>
            <a:ext cx="55283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основі цього слід визначити: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666AC-6301-4177-90FB-5C39FDDBCCD5}"/>
              </a:ext>
            </a:extLst>
          </p:cNvPr>
          <p:cNvSpPr txBox="1"/>
          <p:nvPr/>
        </p:nvSpPr>
        <p:spPr>
          <a:xfrm>
            <a:off x="325120" y="3781613"/>
            <a:ext cx="527519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кількість таблиць,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5CA91-4A8F-4008-B258-68B47DDA9EB6}"/>
              </a:ext>
            </a:extLst>
          </p:cNvPr>
          <p:cNvSpPr txBox="1"/>
          <p:nvPr/>
        </p:nvSpPr>
        <p:spPr>
          <a:xfrm>
            <a:off x="325120" y="4431479"/>
            <a:ext cx="527519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назви,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9CE91-BC95-4755-B9C9-EEEB112BEEFA}"/>
              </a:ext>
            </a:extLst>
          </p:cNvPr>
          <p:cNvSpPr txBox="1"/>
          <p:nvPr/>
        </p:nvSpPr>
        <p:spPr>
          <a:xfrm>
            <a:off x="325120" y="5095968"/>
            <a:ext cx="527519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структури,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89DE9-9E40-4BE4-A4FA-64263A6771F7}"/>
              </a:ext>
            </a:extLst>
          </p:cNvPr>
          <p:cNvSpPr txBox="1"/>
          <p:nvPr/>
        </p:nvSpPr>
        <p:spPr>
          <a:xfrm>
            <a:off x="325120" y="5751381"/>
            <a:ext cx="527519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вміст кожної таблиці.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методику розроблення та опрацювання таблиць розглядатимемо на прикладі предметної області Магазини.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1EFC1-AD18-43EF-A710-3C896612E11D}"/>
              </a:ext>
            </a:extLst>
          </p:cNvPr>
          <p:cNvSpPr txBox="1"/>
          <p:nvPr/>
        </p:nvSpPr>
        <p:spPr>
          <a:xfrm>
            <a:off x="72008" y="2716182"/>
            <a:ext cx="797471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Припустимо, що БД магазинів АТБ має містити дві таблиці: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5517239-BBAE-4160-8900-AE2AAFEA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2470102"/>
            <a:ext cx="414528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76E20-4BF5-41B1-AF5E-28BA9BA8FE24}"/>
              </a:ext>
            </a:extLst>
          </p:cNvPr>
          <p:cNvSpPr txBox="1"/>
          <p:nvPr/>
        </p:nvSpPr>
        <p:spPr>
          <a:xfrm>
            <a:off x="457200" y="3804713"/>
            <a:ext cx="758952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табл. 1 МАГАЗИНИ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BC702-3FB9-4998-9C99-A241DEC0C6C1}"/>
              </a:ext>
            </a:extLst>
          </p:cNvPr>
          <p:cNvSpPr txBox="1"/>
          <p:nvPr/>
        </p:nvSpPr>
        <p:spPr>
          <a:xfrm>
            <a:off x="448487" y="4462357"/>
            <a:ext cx="758952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табл. 2. КАДРИ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23625-75AE-46C2-B9CD-1600D686337E}"/>
              </a:ext>
            </a:extLst>
          </p:cNvPr>
          <p:cNvSpPr txBox="1"/>
          <p:nvPr/>
        </p:nvSpPr>
        <p:spPr>
          <a:xfrm>
            <a:off x="72008" y="5119814"/>
            <a:ext cx="797471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Визначимо їх структури і вміст.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Таблиця 1. МАГАЗИНИ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16CA91F-27CF-4846-B418-7A21896A1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89439"/>
              </p:ext>
            </p:extLst>
          </p:nvPr>
        </p:nvGraphicFramePr>
        <p:xfrm>
          <a:off x="72008" y="1981906"/>
          <a:ext cx="12047984" cy="292537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71615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337312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810284488"/>
                    </a:ext>
                  </a:extLst>
                </a:gridCol>
                <a:gridCol w="2295272">
                  <a:extLst>
                    <a:ext uri="{9D8B030D-6E8A-4147-A177-3AD203B41FA5}">
                      <a16:colId xmlns:a16="http://schemas.microsoft.com/office/drawing/2014/main" val="2491303736"/>
                    </a:ext>
                  </a:extLst>
                </a:gridCol>
              </a:tblGrid>
              <a:tr h="842835"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Номер магазина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Адреса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Директор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Телефон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i="1" noProof="0" dirty="0"/>
                        <a:t>Працівників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76339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вул. Паркова, 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Коцюба П.М.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234-54-63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69936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вул. Печерська, 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Борзова А.С.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234-22-98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619789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вул. Річкова, 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Середа К.М.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234-67-92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0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Таблиця 1. КАДРИ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16CA91F-27CF-4846-B418-7A21896A1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90521"/>
              </p:ext>
            </p:extLst>
          </p:nvPr>
        </p:nvGraphicFramePr>
        <p:xfrm>
          <a:off x="72008" y="1890467"/>
          <a:ext cx="12047987" cy="473335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07607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93416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640592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40592">
                  <a:extLst>
                    <a:ext uri="{9D8B030D-6E8A-4147-A177-3AD203B41FA5}">
                      <a16:colId xmlns:a16="http://schemas.microsoft.com/office/drawing/2014/main" val="1762849641"/>
                    </a:ext>
                  </a:extLst>
                </a:gridCol>
                <a:gridCol w="1947456">
                  <a:extLst>
                    <a:ext uri="{9D8B030D-6E8A-4147-A177-3AD203B41FA5}">
                      <a16:colId xmlns:a16="http://schemas.microsoft.com/office/drawing/2014/main" val="4220966785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571003890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1810284488"/>
                    </a:ext>
                  </a:extLst>
                </a:gridCol>
                <a:gridCol w="1584075">
                  <a:extLst>
                    <a:ext uri="{9D8B030D-6E8A-4147-A177-3AD203B41FA5}">
                      <a16:colId xmlns:a16="http://schemas.microsoft.com/office/drawing/2014/main" val="2491303736"/>
                    </a:ext>
                  </a:extLst>
                </a:gridCol>
              </a:tblGrid>
              <a:tr h="678342"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 err="1"/>
                        <a:t>Спра</a:t>
                      </a:r>
                      <a:r>
                        <a:rPr lang="uk-UA" sz="2000" i="1" noProof="0" dirty="0"/>
                        <a:t>-ва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Прізвище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Посада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Рік наро-</a:t>
                      </a:r>
                      <a:r>
                        <a:rPr lang="uk-UA" sz="2000" i="1" noProof="0" dirty="0" err="1"/>
                        <a:t>дження</a:t>
                      </a:r>
                      <a:endParaRPr lang="uk-UA" sz="20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Освіта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Стаж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Оклад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Номер магазина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614401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105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Сокіл Т.Л.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касир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середня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3500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562868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Таран В.Д.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диспетчер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1973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вища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4000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657521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Рябко Р.П.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експерт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1981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вища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4200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498827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 err="1"/>
                        <a:t>Семко</a:t>
                      </a:r>
                      <a:r>
                        <a:rPr lang="uk-UA" sz="2000" b="0" i="1" noProof="0" dirty="0"/>
                        <a:t> М.М.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диспетчер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середня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4000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551662"/>
                  </a:ext>
                </a:extLst>
              </a:tr>
              <a:tr h="6734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Горошко Ф.Р.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диспетчер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1975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i="1" noProof="0" dirty="0"/>
                        <a:t>Середня спеціальна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4000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653458"/>
                  </a:ext>
                </a:extLst>
              </a:tr>
              <a:tr h="498827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 err="1"/>
                        <a:t>Раков</a:t>
                      </a:r>
                      <a:r>
                        <a:rPr lang="uk-UA" sz="2000" b="0" i="1" noProof="0" dirty="0"/>
                        <a:t> Г.П.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аналітик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1965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вища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4500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483482"/>
                  </a:ext>
                </a:extLst>
              </a:tr>
              <a:tr h="498827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Шрамко Т.Л.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диспетчер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1961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середня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4000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1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37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21D60-F50D-431E-84B3-32560A517BCE}"/>
              </a:ext>
            </a:extLst>
          </p:cNvPr>
          <p:cNvSpPr txBox="1"/>
          <p:nvPr/>
        </p:nvSpPr>
        <p:spPr>
          <a:xfrm>
            <a:off x="1567543" y="3564395"/>
            <a:ext cx="10554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rgbClr val="FFFFFF"/>
                </a:solidFill>
              </a:rPr>
              <a:t>існують такі інструментарії створення таблиць, як: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EFE91BC1-9049-49A5-85B7-E28A1F09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44611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1A0D8BD-42DE-4768-831E-4B2CFBFA6A0E}"/>
              </a:ext>
            </a:extLst>
          </p:cNvPr>
          <p:cNvSpPr/>
          <p:nvPr/>
        </p:nvSpPr>
        <p:spPr>
          <a:xfrm>
            <a:off x="69850" y="4952617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Конструктор таблиць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7FAB978-3998-4A04-9AE1-FEBD7B7AC9C7}"/>
              </a:ext>
            </a:extLst>
          </p:cNvPr>
          <p:cNvSpPr/>
          <p:nvPr/>
        </p:nvSpPr>
        <p:spPr>
          <a:xfrm>
            <a:off x="4110552" y="4952617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Майстер таблиць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6B20BA1-E238-41BB-BB5B-99AF5FE59CE0}"/>
              </a:ext>
            </a:extLst>
          </p:cNvPr>
          <p:cNvSpPr/>
          <p:nvPr/>
        </p:nvSpPr>
        <p:spPr>
          <a:xfrm>
            <a:off x="8149100" y="4952617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Режим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таблиць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70FCE03-9D59-4F4A-90AB-BCB1201025B2}"/>
              </a:ext>
            </a:extLst>
          </p:cNvPr>
          <p:cNvSpPr/>
          <p:nvPr/>
        </p:nvSpPr>
        <p:spPr>
          <a:xfrm>
            <a:off x="69850" y="1196764"/>
            <a:ext cx="5972332" cy="94771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Головною вважатимемо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2BC68EC-A08C-432C-8CE3-92606A2048D4}"/>
              </a:ext>
            </a:extLst>
          </p:cNvPr>
          <p:cNvSpPr/>
          <p:nvPr/>
        </p:nvSpPr>
        <p:spPr>
          <a:xfrm>
            <a:off x="6149819" y="1196764"/>
            <a:ext cx="5972332" cy="94771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Допоміжною вважатимемо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AB0079B-7263-473E-95E1-07022562B8FD}"/>
              </a:ext>
            </a:extLst>
          </p:cNvPr>
          <p:cNvSpPr/>
          <p:nvPr/>
        </p:nvSpPr>
        <p:spPr>
          <a:xfrm>
            <a:off x="69849" y="2262843"/>
            <a:ext cx="5972332" cy="9477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таблицю МАГАЗИНИ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C4F0E9D-D963-4073-A33E-BFBF92487FD5}"/>
              </a:ext>
            </a:extLst>
          </p:cNvPr>
          <p:cNvSpPr/>
          <p:nvPr/>
        </p:nvSpPr>
        <p:spPr>
          <a:xfrm>
            <a:off x="6149818" y="2262843"/>
            <a:ext cx="5972332" cy="9477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таблицю КАДРИ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0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Найпотужнішим і універсальним є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таблиць</a:t>
            </a:r>
            <a:r>
              <a:rPr lang="uk-UA" sz="2800" b="1" i="1" kern="0" dirty="0">
                <a:solidFill>
                  <a:schemeClr val="bg1"/>
                </a:solidFill>
              </a:rPr>
              <a:t>, тому далі розглядається цей спосіб. Інші способи простіші, й ними можна оволодіти самостійно.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858E1-D6A6-41E1-A7BC-71569975D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356"/>
          <a:stretch/>
        </p:blipFill>
        <p:spPr>
          <a:xfrm>
            <a:off x="233871" y="2777407"/>
            <a:ext cx="11582400" cy="360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DF1E6DD-3EA7-422C-AA0B-6F2AA376FC16}"/>
              </a:ext>
            </a:extLst>
          </p:cNvPr>
          <p:cNvSpPr/>
          <p:nvPr/>
        </p:nvSpPr>
        <p:spPr>
          <a:xfrm>
            <a:off x="1825718" y="3483696"/>
            <a:ext cx="885242" cy="7911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B1877E72-8067-4922-9AD6-CBDECA82DA02}"/>
              </a:ext>
            </a:extLst>
          </p:cNvPr>
          <p:cNvSpPr/>
          <p:nvPr/>
        </p:nvSpPr>
        <p:spPr>
          <a:xfrm rot="18900000">
            <a:off x="2393780" y="284552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7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уведення</a:t>
            </a:r>
            <a:br>
              <a:rPr lang="uk-UA" dirty="0"/>
            </a:br>
            <a:r>
              <a:rPr lang="uk-UA" dirty="0"/>
              <a:t>структури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859902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визначення структури таблиць слід визначити типи полів з урахуванням тих типів, з якими може працювати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376B4-E95F-467B-B9A5-57D816B5D211}"/>
              </a:ext>
            </a:extLst>
          </p:cNvPr>
          <p:cNvSpPr txBox="1"/>
          <p:nvPr/>
        </p:nvSpPr>
        <p:spPr>
          <a:xfrm>
            <a:off x="3616491" y="3152858"/>
            <a:ext cx="505454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середовищі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використовуються типи даних, перелік яких наведено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7D6BFF-5DF4-40FC-9918-AEE7E4C7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409" y="1196762"/>
            <a:ext cx="3204971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id="{A26F4D66-80BA-4176-8B0B-BC9DBAEB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52858"/>
            <a:ext cx="3416108" cy="34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197781</TotalTime>
  <Words>1136</Words>
  <Application>Microsoft Office PowerPoint</Application>
  <PresentationFormat>Широкий екран</PresentationFormat>
  <Paragraphs>260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Verdana</vt:lpstr>
      <vt:lpstr>Wingdings</vt:lpstr>
      <vt:lpstr>Тема Office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Створення й уведення структури таблиць</vt:lpstr>
      <vt:lpstr>Запитання для самоперевірки знань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462</cp:revision>
  <dcterms:created xsi:type="dcterms:W3CDTF">2016-06-06T19:48:43Z</dcterms:created>
  <dcterms:modified xsi:type="dcterms:W3CDTF">2019-01-10T20:58:45Z</dcterms:modified>
</cp:coreProperties>
</file>