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  <p:sldId id="256" r:id="rId4"/>
    <p:sldId id="257" r:id="rId5"/>
    <p:sldId id="268" r:id="rId6"/>
    <p:sldId id="258" r:id="rId7"/>
    <p:sldId id="263" r:id="rId8"/>
    <p:sldId id="264" r:id="rId9"/>
    <p:sldId id="259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F89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Ð°ÑÑÐ¸Ð½ÐºÐ¸ Ð¿Ð¾ Ð·Ð°Ð¿ÑÐ¾ÑÑ Ð¿Ð¾Ð²ÑÑÑ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89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494590" cy="321471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AF8997"/>
                </a:solidFill>
              </a:rPr>
              <a:t>"Екологічне дослідження забруднення атмосфери і шляхи збереження її чистоти"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14876" y="3714752"/>
            <a:ext cx="4173286" cy="282417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002060"/>
                </a:solidFill>
              </a:rPr>
              <a:t>Підготували:</a:t>
            </a:r>
          </a:p>
          <a:p>
            <a:r>
              <a:rPr lang="ru-RU" sz="1400" dirty="0" err="1" smtClean="0"/>
              <a:t>учні</a:t>
            </a:r>
            <a:r>
              <a:rPr lang="ru-RU" sz="1400" dirty="0" smtClean="0"/>
              <a:t> </a:t>
            </a:r>
            <a:r>
              <a:rPr lang="ru-RU" sz="1800" dirty="0" smtClean="0"/>
              <a:t>11</a:t>
            </a:r>
            <a:r>
              <a:rPr lang="ru-RU" sz="1400" dirty="0" smtClean="0"/>
              <a:t> </a:t>
            </a:r>
            <a:r>
              <a:rPr lang="ru-RU" sz="1400" dirty="0" err="1" smtClean="0"/>
              <a:t>класу</a:t>
            </a:r>
            <a:r>
              <a:rPr lang="ru-RU" sz="1400" dirty="0" smtClean="0"/>
              <a:t>                                                                                                                               </a:t>
            </a:r>
            <a:r>
              <a:rPr lang="uk-UA" sz="1400" dirty="0" smtClean="0"/>
              <a:t>НВК «</a:t>
            </a:r>
            <a:r>
              <a:rPr lang="uk-UA" sz="1400" dirty="0" err="1" smtClean="0"/>
              <a:t>Піщанська</a:t>
            </a:r>
            <a:r>
              <a:rPr lang="uk-UA" sz="1400" dirty="0" smtClean="0"/>
              <a:t> ЗОШ </a:t>
            </a:r>
            <a:r>
              <a:rPr lang="uk-UA" sz="1400" dirty="0" err="1" smtClean="0"/>
              <a:t>І-ІІІст.-</a:t>
            </a:r>
            <a:r>
              <a:rPr lang="uk-UA" sz="1400" dirty="0" err="1" smtClean="0"/>
              <a:t>ЗДО</a:t>
            </a:r>
            <a:r>
              <a:rPr lang="uk-UA" sz="1400" dirty="0" smtClean="0"/>
              <a:t>»</a:t>
            </a:r>
          </a:p>
          <a:p>
            <a:r>
              <a:rPr lang="uk-UA" sz="1400" dirty="0" err="1" smtClean="0"/>
              <a:t>Матевосова</a:t>
            </a:r>
            <a:r>
              <a:rPr lang="uk-UA" sz="1400" dirty="0" smtClean="0"/>
              <a:t> </a:t>
            </a:r>
            <a:r>
              <a:rPr lang="uk-UA" sz="1400" dirty="0" smtClean="0"/>
              <a:t>Юлія</a:t>
            </a:r>
          </a:p>
          <a:p>
            <a:r>
              <a:rPr lang="uk-UA" sz="1400" dirty="0" smtClean="0"/>
              <a:t>	Скрипник </a:t>
            </a:r>
            <a:r>
              <a:rPr lang="uk-UA" sz="1400" dirty="0" err="1" smtClean="0"/>
              <a:t>Вя</a:t>
            </a:r>
            <a:r>
              <a:rPr lang="uk-UA" sz="1400" baseline="30000" dirty="0" smtClean="0"/>
              <a:t>,</a:t>
            </a:r>
            <a:r>
              <a:rPr lang="uk-UA" sz="1400" dirty="0" err="1" smtClean="0"/>
              <a:t>чеслав</a:t>
            </a:r>
            <a:endParaRPr lang="uk-UA" sz="1400" dirty="0" smtClean="0"/>
          </a:p>
          <a:p>
            <a:r>
              <a:rPr lang="uk-UA" sz="1400" dirty="0" smtClean="0"/>
              <a:t>	 </a:t>
            </a:r>
            <a:r>
              <a:rPr lang="uk-UA" sz="1400" dirty="0" err="1" smtClean="0"/>
              <a:t>Музикова</a:t>
            </a:r>
            <a:r>
              <a:rPr lang="uk-UA" sz="1400" dirty="0" smtClean="0"/>
              <a:t> </a:t>
            </a:r>
            <a:r>
              <a:rPr lang="uk-UA" sz="1400" dirty="0" smtClean="0"/>
              <a:t>Катерина</a:t>
            </a:r>
          </a:p>
          <a:p>
            <a:r>
              <a:rPr lang="uk-UA" sz="1400" i="1" dirty="0" smtClean="0"/>
              <a:t>Керівник:</a:t>
            </a:r>
          </a:p>
          <a:p>
            <a:r>
              <a:rPr lang="uk-UA" sz="1400" i="1" dirty="0" smtClean="0"/>
              <a:t>	Вчитель фізики і трудового                  </a:t>
            </a:r>
            <a:r>
              <a:rPr lang="uk-UA" sz="1400" i="1" dirty="0" smtClean="0"/>
              <a:t>                                                                                                                   </a:t>
            </a:r>
            <a:r>
              <a:rPr lang="uk-UA" sz="1400" i="1" dirty="0" smtClean="0"/>
              <a:t>навчання Нікіфорова А.Д.</a:t>
            </a:r>
          </a:p>
          <a:p>
            <a:endParaRPr lang="uk-UA" sz="1400" dirty="0" smtClean="0"/>
          </a:p>
          <a:p>
            <a:pPr algn="l"/>
            <a:endParaRPr lang="uk-UA" sz="1400" dirty="0">
              <a:solidFill>
                <a:srgbClr val="00206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71480"/>
            <a:ext cx="72866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Інформаційно-дослідницький  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520114" cy="1428760"/>
          </a:xfrm>
        </p:spPr>
        <p:txBody>
          <a:bodyPr>
            <a:normAutofit fontScale="90000"/>
          </a:bodyPr>
          <a:lstStyle/>
          <a:p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 </a:t>
            </a:r>
            <a:br>
              <a:rPr lang="uk-UA" sz="1200" dirty="0" smtClean="0"/>
            </a:br>
            <a:r>
              <a:rPr lang="uk-UA" sz="1200" dirty="0" smtClean="0"/>
              <a:t> </a:t>
            </a:r>
            <a:br>
              <a:rPr lang="uk-UA" sz="1200" dirty="0" smtClean="0"/>
            </a:br>
            <a:r>
              <a:rPr lang="uk-UA" sz="1200" dirty="0" smtClean="0"/>
              <a:t> </a:t>
            </a:r>
            <a:br>
              <a:rPr lang="uk-UA" sz="1200" dirty="0" smtClean="0"/>
            </a:br>
            <a:r>
              <a:rPr lang="uk-UA" sz="1200" dirty="0" smtClean="0"/>
              <a:t> </a:t>
            </a:r>
            <a:br>
              <a:rPr lang="uk-UA" sz="1200" dirty="0" smtClean="0"/>
            </a:br>
            <a:r>
              <a:rPr lang="uk-UA" sz="1800" b="1" i="1" dirty="0" smtClean="0">
                <a:solidFill>
                  <a:schemeClr val="bg2">
                    <a:lumMod val="25000"/>
                  </a:schemeClr>
                </a:solidFill>
              </a:rPr>
              <a:t>Висновок: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</a:rPr>
              <a:t>Як показують результати атмосфера кабінетів є здоровою, насаджені рослини відносяться до категорії рослин , що виділяють біологічно-активні речовини , які впливають на мікробів ослаблюючи чи вбиваючи їх.</a:t>
            </a:r>
            <a:br>
              <a:rPr lang="uk-UA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uk-UA" sz="1800" dirty="0" smtClean="0">
                <a:solidFill>
                  <a:schemeClr val="tx1"/>
                </a:solidFill>
              </a:rPr>
              <a:t/>
            </a:r>
            <a:br>
              <a:rPr lang="uk-UA" sz="1800" dirty="0" smtClean="0">
                <a:solidFill>
                  <a:schemeClr val="tx1"/>
                </a:solidFill>
              </a:rPr>
            </a:br>
            <a:endParaRPr lang="uk-UA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571612"/>
          <a:ext cx="7072363" cy="1571635"/>
        </p:xfrm>
        <a:graphic>
          <a:graphicData uri="http://schemas.openxmlformats.org/drawingml/2006/table">
            <a:tbl>
              <a:tblPr/>
              <a:tblGrid>
                <a:gridCol w="2668059"/>
                <a:gridCol w="2132442"/>
                <a:gridCol w="2271862"/>
              </a:tblGrid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кабінет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бібліотека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Укр. мови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історії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біології</a:t>
                      </a:r>
                      <a:endParaRPr lang="uk-UA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928670"/>
            <a:ext cx="82868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Норми: на площу приміщення 18м</a:t>
            </a:r>
            <a:r>
              <a:rPr lang="uk-UA" sz="1600" baseline="300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має бути 4-6 горщиків з насадженнями</a:t>
            </a:r>
            <a:r>
              <a:rPr lang="uk-UA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C:\Users\Діма\Desktop\Вітя львів\DSC08735.JPG"/>
          <p:cNvPicPr/>
          <p:nvPr/>
        </p:nvPicPr>
        <p:blipFill>
          <a:blip r:embed="rId2" cstate="print"/>
          <a:srcRect l="4651" b="10508"/>
          <a:stretch>
            <a:fillRect/>
          </a:stretch>
        </p:blipFill>
        <p:spPr bwMode="auto">
          <a:xfrm rot="183805">
            <a:off x="5211632" y="3949273"/>
            <a:ext cx="350043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Діма\Desktop\Вітя львів\DSC087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0469">
            <a:off x="682441" y="4164814"/>
            <a:ext cx="335758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 «Вплив зелених насаджень на очищення повітря у кімнатах»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</a:rPr>
              <a:t>Мета: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   встановити, чи достатня кількість зелених насаджень для очищення повітря у кімнатах;  чи наявні кімнатні рослини здатні підвищувати комфортність перебування у кабінетах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3116"/>
            <a:ext cx="6643734" cy="428628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Гранично допустима концентрація чадного газу (СО) для повітря (5 мг/м3 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br>
              <a:rPr lang="uk-UA" sz="1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uk-UA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428868"/>
          <a:ext cx="5143536" cy="1785950"/>
        </p:xfrm>
        <a:graphic>
          <a:graphicData uri="http://schemas.openxmlformats.org/drawingml/2006/table">
            <a:tbl>
              <a:tblPr/>
              <a:tblGrid>
                <a:gridCol w="1174308"/>
                <a:gridCol w="2284979"/>
                <a:gridCol w="1684249"/>
              </a:tblGrid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автомобіля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одиниць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легковий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60хв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вантажний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автобус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мопед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421481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Коефіцієнт токсичності автомобілів розраховуємо за формулою: </a:t>
            </a:r>
            <a:r>
              <a:rPr lang="uk-UA" sz="1200" dirty="0" err="1" smtClean="0">
                <a:solidFill>
                  <a:schemeClr val="bg2">
                    <a:lumMod val="25000"/>
                  </a:schemeClr>
                </a:solidFill>
              </a:rPr>
              <a:t>Km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=Σ </a:t>
            </a:r>
            <a:r>
              <a:rPr lang="uk-UA" sz="1200" dirty="0" err="1" smtClean="0">
                <a:solidFill>
                  <a:schemeClr val="bg2">
                    <a:lumMod val="25000"/>
                  </a:schemeClr>
                </a:solidFill>
              </a:rPr>
              <a:t>Pi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* </a:t>
            </a:r>
            <a:r>
              <a:rPr lang="uk-UA" sz="1200" dirty="0" err="1" smtClean="0">
                <a:solidFill>
                  <a:schemeClr val="bg2">
                    <a:lumMod val="25000"/>
                  </a:schemeClr>
                </a:solidFill>
              </a:rPr>
              <a:t>Kmi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, де </a:t>
            </a:r>
            <a:r>
              <a:rPr lang="uk-UA" sz="1200" dirty="0" err="1" smtClean="0">
                <a:solidFill>
                  <a:schemeClr val="bg2">
                    <a:lumMod val="25000"/>
                  </a:schemeClr>
                </a:solidFill>
              </a:rPr>
              <a:t>Pi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– склад автотранспорту в частках одиниці, </a:t>
            </a:r>
            <a:r>
              <a:rPr lang="uk-UA" sz="1200" dirty="0" err="1" smtClean="0">
                <a:solidFill>
                  <a:schemeClr val="bg2">
                    <a:lumMod val="25000"/>
                  </a:schemeClr>
                </a:solidFill>
              </a:rPr>
              <a:t>Kmi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– табличне значення. </a:t>
            </a:r>
            <a:endParaRPr lang="uk-UA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71488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1.Визначаємо коефіцієнт токсичності автомобілів : </a:t>
            </a:r>
            <a:r>
              <a:rPr lang="uk-UA" sz="1200" dirty="0" err="1" smtClean="0">
                <a:solidFill>
                  <a:schemeClr val="bg2">
                    <a:lumMod val="25000"/>
                  </a:schemeClr>
                </a:solidFill>
              </a:rPr>
              <a:t>Km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= (0,15*2,3+0,25*3,7+0,3*1)=4,675 </a:t>
            </a:r>
          </a:p>
          <a:p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2.Обчислюємо рівень забруднення атмосферного повітря оксидом вуглецю:</a:t>
            </a:r>
          </a:p>
          <a:p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K (CO) = (0,5+0,01*24*4,675)*1,06*1,2*2,1 = 4,33 мг/м3 </a:t>
            </a:r>
            <a:endParaRPr lang="uk-UA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5286388"/>
            <a:ext cx="8572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Висновок: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івень забруднення атмосферного повітря не перевищує гранично допустиму концентрацію чадного газу(СО)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дає підстави вважати, що на території нашої школи очищене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зволожене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повітря завдяки зеленим насадженням; найкраще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середовище для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 і відпочинку;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гарне місце для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масових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культурно-просвітніх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заходів.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 «Аналіз стану повітря на ділянці автодороги прилеглої до пришкільної території»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17грудня</a:t>
            </a:r>
            <a:r>
              <a:rPr kumimoji="0" lang="uk-UA" sz="160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uk-UA" sz="160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8.20 – 9.20год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Мета: </a:t>
            </a:r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</a:rPr>
              <a:t>виявити взаємозв’язки між інтенсивністю руху автотранспорту та забрудненням повітря вихлопними газами; пошук раціональних шляхів вирішення проблеми забруднення атмосферного повітря.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6600"/>
                </a:solidFill>
                <a:latin typeface="Bookman Old Style" pitchFamily="18" charset="0"/>
              </a:rPr>
              <a:t>Дякуємо  за  увагу!!!</a:t>
            </a:r>
            <a:endParaRPr lang="uk-UA" sz="40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kniha-vda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50" t="16030" r="3125" b="5735"/>
          <a:stretch>
            <a:fillRect/>
          </a:stretch>
        </p:blipFill>
        <p:spPr>
          <a:xfrm>
            <a:off x="571472" y="1628800"/>
            <a:ext cx="8286808" cy="487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зультат пошуку зображень за запитом &quot;забруднення повітря фото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увати 13"/>
          <p:cNvGrpSpPr>
            <a:grpSpLocks/>
          </p:cNvGrpSpPr>
          <p:nvPr/>
        </p:nvGrpSpPr>
        <p:grpSpPr bwMode="auto">
          <a:xfrm>
            <a:off x="428596" y="3786190"/>
            <a:ext cx="6000792" cy="2928934"/>
            <a:chOff x="94601" y="2227211"/>
            <a:chExt cx="8802005" cy="4449316"/>
          </a:xfrm>
        </p:grpSpPr>
        <p:pic>
          <p:nvPicPr>
            <p:cNvPr id="10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5438" y="2227211"/>
              <a:ext cx="6221168" cy="44493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94601" y="3560577"/>
              <a:ext cx="2151284" cy="1077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uk-UA" altLang="uk-UA" sz="2400" b="1">
                  <a:solidFill>
                    <a:schemeClr val="bg1"/>
                  </a:solidFill>
                </a:rPr>
                <a:t>Теплові електро-станції</a:t>
              </a:r>
            </a:p>
          </p:txBody>
        </p:sp>
      </p:grpSp>
      <p:grpSp>
        <p:nvGrpSpPr>
          <p:cNvPr id="6" name="Групувати 17"/>
          <p:cNvGrpSpPr>
            <a:grpSpLocks/>
          </p:cNvGrpSpPr>
          <p:nvPr/>
        </p:nvGrpSpPr>
        <p:grpSpPr bwMode="auto">
          <a:xfrm>
            <a:off x="4000496" y="1785926"/>
            <a:ext cx="4929222" cy="2786081"/>
            <a:chOff x="42603" y="2227211"/>
            <a:chExt cx="8196348" cy="4757287"/>
          </a:xfrm>
        </p:grpSpPr>
        <p:pic>
          <p:nvPicPr>
            <p:cNvPr id="7" name="Рисунок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5320" y="2227211"/>
              <a:ext cx="5323631" cy="4757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42603" y="4694654"/>
              <a:ext cx="2544936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uk-UA" altLang="uk-UA" sz="2400" b="1" dirty="0">
                  <a:solidFill>
                    <a:schemeClr val="bg1"/>
                  </a:solidFill>
                </a:rPr>
                <a:t>Сільське господарство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715436" cy="3071834"/>
          </a:xfrm>
        </p:spPr>
        <p:txBody>
          <a:bodyPr>
            <a:noAutofit/>
          </a:bodyPr>
          <a:lstStyle/>
          <a:p>
            <a:r>
              <a:rPr lang="uk-UA" sz="2400" dirty="0" smtClean="0"/>
              <a:t>Головними джерелами забруднення атмосферного повітря в Україні є викиди стаціонарних джерел , підприємства паливно-енергетичного комплексу , підприємства обробної та видобувної промисловості. </a:t>
            </a:r>
            <a:br>
              <a:rPr lang="uk-UA" sz="2400" dirty="0" smtClean="0"/>
            </a:br>
            <a:r>
              <a:rPr lang="uk-UA" sz="2400" dirty="0" smtClean="0"/>
              <a:t>Атмосферне забруднення - це будь-які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нес</a:t>
            </a:r>
            <a:r>
              <a:rPr lang="uk-UA" sz="2400" dirty="0" smtClean="0">
                <a:solidFill>
                  <a:schemeClr val="bg1"/>
                </a:solidFill>
              </a:rPr>
              <a:t>приятливі зміни стану </a:t>
            </a:r>
            <a:r>
              <a:rPr lang="uk-UA" sz="2400" dirty="0" smtClean="0"/>
              <a:t>атмосферного повітря, цілком або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частков</a:t>
            </a:r>
            <a:r>
              <a:rPr lang="uk-UA" sz="2400" dirty="0" smtClean="0">
                <a:solidFill>
                  <a:schemeClr val="bg1"/>
                </a:solidFill>
              </a:rPr>
              <a:t>о викликані діяльністю людини. Крім забруд</a:t>
            </a:r>
            <a:r>
              <a:rPr lang="uk-UA" sz="2400" dirty="0" smtClean="0"/>
              <a:t>нення, нині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відбуваєт</a:t>
            </a:r>
            <a:r>
              <a:rPr lang="uk-UA" sz="2400" dirty="0" smtClean="0">
                <a:solidFill>
                  <a:schemeClr val="bg1"/>
                </a:solidFill>
              </a:rPr>
              <a:t>ься катастрофічне зменшення вмісту ки</a:t>
            </a:r>
            <a:r>
              <a:rPr lang="uk-UA" sz="2400" dirty="0" smtClean="0"/>
              <a:t>сню в атмосфері.</a:t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±Ð¾Ð»ÑÑÐ¾Ðµ ÑÐºÐ¾Ð¿Ð»ÐµÐ½Ð¸Ðµ Ð¼Ð°ÑÐ¸Ð½ Ð² ÑÐºÑÐ°Ð¸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3924">
            <a:off x="5222722" y="3849069"/>
            <a:ext cx="39648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5720" y="142852"/>
            <a:ext cx="850112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/>
              <a:t>Основними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причинами </a:t>
            </a:r>
            <a:r>
              <a:rPr lang="uk-UA" sz="2000" dirty="0" smtClean="0"/>
              <a:t>забруднення атмосферного повітря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зменшення надходження кисню внаслідок скорочення зеленого покриву планети;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зменшення кількості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фотосинтезуючого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фітопланктону Світового океану внаслідок забруднення води;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використання кисню транспортними засобами (наприклад, легковий автомобіль протягом 1 тис. км пробігу спалює річну норму споживання кисню людиною);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споживання кисню усіма живими організмами (наприклад, людина у середньому споживає 500 л кисню на добу);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використання кисню  у процесі спалювання палива для потреб промисловості, опалювання житла.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2653">
            <a:off x="2222457" y="4340509"/>
            <a:ext cx="3048583" cy="228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0802">
            <a:off x="46403" y="4064240"/>
            <a:ext cx="3130672" cy="234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¡Ð¼Ð¾Ð³ Ð½Ð°Ð´ ÐÐ¸ÑÐ²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45198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Â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857232"/>
            <a:ext cx="305096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8596" y="357166"/>
            <a:ext cx="850112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Головними екологічними глобальними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наслідками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забруднення атмосфери є: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парниковий ефект;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озонова дірка;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кислотні дощі;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смог.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848004"/>
            <a:ext cx="3143272" cy="268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ÐÐ°ÑÑÐ¸Ð½ÐºÐ¸ Ð¿Ð¾ Ð·Ð°Ð¿ÑÐ¾ÑÑ ÐºÐ¸ÑÐ»Ð¾ÑÐ½Ñ Ð´Ð¾ÑÑ Ð½Ð°ÑÐ»ÑÐ´ÐºÐ¸ ÑÐ¾ÑÐ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381002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4/e%60kologiya-shablon-3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Однією з особливостей атмосфери є її здатність до самоочищення, яке відбувається внаслідок сухого та мокрого випадання домішок, поглинання рослинами, переробки бактеріями, мікроорганізмами.  Дощ за 45 хвилин вимиває з повітря 28% часточок пилу. Однак  </a:t>
            </a:r>
            <a:r>
              <a:rPr lang="uk-UA" sz="2000" dirty="0" smtClean="0">
                <a:solidFill>
                  <a:srgbClr val="FF0000"/>
                </a:solidFill>
              </a:rPr>
              <a:t>здатність  атмосфери до самоочищення обмежена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7" descr="http://kdm06.ru/wp-content/uploads/2014/04/treein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5" y="2143116"/>
            <a:ext cx="393127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4643446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Садіння дерев та кущів сприяє очищенню повітря від пилу, оксидів вуглецю,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діоксидів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сірки та інших речовин. Найкращі поглинальні властивості  має тополя, липа, ясен. Одне доросле дерево липи може акумулювати протягом доби десятки кілограмів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діоксиду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сірки, перетворюючи його в нешкідливу речовину.   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" name="Picture 3" descr="D:\ЦИФРОВИЙ\101MSDCF\DSC0847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 b="10786"/>
          <a:stretch>
            <a:fillRect/>
          </a:stretch>
        </p:blipFill>
        <p:spPr bwMode="auto">
          <a:xfrm rot="420000">
            <a:off x="3160113" y="1101401"/>
            <a:ext cx="5431807" cy="412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:\ЦИФРОВИЙ\101MSDCF\DSC08481.JPG"/>
          <p:cNvPicPr/>
          <p:nvPr/>
        </p:nvPicPr>
        <p:blipFill>
          <a:blip r:embed="rId3" cstate="print"/>
          <a:srcRect t="15789"/>
          <a:stretch>
            <a:fillRect/>
          </a:stretch>
        </p:blipFill>
        <p:spPr bwMode="auto">
          <a:xfrm>
            <a:off x="285720" y="357166"/>
            <a:ext cx="32146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D:\ЦИФРОВИЙ\101MSDCF\DSC08508.JPG"/>
          <p:cNvPicPr/>
          <p:nvPr/>
        </p:nvPicPr>
        <p:blipFill>
          <a:blip r:embed="rId4" cstate="print"/>
          <a:srcRect b="9942"/>
          <a:stretch>
            <a:fillRect/>
          </a:stretch>
        </p:blipFill>
        <p:spPr bwMode="auto">
          <a:xfrm rot="21043347">
            <a:off x="77914" y="2796719"/>
            <a:ext cx="2980509" cy="233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D:\ЦИФРОВИЙ\101MSDCF\DSC085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643446"/>
            <a:ext cx="321471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2019ФОТО\2019 лютий\DSC08807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8256" b="8967"/>
          <a:stretch>
            <a:fillRect/>
          </a:stretch>
        </p:blipFill>
        <p:spPr bwMode="auto">
          <a:xfrm rot="21362192">
            <a:off x="298137" y="3909554"/>
            <a:ext cx="3799353" cy="28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SC08799"/>
          <p:cNvPicPr>
            <a:picLocks noChangeAspect="1" noChangeArrowheads="1"/>
          </p:cNvPicPr>
          <p:nvPr/>
        </p:nvPicPr>
        <p:blipFill>
          <a:blip r:embed="rId3" cstate="print"/>
          <a:srcRect t="11386"/>
          <a:stretch>
            <a:fillRect/>
          </a:stretch>
        </p:blipFill>
        <p:spPr bwMode="auto">
          <a:xfrm rot="251580">
            <a:off x="4524147" y="149847"/>
            <a:ext cx="4502767" cy="299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392909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 </a:t>
            </a:r>
            <a:r>
              <a:rPr lang="uk-UA" sz="1800" b="1" i="1" dirty="0" smtClean="0">
                <a:solidFill>
                  <a:schemeClr val="tx1"/>
                </a:solidFill>
              </a:rPr>
              <a:t>О</a:t>
            </a:r>
            <a:r>
              <a:rPr lang="uk-UA" sz="1800" b="1" i="1" dirty="0" smtClean="0"/>
              <a:t>питування </a:t>
            </a:r>
            <a:r>
              <a:rPr lang="uk-UA" sz="1800" i="1" dirty="0" smtClean="0"/>
              <a:t>серед учнів 6 та 8 класів щодо емоційного сприйняття </a:t>
            </a:r>
            <a:r>
              <a:rPr lang="uk-UA" sz="1800" i="1" dirty="0" smtClean="0">
                <a:solidFill>
                  <a:schemeClr val="tx2">
                    <a:lumMod val="50000"/>
                  </a:schemeClr>
                </a:solidFill>
              </a:rPr>
              <a:t>класних кімнат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800" dirty="0" smtClean="0">
                <a:solidFill>
                  <a:schemeClr val="tx1"/>
                </a:solidFill>
              </a:rPr>
              <a:t>  </a:t>
            </a: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Із 20 учнів 8класу:   кабінет історії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uk-UA" sz="1800" i="1" dirty="0" err="1" smtClean="0">
                <a:solidFill>
                  <a:schemeClr val="accent1">
                    <a:lumMod val="50000"/>
                  </a:schemeClr>
                </a:solidFill>
              </a:rPr>
              <a:t>добре-</a:t>
            </a: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15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   байдуже-5 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uk-UA" sz="1800" i="1" dirty="0" err="1" smtClean="0">
                <a:solidFill>
                  <a:schemeClr val="accent1">
                    <a:lumMod val="50000"/>
                  </a:schemeClr>
                </a:solidFill>
              </a:rPr>
              <a:t>погано-</a:t>
            </a: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Із  19   учнів 6 класу:      кабінет біології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uk-UA" sz="1800" i="1" dirty="0" err="1" smtClean="0">
                <a:solidFill>
                  <a:schemeClr val="accent1">
                    <a:lumMod val="50000"/>
                  </a:schemeClr>
                </a:solidFill>
              </a:rPr>
              <a:t>добре-</a:t>
            </a: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16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uk-UA" sz="1800" i="1" dirty="0" err="1" smtClean="0">
                <a:solidFill>
                  <a:schemeClr val="accent1">
                    <a:lumMod val="50000"/>
                  </a:schemeClr>
                </a:solidFill>
              </a:rPr>
              <a:t>байдуже-</a:t>
            </a: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3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uk-UA" sz="1800" i="1" dirty="0" err="1" smtClean="0">
                <a:solidFill>
                  <a:schemeClr val="accent1">
                    <a:lumMod val="50000"/>
                  </a:schemeClr>
                </a:solidFill>
              </a:rPr>
              <a:t>погано-</a:t>
            </a: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</a:rPr>
              <a:t>Висновок:</a:t>
            </a: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Результати опитування дають нам підстави вважати, що функціональний комфорт 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класних  кімнат зумовлює тривалу працездатність учнів і високу ефективність навчання;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сприяє позитивному ставленню до роботи, меншій стомлюваності;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  <a:t>     за даних  умов діяльності учні та вчителі відчувають внутрішнє задоволення.</a:t>
            </a:r>
            <a:br>
              <a:rPr lang="uk-UA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uk-UA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929066"/>
            <a:ext cx="7929618" cy="2357454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b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Згідно гігієнічних норм температурний режим у навчальних приміщеннях  при відносній вологості повітря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</a:rPr>
              <a:t>40-60%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має відповідати   17 - 20 </a:t>
            </a:r>
            <a:r>
              <a:rPr lang="uk-UA" sz="16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</a:t>
            </a:r>
            <a:b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Висновок: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Отримані результати дають підстави стверджувати, що температурний режим відповідає гігієнічним нормам, що є комфортним для навчання в даних кімнатах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  у зимовий період, особливо у 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пасмурну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погоду ми бачимо,що температурний режим та відносна вологість повітря  класних кімнат другого поверху іноді не відповідає санітарним нормам.</a:t>
            </a:r>
            <a:b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643050"/>
          <a:ext cx="7858180" cy="2571768"/>
        </p:xfrm>
        <a:graphic>
          <a:graphicData uri="http://schemas.openxmlformats.org/drawingml/2006/table">
            <a:tbl>
              <a:tblPr/>
              <a:tblGrid>
                <a:gridCol w="962787"/>
                <a:gridCol w="490437"/>
                <a:gridCol w="542611"/>
                <a:gridCol w="718809"/>
                <a:gridCol w="500066"/>
                <a:gridCol w="410350"/>
                <a:gridCol w="732658"/>
                <a:gridCol w="352565"/>
                <a:gridCol w="591307"/>
                <a:gridCol w="699202"/>
                <a:gridCol w="571504"/>
                <a:gridCol w="504607"/>
                <a:gridCol w="781277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Дні тижня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Кабінет фізики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Кабінет математики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Спорт.зала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Їдальня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000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uk-UA" sz="1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uk-UA" sz="1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в,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Вологість     %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uk-UA" sz="1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uk-UA" sz="1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в,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Вологість     %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000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uk-UA" sz="1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uk-UA" sz="1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в,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Вологість     %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uk-UA" sz="1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uk-UA" sz="10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в,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Вологість     %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понеділок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вівторок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середа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четвер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пятниця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uk-U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uk-UA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214290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Практична робота «Вимірювання теплового режиму навчальних кабінетів»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21-25січня 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Ð»Ð¾ÑÐ¾ÑÑÑÑÐ¼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1500198" cy="118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600" dirty="0" err="1" smtClean="0"/>
              <a:t>Хлорофітум</a:t>
            </a:r>
            <a:r>
              <a:rPr lang="uk-UA" sz="1600" dirty="0" smtClean="0"/>
              <a:t>. бореться з промисловими </a:t>
            </a:r>
            <a:r>
              <a:rPr lang="uk-UA" sz="1600" dirty="0" err="1" smtClean="0"/>
              <a:t>отрутами</a:t>
            </a:r>
            <a:r>
              <a:rPr lang="uk-UA" sz="1600" dirty="0" smtClean="0"/>
              <a:t> і токсинами,  з жирами і кіптявою  має антибактеріальну дію. </a:t>
            </a:r>
            <a:endParaRPr lang="uk-UA" sz="1600" dirty="0"/>
          </a:p>
        </p:txBody>
      </p:sp>
      <p:sp>
        <p:nvSpPr>
          <p:cNvPr id="16388" name="AutoShape 4" descr="ÐÐ°ÑÑÐ¸Ð½ÐºÐ¸ Ð¿Ð¾ Ð·Ð°Ð¿ÑÐ¾ÑÑ Ð¿ÐµÐ»Ð°ÑÐ³Ð¾Ð½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ÐÐ°ÑÑÐ¸Ð½ÐºÐ¸ Ð¿Ð¾ Ð·Ð°Ð¿ÑÐ¾ÑÑ Ð¿ÐµÐ»Ð°ÑÐ³Ð¾Ð½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2" name="Picture 8" descr="ÐÐ°ÑÑÐ¸Ð½ÐºÐ¸ Ð¿Ð¾ Ð·Ð°Ð¿ÑÐ¾ÑÑ ÐÐµÑÐ°Ð½Ñ ÑÐ¾Ð·Ð¾Ð²Ð°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1571636" cy="12909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1071546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 smtClean="0"/>
              <a:t>Герань.Забезпечує</a:t>
            </a:r>
            <a:r>
              <a:rPr lang="uk-UA" sz="1600" dirty="0" smtClean="0"/>
              <a:t> чистку та дезінфекцію повітря, насичує його озоном. Рослина здатна позбавити  від головного болю , підвищити настрій і усунути ознаки депресії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2145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 smtClean="0"/>
              <a:t>Лимон.  насичує атмосферу ароматом свіжості і чистоти. Крім цього, рослина вбиває мікроби, чистить повітря</a:t>
            </a:r>
            <a:endParaRPr lang="uk-UA" sz="1600" dirty="0"/>
          </a:p>
        </p:txBody>
      </p:sp>
      <p:pic>
        <p:nvPicPr>
          <p:cNvPr id="16394" name="Picture 10" descr="ÐÐ¸Ð¼Ð¾Ð½Ð½Ð¾Ðµ Ð´ÐµÑÐµÐ²Ð¾ ÑÑÐ¾Ð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786058"/>
            <a:ext cx="1285884" cy="171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Діма\Desktop\Вітя львів\DSC087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14290"/>
            <a:ext cx="200026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Діма\Desktop\Вітя львів\DSC087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736"/>
            <a:ext cx="2247900" cy="168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Діма\Desktop\Вітя львів\DSC08747.JPG"/>
          <p:cNvPicPr/>
          <p:nvPr/>
        </p:nvPicPr>
        <p:blipFill>
          <a:blip r:embed="rId7" cstate="print"/>
          <a:srcRect t="7593" r="14061"/>
          <a:stretch>
            <a:fillRect/>
          </a:stretch>
        </p:blipFill>
        <p:spPr bwMode="auto">
          <a:xfrm>
            <a:off x="142844" y="3357562"/>
            <a:ext cx="214314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Діма\Desktop\Вітя львів\DSC0873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4429132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Діма\Desktop\Вітя львів\DSC08738.JPG"/>
          <p:cNvPicPr/>
          <p:nvPr/>
        </p:nvPicPr>
        <p:blipFill>
          <a:blip r:embed="rId9" cstate="print"/>
          <a:srcRect r="31330"/>
          <a:stretch>
            <a:fillRect/>
          </a:stretch>
        </p:blipFill>
        <p:spPr bwMode="auto">
          <a:xfrm>
            <a:off x="5643570" y="3143248"/>
            <a:ext cx="307183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1271</TotalTime>
  <Words>642</Words>
  <PresentationFormat>Экран (4:3)</PresentationFormat>
  <Paragraphs>166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"Екологічне дослідження забруднення атмосфери і шляхи збереження її чистоти" </vt:lpstr>
      <vt:lpstr>Головними джерелами забруднення атмосферного повітря в Україні є викиди стаціонарних джерел , підприємства паливно-енергетичного комплексу , підприємства обробної та видобувної промисловості.  Атмосферне забруднення - це будь-які несприятливі зміни стану атмосферного повітря, цілком або частково викликані діяльністю людини. Крім забруднення, нині відбувається катастрофічне зменшення вмісту кисню в атмосфері. </vt:lpstr>
      <vt:lpstr>Слайд 3</vt:lpstr>
      <vt:lpstr>Слайд 4</vt:lpstr>
      <vt:lpstr>Слайд 5</vt:lpstr>
      <vt:lpstr>Слайд 6</vt:lpstr>
      <vt:lpstr> Опитування серед учнів 6 та 8 класів щодо емоційного сприйняття класних кімнат   Із 20 учнів 8класу:   кабінет історії                добре-  15                байдуже-5                 погано-       Із  19   учнів 6 класу:      кабінет біології             добре- 16             байдуже- 3             погано-  Висновок:     Результати опитування дають нам підстави вважати, що функціональний комфорт    класних  кімнат зумовлює тривалу працездатність учнів і високу ефективність навчання;      сприяє позитивному ставленню до роботи, меншій стомлюваності;      за даних  умов діяльності учні та вчителі відчувають внутрішнє задоволення. </vt:lpstr>
      <vt:lpstr>      Згідно гігієнічних норм температурний режим у навчальних приміщеннях  при відносній вологості повітря 40-60%   має відповідати   17 - 20 0С. Висновок: Отримані результати дають підстави стверджувати, що температурний режим відповідає гігієнічним нормам, що є комфортним для навчання в даних кімнатах. Але  у зимовий період, особливо у пасмурну погоду ми бачимо,що температурний режим та відносна вологість повітря  класних кімнат другого поверху іноді не відповідає санітарним нормам. </vt:lpstr>
      <vt:lpstr>Слайд 9</vt:lpstr>
      <vt:lpstr>             Висновок: Як показують результати атмосфера кабінетів є здоровою, насаджені рослини відносяться до категорії рослин , що виділяють біологічно-активні речовини , які впливають на мікробів ослаблюючи чи вбиваючи їх.   </vt:lpstr>
      <vt:lpstr>  Гранично допустима концентрація чадного газу (СО) для повітря (5 мг/м3 ) </vt:lpstr>
      <vt:lpstr>Дякуємо  за 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Діма</dc:creator>
  <cp:lastModifiedBy>Діма</cp:lastModifiedBy>
  <cp:revision>120</cp:revision>
  <dcterms:created xsi:type="dcterms:W3CDTF">2018-12-02T10:04:05Z</dcterms:created>
  <dcterms:modified xsi:type="dcterms:W3CDTF">2020-03-02T18:19:02Z</dcterms:modified>
</cp:coreProperties>
</file>