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6" r:id="rId5"/>
    <p:sldId id="260" r:id="rId6"/>
    <p:sldId id="257" r:id="rId7"/>
    <p:sldId id="271" r:id="rId8"/>
    <p:sldId id="270" r:id="rId9"/>
    <p:sldId id="272" r:id="rId10"/>
  </p:sldIdLst>
  <p:sldSz cx="9144000" cy="6858000" type="screen4x3"/>
  <p:notesSz cx="7061200" cy="101917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CCCCFF"/>
    <a:srgbClr val="335885"/>
    <a:srgbClr val="3E6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20" autoAdjust="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615AB-B1D9-43FC-80A1-26C4C8035387}" type="datetimeFigureOut">
              <a:rPr lang="ru-RU" smtClean="0"/>
              <a:pPr/>
              <a:t>02.02.2018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2D3E4-BCA8-4B76-B9A1-5460F64A48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wnloads\priyemnogo_dnya_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92485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000100" y="214290"/>
            <a:ext cx="8143900" cy="1643074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800" dirty="0" smtClean="0">
                <a:latin typeface="Franklin Gothic Demi Cond" pitchFamily="34" charset="0"/>
              </a:rPr>
              <a:t>Доброго ранку!</a:t>
            </a:r>
            <a:endParaRPr lang="ru-RU" sz="8800" dirty="0">
              <a:latin typeface="Franklin Gothic Demi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art-apple.ru/albums/userpics/10001/winterbackground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23671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68952" cy="61206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6600" b="1" dirty="0" smtClean="0"/>
              <a:t> </a:t>
            </a:r>
            <a:r>
              <a:rPr lang="ru-RU" sz="6600" b="1" dirty="0" err="1">
                <a:solidFill>
                  <a:srgbClr val="002060"/>
                </a:solidFill>
              </a:rPr>
              <a:t>Односкладні</a:t>
            </a:r>
            <a:r>
              <a:rPr lang="ru-RU" sz="6600" b="1" dirty="0">
                <a:solidFill>
                  <a:srgbClr val="002060"/>
                </a:solidFill>
              </a:rPr>
              <a:t> </a:t>
            </a:r>
            <a:r>
              <a:rPr lang="ru-RU" sz="6600" b="1" dirty="0" err="1">
                <a:solidFill>
                  <a:srgbClr val="002060"/>
                </a:solidFill>
              </a:rPr>
              <a:t>прості</a:t>
            </a:r>
            <a:r>
              <a:rPr lang="ru-RU" sz="6600" b="1" dirty="0">
                <a:solidFill>
                  <a:srgbClr val="002060"/>
                </a:solidFill>
              </a:rPr>
              <a:t> </a:t>
            </a:r>
            <a:r>
              <a:rPr lang="ru-RU" sz="6600" b="1" dirty="0" err="1">
                <a:solidFill>
                  <a:srgbClr val="002060"/>
                </a:solidFill>
              </a:rPr>
              <a:t>речення</a:t>
            </a:r>
            <a:r>
              <a:rPr lang="ru-RU" sz="6600" b="1" dirty="0">
                <a:solidFill>
                  <a:srgbClr val="002060"/>
                </a:solidFill>
              </a:rPr>
              <a:t> з </a:t>
            </a:r>
            <a:r>
              <a:rPr lang="ru-RU" sz="6600" b="1" dirty="0" err="1">
                <a:solidFill>
                  <a:srgbClr val="002060"/>
                </a:solidFill>
              </a:rPr>
              <a:t>головним</a:t>
            </a:r>
            <a:r>
              <a:rPr lang="ru-RU" sz="6600" b="1" dirty="0">
                <a:solidFill>
                  <a:srgbClr val="002060"/>
                </a:solidFill>
              </a:rPr>
              <a:t>  членом  у </a:t>
            </a:r>
            <a:r>
              <a:rPr lang="ru-RU" sz="6600" b="1" dirty="0" err="1">
                <a:solidFill>
                  <a:srgbClr val="002060"/>
                </a:solidFill>
              </a:rPr>
              <a:t>формі</a:t>
            </a:r>
            <a:r>
              <a:rPr lang="ru-RU" sz="6600" b="1" dirty="0">
                <a:solidFill>
                  <a:srgbClr val="002060"/>
                </a:solidFill>
              </a:rPr>
              <a:t> </a:t>
            </a:r>
            <a:r>
              <a:rPr lang="ru-RU" sz="6600" b="1" dirty="0" err="1">
                <a:solidFill>
                  <a:srgbClr val="002060"/>
                </a:solidFill>
              </a:rPr>
              <a:t>присудка</a:t>
            </a:r>
            <a:r>
              <a:rPr lang="ru-RU" sz="6600" b="1" dirty="0">
                <a:solidFill>
                  <a:srgbClr val="002060"/>
                </a:solidFill>
              </a:rPr>
              <a:t>  і </a:t>
            </a:r>
            <a:r>
              <a:rPr lang="ru-RU" sz="6600" b="1" dirty="0" err="1">
                <a:solidFill>
                  <a:srgbClr val="002060"/>
                </a:solidFill>
              </a:rPr>
              <a:t>підмета</a:t>
            </a:r>
            <a:r>
              <a:rPr lang="ru-RU" sz="6600" b="1" dirty="0">
                <a:solidFill>
                  <a:srgbClr val="002060"/>
                </a:solidFill>
              </a:rPr>
              <a:t> </a:t>
            </a:r>
            <a:br>
              <a:rPr lang="ru-RU" sz="6600" b="1" dirty="0">
                <a:solidFill>
                  <a:srgbClr val="002060"/>
                </a:solidFill>
              </a:rPr>
            </a:br>
            <a:r>
              <a:rPr lang="uk-UA" sz="6600" b="1" dirty="0" smtClean="0">
                <a:ln w="28575" cmpd="sng">
                  <a:solidFill>
                    <a:srgbClr val="0070C0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Franklin Gothic Medium Cond" pitchFamily="34" charset="0"/>
              </a:rPr>
              <a:t>.</a:t>
            </a:r>
            <a:endParaRPr lang="ru-RU" sz="6600" b="1" dirty="0">
              <a:ln w="28575" cmpd="sng">
                <a:solidFill>
                  <a:srgbClr val="0070C0"/>
                </a:solidFill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Medium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art-apple.ru/albums/userpics/10001/winterbackground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Це потрібно</a:t>
            </a:r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…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714488"/>
            <a:ext cx="4143404" cy="44291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47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uk-UA" sz="47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нати:</a:t>
            </a:r>
          </a:p>
          <a:p>
            <a:r>
              <a:rPr lang="uk-UA" b="1" dirty="0">
                <a:latin typeface="Georgia" pitchFamily="18" charset="0"/>
              </a:rPr>
              <a:t>я</a:t>
            </a:r>
            <a:r>
              <a:rPr lang="uk-UA" b="1" dirty="0" smtClean="0">
                <a:latin typeface="Georgia" pitchFamily="18" charset="0"/>
              </a:rPr>
              <a:t>кі речення називаються односкладними;</a:t>
            </a:r>
          </a:p>
          <a:p>
            <a:pPr>
              <a:buNone/>
            </a:pPr>
            <a:endParaRPr lang="uk-UA" b="1" dirty="0" smtClean="0">
              <a:latin typeface="Georgia" pitchFamily="18" charset="0"/>
            </a:endParaRPr>
          </a:p>
          <a:p>
            <a:r>
              <a:rPr lang="uk-UA" b="1" dirty="0">
                <a:latin typeface="Georgia" pitchFamily="18" charset="0"/>
              </a:rPr>
              <a:t>я</a:t>
            </a:r>
            <a:r>
              <a:rPr lang="uk-UA" b="1" dirty="0" smtClean="0">
                <a:latin typeface="Georgia" pitchFamily="18" charset="0"/>
              </a:rPr>
              <a:t>ку роль виконують односкладні речення в мовленні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4488"/>
            <a:ext cx="4138642" cy="44291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43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r>
              <a:rPr lang="uk-UA" sz="43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міти:</a:t>
            </a:r>
          </a:p>
          <a:p>
            <a:r>
              <a:rPr lang="uk-UA" sz="2400" b="1" dirty="0">
                <a:latin typeface="Georgia" pitchFamily="18" charset="0"/>
              </a:rPr>
              <a:t>в</a:t>
            </a:r>
            <a:r>
              <a:rPr lang="uk-UA" sz="2400" b="1" dirty="0" smtClean="0">
                <a:latin typeface="Georgia" pitchFamily="18" charset="0"/>
              </a:rPr>
              <a:t>иділяти односкладні речення з- поміж інших видів речень;</a:t>
            </a:r>
          </a:p>
          <a:p>
            <a:pPr>
              <a:buNone/>
            </a:pPr>
            <a:endParaRPr lang="uk-UA" sz="2400" b="1" dirty="0" smtClean="0">
              <a:latin typeface="Georgia" pitchFamily="18" charset="0"/>
            </a:endParaRPr>
          </a:p>
          <a:p>
            <a:r>
              <a:rPr lang="uk-UA" sz="2400" b="1" dirty="0">
                <a:latin typeface="Georgia" pitchFamily="18" charset="0"/>
              </a:rPr>
              <a:t>в</a:t>
            </a:r>
            <a:r>
              <a:rPr lang="uk-UA" sz="2400" b="1" dirty="0" smtClean="0">
                <a:latin typeface="Georgia" pitchFamily="18" charset="0"/>
              </a:rPr>
              <a:t>изначати їх види ;</a:t>
            </a:r>
          </a:p>
          <a:p>
            <a:endParaRPr lang="uk-UA" sz="2400" b="1" dirty="0" smtClean="0">
              <a:latin typeface="Georgia" pitchFamily="18" charset="0"/>
            </a:endParaRPr>
          </a:p>
          <a:p>
            <a:r>
              <a:rPr lang="uk-UA" sz="2400" b="1" dirty="0">
                <a:latin typeface="Georgia" pitchFamily="18" charset="0"/>
              </a:rPr>
              <a:t>к</a:t>
            </a:r>
            <a:r>
              <a:rPr lang="uk-UA" sz="2400" b="1" dirty="0" smtClean="0">
                <a:latin typeface="Georgia" pitchFamily="18" charset="0"/>
              </a:rPr>
              <a:t>онструювати односкладні речення;</a:t>
            </a:r>
          </a:p>
          <a:p>
            <a:pPr>
              <a:buNone/>
            </a:pPr>
            <a:endParaRPr lang="uk-UA" sz="2400" b="1" dirty="0" smtClean="0">
              <a:latin typeface="Georgia" pitchFamily="18" charset="0"/>
            </a:endParaRPr>
          </a:p>
          <a:p>
            <a:r>
              <a:rPr lang="uk-UA" sz="2400" b="1" dirty="0">
                <a:latin typeface="Georgia" pitchFamily="18" charset="0"/>
              </a:rPr>
              <a:t>в</a:t>
            </a:r>
            <a:r>
              <a:rPr lang="uk-UA" sz="2400" b="1" dirty="0" smtClean="0">
                <a:latin typeface="Georgia" pitchFamily="18" charset="0"/>
              </a:rPr>
              <a:t>икористовувати їх в усному та писемному мовленні</a:t>
            </a:r>
            <a:endParaRPr lang="ru-RU" sz="2400" b="1" dirty="0">
              <a:latin typeface="Georgia" pitchFamily="18" charset="0"/>
            </a:endParaRPr>
          </a:p>
        </p:txBody>
      </p:sp>
      <p:pic>
        <p:nvPicPr>
          <p:cNvPr id="19462" name="Picture 6" descr="http://www.u-znayka.narod.ru/znayka-znayk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42853"/>
            <a:ext cx="1452706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 descr="D:\Downloads\winter_backgrou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42852"/>
            <a:ext cx="7715304" cy="16430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Робота з текстом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85926"/>
            <a:ext cx="8964488" cy="507207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uk-UA" b="1" i="1" dirty="0" smtClean="0">
                <a:solidFill>
                  <a:schemeClr val="tx1"/>
                </a:solidFill>
              </a:rPr>
              <a:t>   Осінь</a:t>
            </a:r>
            <a:r>
              <a:rPr lang="uk-UA" b="1" i="1" dirty="0">
                <a:solidFill>
                  <a:schemeClr val="tx1"/>
                </a:solidFill>
              </a:rPr>
              <a:t>. Багато птахів </a:t>
            </a:r>
            <a:r>
              <a:rPr lang="uk-UA" b="1" i="1" dirty="0" err="1">
                <a:solidFill>
                  <a:schemeClr val="tx1"/>
                </a:solidFill>
              </a:rPr>
              <a:t>ві</a:t>
            </a:r>
            <a:r>
              <a:rPr lang="uk-UA" b="1" i="1" dirty="0">
                <a:solidFill>
                  <a:schemeClr val="tx1"/>
                </a:solidFill>
              </a:rPr>
              <a:t>...літає в теплі краї. Ті краї л...жать за горами і ліса</a:t>
            </a:r>
            <a:r>
              <a:rPr lang="ru-RU" b="1" i="1" dirty="0">
                <a:solidFill>
                  <a:schemeClr val="tx1"/>
                </a:solidFill>
              </a:rPr>
              <a:t>ми, за морями. Там (</a:t>
            </a:r>
            <a:r>
              <a:rPr lang="ru-RU" b="1" i="1" dirty="0" err="1">
                <a:solidFill>
                  <a:schemeClr val="tx1"/>
                </a:solidFill>
              </a:rPr>
              <a:t>ні</a:t>
            </a:r>
            <a:r>
              <a:rPr lang="ru-RU" b="1" i="1" dirty="0">
                <a:solidFill>
                  <a:schemeClr val="tx1"/>
                </a:solidFill>
              </a:rPr>
              <a:t>)коли (не)</a:t>
            </a:r>
            <a:r>
              <a:rPr lang="ru-RU" b="1" i="1" dirty="0" err="1">
                <a:solidFill>
                  <a:schemeClr val="tx1"/>
                </a:solidFill>
              </a:rPr>
              <a:t>буває</a:t>
            </a:r>
            <a:r>
              <a:rPr lang="ru-RU" b="1" i="1" dirty="0">
                <a:solidFill>
                  <a:schemeClr val="tx1"/>
                </a:solidFill>
              </a:rPr>
              <a:t>  … . Отуди </a:t>
            </a:r>
            <a:r>
              <a:rPr lang="ru-RU" b="1" i="1" dirty="0" err="1">
                <a:solidFill>
                  <a:schemeClr val="tx1"/>
                </a:solidFill>
              </a:rPr>
              <a:t>кожної</a:t>
            </a:r>
            <a:r>
              <a:rPr lang="ru-RU" b="1" i="1" dirty="0">
                <a:solidFill>
                  <a:schemeClr val="tx1"/>
                </a:solidFill>
              </a:rPr>
              <a:t> ос...</a:t>
            </a:r>
            <a:r>
              <a:rPr lang="ru-RU" b="1" i="1" dirty="0" err="1">
                <a:solidFill>
                  <a:schemeClr val="tx1"/>
                </a:solidFill>
              </a:rPr>
              <a:t>ні</a:t>
            </a:r>
            <a:r>
              <a:rPr lang="ru-RU" b="1" i="1" dirty="0">
                <a:solidFill>
                  <a:schemeClr val="tx1"/>
                </a:solidFill>
              </a:rPr>
              <a:t> і </a:t>
            </a:r>
            <a:r>
              <a:rPr lang="ru-RU" b="1" i="1" dirty="0" err="1" smtClean="0">
                <a:solidFill>
                  <a:schemeClr val="tx1"/>
                </a:solidFill>
              </a:rPr>
              <a:t>летять</a:t>
            </a:r>
            <a:r>
              <a:rPr lang="ru-RU" b="1" i="1" dirty="0">
                <a:solidFill>
                  <a:schemeClr val="tx1"/>
                </a:solidFill>
              </a:rPr>
              <a:t>. Додому </a:t>
            </a:r>
            <a:r>
              <a:rPr lang="ru-RU" b="1" i="1" dirty="0" err="1">
                <a:solidFill>
                  <a:schemeClr val="tx1"/>
                </a:solidFill>
              </a:rPr>
              <a:t>пов</a:t>
            </a:r>
            <a:r>
              <a:rPr lang="ru-RU" b="1" i="1" dirty="0">
                <a:solidFill>
                  <a:schemeClr val="tx1"/>
                </a:solidFill>
              </a:rPr>
              <a:t>...</a:t>
            </a:r>
            <a:r>
              <a:rPr lang="ru-RU" b="1" i="1" dirty="0" err="1">
                <a:solidFill>
                  <a:schemeClr val="tx1"/>
                </a:solidFill>
              </a:rPr>
              <a:t>ртаються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тільки</a:t>
            </a:r>
            <a:r>
              <a:rPr lang="ru-RU" b="1" i="1" dirty="0">
                <a:solidFill>
                  <a:schemeClr val="tx1"/>
                </a:solidFill>
              </a:rPr>
              <a:t> в...</a:t>
            </a:r>
            <a:r>
              <a:rPr lang="ru-RU" b="1" i="1" dirty="0" smtClean="0">
                <a:solidFill>
                  <a:schemeClr val="tx1"/>
                </a:solidFill>
              </a:rPr>
              <a:t>с-ною</a:t>
            </a:r>
            <a:r>
              <a:rPr lang="ru-RU" b="1" i="1" dirty="0">
                <a:solidFill>
                  <a:schemeClr val="tx1"/>
                </a:solidFill>
              </a:rPr>
              <a:t>. </a:t>
            </a:r>
            <a:r>
              <a:rPr lang="ru-RU" b="1" i="1" dirty="0" err="1">
                <a:solidFill>
                  <a:schemeClr val="tx1"/>
                </a:solidFill>
              </a:rPr>
              <a:t>Чекатимемо</a:t>
            </a:r>
            <a:r>
              <a:rPr lang="uk-UA" b="1" i="1" dirty="0">
                <a:solidFill>
                  <a:schemeClr val="tx1"/>
                </a:solidFill>
              </a:rPr>
              <a:t> з нетерпінням</a:t>
            </a:r>
            <a:r>
              <a:rPr lang="ru-RU" b="1" i="1" dirty="0">
                <a:solidFill>
                  <a:schemeClr val="tx1"/>
                </a:solidFill>
              </a:rPr>
              <a:t> на </a:t>
            </a:r>
            <a:r>
              <a:rPr lang="ru-RU" b="1" i="1" dirty="0" err="1">
                <a:solidFill>
                  <a:schemeClr val="tx1"/>
                </a:solidFill>
              </a:rPr>
              <a:t>їхній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при-</a:t>
            </a:r>
            <a:r>
              <a:rPr lang="ru-RU" b="1" i="1" dirty="0" err="1" smtClean="0">
                <a:solidFill>
                  <a:schemeClr val="tx1"/>
                </a:solidFill>
              </a:rPr>
              <a:t>літ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>
                <a:solidFill>
                  <a:schemeClr val="tx1"/>
                </a:solidFill>
              </a:rPr>
              <a:t>.  </a:t>
            </a:r>
            <a:r>
              <a:rPr lang="uk-UA" b="1" i="1" dirty="0">
                <a:solidFill>
                  <a:schemeClr val="tx1"/>
                </a:solidFill>
              </a:rPr>
              <a:t>А взимку годуватимемо тих, які не </a:t>
            </a:r>
            <a:r>
              <a:rPr lang="uk-UA" b="1" i="1" dirty="0" smtClean="0">
                <a:solidFill>
                  <a:schemeClr val="tx1"/>
                </a:solidFill>
              </a:rPr>
              <a:t>по-боялись </a:t>
            </a:r>
            <a:r>
              <a:rPr lang="uk-UA" b="1" i="1" dirty="0">
                <a:solidFill>
                  <a:schemeClr val="tx1"/>
                </a:solidFill>
              </a:rPr>
              <a:t>і </a:t>
            </a:r>
            <a:r>
              <a:rPr lang="uk-UA" b="1" i="1" dirty="0" smtClean="0">
                <a:solidFill>
                  <a:schemeClr val="tx1"/>
                </a:solidFill>
              </a:rPr>
              <a:t>залишилися </a:t>
            </a:r>
            <a:r>
              <a:rPr lang="uk-UA" b="1" i="1" dirty="0">
                <a:solidFill>
                  <a:schemeClr val="tx1"/>
                </a:solidFill>
              </a:rPr>
              <a:t>в рідному краї. </a:t>
            </a:r>
            <a:r>
              <a:rPr lang="uk-UA" dirty="0">
                <a:solidFill>
                  <a:schemeClr val="tx1"/>
                </a:solidFill>
              </a:rPr>
              <a:t> </a:t>
            </a:r>
            <a:endParaRPr lang="uk-UA" dirty="0" smtClean="0">
              <a:solidFill>
                <a:schemeClr val="tx1"/>
              </a:solidFill>
            </a:endParaRPr>
          </a:p>
          <a:p>
            <a:pPr algn="l"/>
            <a:r>
              <a:rPr lang="uk-UA" b="1" i="1" dirty="0">
                <a:solidFill>
                  <a:schemeClr val="tx1"/>
                </a:solidFill>
              </a:rPr>
              <a:t> </a:t>
            </a:r>
            <a:r>
              <a:rPr lang="uk-UA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Прийде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>
                <a:solidFill>
                  <a:schemeClr val="tx1"/>
                </a:solidFill>
              </a:rPr>
              <a:t>весна</a:t>
            </a:r>
            <a:r>
              <a:rPr lang="uk-UA" b="1" i="1" dirty="0">
                <a:solidFill>
                  <a:schemeClr val="tx1"/>
                </a:solidFill>
              </a:rPr>
              <a:t>,  і </a:t>
            </a:r>
            <a:r>
              <a:rPr lang="ru-RU" b="1" i="1" dirty="0">
                <a:solidFill>
                  <a:schemeClr val="tx1"/>
                </a:solidFill>
              </a:rPr>
              <a:t>птахи </a:t>
            </a:r>
            <a:r>
              <a:rPr lang="ru-RU" b="1" i="1" dirty="0" err="1">
                <a:solidFill>
                  <a:schemeClr val="tx1"/>
                </a:solidFill>
              </a:rPr>
              <a:t>будуть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тішити</a:t>
            </a:r>
            <a:r>
              <a:rPr lang="ru-RU" b="1" i="1" dirty="0">
                <a:solidFill>
                  <a:schemeClr val="tx1"/>
                </a:solidFill>
              </a:rPr>
              <a:t> нас </a:t>
            </a:r>
            <a:r>
              <a:rPr lang="ru-RU" b="1" i="1" dirty="0" err="1">
                <a:solidFill>
                  <a:schemeClr val="tx1"/>
                </a:solidFill>
              </a:rPr>
              <a:t>своїм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щебетанням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>
                <a:solidFill>
                  <a:schemeClr val="tx1"/>
                </a:solidFill>
              </a:rPr>
              <a:t>та </a:t>
            </a:r>
            <a:r>
              <a:rPr lang="ru-RU" b="1" i="1" dirty="0" err="1">
                <a:solidFill>
                  <a:schemeClr val="tx1"/>
                </a:solidFill>
              </a:rPr>
              <a:t>співом</a:t>
            </a:r>
            <a:r>
              <a:rPr lang="ru-RU" b="1" i="1" dirty="0">
                <a:solidFill>
                  <a:schemeClr val="tx1"/>
                </a:solidFill>
              </a:rPr>
              <a:t>.  </a:t>
            </a:r>
            <a:endParaRPr lang="ru-RU" dirty="0">
              <a:solidFill>
                <a:schemeClr val="tx1"/>
              </a:solidFill>
            </a:endParaRPr>
          </a:p>
          <a:p>
            <a:pPr algn="r"/>
            <a:r>
              <a:rPr lang="uk-UA" b="1" i="1" dirty="0">
                <a:solidFill>
                  <a:schemeClr val="tx1"/>
                </a:solidFill>
              </a:rPr>
              <a:t>                                                                                                              </a:t>
            </a:r>
            <a:r>
              <a:rPr lang="uk-UA" b="1" i="1" dirty="0" smtClean="0">
                <a:solidFill>
                  <a:schemeClr val="tx1"/>
                </a:solidFill>
              </a:rPr>
              <a:t>                 (</a:t>
            </a:r>
            <a:r>
              <a:rPr lang="uk-UA" b="1" i="1" dirty="0">
                <a:solidFill>
                  <a:schemeClr val="tx1"/>
                </a:solidFill>
              </a:rPr>
              <a:t>М. Вінграновський) </a:t>
            </a:r>
            <a:endParaRPr lang="ru-RU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ownloads\Green Background with Tex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0"/>
            <a:ext cx="914402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“Конструктор”</a:t>
            </a:r>
            <a:endParaRPr lang="ru-RU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23528" y="1600200"/>
            <a:ext cx="8606190" cy="452596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uk-UA" sz="4000" dirty="0" smtClean="0"/>
              <a:t>М</a:t>
            </a:r>
            <a:r>
              <a:rPr lang="en-US" sz="4000" dirty="0" smtClean="0"/>
              <a:t>’</a:t>
            </a:r>
            <a:r>
              <a:rPr lang="uk-UA" sz="4000" dirty="0" err="1" smtClean="0"/>
              <a:t>ят</a:t>
            </a:r>
            <a:r>
              <a:rPr lang="uk-UA" sz="4000" dirty="0" err="1" smtClean="0"/>
              <a:t>ою</a:t>
            </a:r>
            <a:r>
              <a:rPr lang="uk-UA" sz="4000" dirty="0" smtClean="0"/>
              <a:t>, </a:t>
            </a:r>
            <a:r>
              <a:rPr lang="uk-UA" sz="4000" dirty="0" smtClean="0"/>
              <a:t>полі</a:t>
            </a:r>
            <a:r>
              <a:rPr lang="uk-UA" sz="4000" dirty="0" smtClean="0"/>
              <a:t>, </a:t>
            </a:r>
            <a:r>
              <a:rPr lang="uk-UA" sz="4000" dirty="0" smtClean="0"/>
              <a:t>свіжою, </a:t>
            </a:r>
            <a:r>
              <a:rPr lang="uk-UA" sz="4000" smtClean="0"/>
              <a:t>у, пахло</a:t>
            </a:r>
            <a:r>
              <a:rPr lang="uk-UA" sz="4000" dirty="0" smtClean="0"/>
              <a:t>.</a:t>
            </a:r>
          </a:p>
          <a:p>
            <a:pPr marL="514350" indent="-514350">
              <a:buAutoNum type="arabicPeriod"/>
            </a:pPr>
            <a:r>
              <a:rPr lang="uk-UA" sz="4000" dirty="0" smtClean="0"/>
              <a:t>В, запашного, назбираю, гаю, зілля.</a:t>
            </a:r>
          </a:p>
          <a:p>
            <a:pPr marL="514350" indent="-514350">
              <a:buAutoNum type="arabicPeriod"/>
            </a:pPr>
            <a:r>
              <a:rPr lang="uk-UA" sz="4000" dirty="0" smtClean="0"/>
              <a:t>Сміло, чесне, роби, діло.</a:t>
            </a:r>
          </a:p>
          <a:p>
            <a:pPr marL="514350" indent="-514350">
              <a:buAutoNum type="arabicPeriod"/>
            </a:pPr>
            <a:r>
              <a:rPr lang="uk-UA" sz="4000" dirty="0" smtClean="0"/>
              <a:t>Рясним, умивали, дощами, доріженьку.</a:t>
            </a:r>
          </a:p>
          <a:p>
            <a:pPr marL="514350" indent="-514350">
              <a:buAutoNum type="arabicPeriod"/>
            </a:pPr>
            <a:r>
              <a:rPr lang="uk-UA" sz="4000" dirty="0" smtClean="0"/>
              <a:t>Золоте, вічності, дихання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ownloads\winter_backgroun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Дослідження - моделювання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chemeClr val="bg1"/>
          </a:solidFill>
        </p:spPr>
        <p:txBody>
          <a:bodyPr/>
          <a:lstStyle/>
          <a:p>
            <a:pPr marL="514350" indent="-514350">
              <a:buAutoNum type="arabicPeriod"/>
            </a:pPr>
            <a:r>
              <a:rPr lang="uk-UA" dirty="0" smtClean="0">
                <a:latin typeface="Georgia" pitchFamily="18" charset="0"/>
              </a:rPr>
              <a:t>Ти подивись на вкриті білосніжним килимом поля.</a:t>
            </a:r>
          </a:p>
          <a:p>
            <a:pPr marL="514350" indent="-514350">
              <a:buAutoNum type="arabicPeriod"/>
            </a:pPr>
            <a:endParaRPr lang="uk-UA" dirty="0" smtClean="0">
              <a:latin typeface="Georgia" pitchFamily="18" charset="0"/>
            </a:endParaRPr>
          </a:p>
          <a:p>
            <a:pPr marL="514350" indent="-514350">
              <a:buAutoNum type="arabicPeriod"/>
            </a:pPr>
            <a:r>
              <a:rPr lang="uk-UA" dirty="0" smtClean="0">
                <a:latin typeface="Georgia" pitchFamily="18" charset="0"/>
              </a:rPr>
              <a:t>Лікарські рослини люди вживають у вигляді відварів, настоїв і трав</a:t>
            </a:r>
            <a:r>
              <a:rPr lang="en-US" dirty="0" smtClean="0">
                <a:latin typeface="Georgia" pitchFamily="18" charset="0"/>
              </a:rPr>
              <a:t>’</a:t>
            </a:r>
            <a:r>
              <a:rPr lang="uk-UA" dirty="0" err="1" smtClean="0">
                <a:latin typeface="Georgia" pitchFamily="18" charset="0"/>
              </a:rPr>
              <a:t>яних</a:t>
            </a:r>
            <a:r>
              <a:rPr lang="uk-UA" dirty="0" smtClean="0">
                <a:latin typeface="Georgia" pitchFamily="18" charset="0"/>
              </a:rPr>
              <a:t> чаїв.</a:t>
            </a:r>
          </a:p>
          <a:p>
            <a:pPr marL="514350" indent="-514350">
              <a:buAutoNum type="arabicPeriod"/>
            </a:pPr>
            <a:endParaRPr lang="uk-UA" dirty="0" smtClean="0">
              <a:latin typeface="Georgia" pitchFamily="18" charset="0"/>
            </a:endParaRPr>
          </a:p>
          <a:p>
            <a:pPr marL="514350" indent="-514350">
              <a:buAutoNum type="arabicPeriod"/>
            </a:pPr>
            <a:r>
              <a:rPr lang="uk-UA" dirty="0" err="1" smtClean="0">
                <a:latin typeface="Georgia" pitchFamily="18" charset="0"/>
              </a:rPr>
              <a:t>Іней</a:t>
            </a:r>
            <a:r>
              <a:rPr lang="uk-UA" dirty="0" smtClean="0">
                <a:latin typeface="Georgia" pitchFamily="18" charset="0"/>
              </a:rPr>
              <a:t> окутав дерева скрізь.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ownloads\Green Background with Tex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" y="0"/>
            <a:ext cx="914402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24" y="119274"/>
            <a:ext cx="8678198" cy="1498178"/>
          </a:xfrm>
        </p:spPr>
        <p:txBody>
          <a:bodyPr>
            <a:noAutofit/>
          </a:bodyPr>
          <a:lstStyle/>
          <a:p>
            <a:r>
              <a:rPr lang="uk-UA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uk-U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Вибіркове письмо</a:t>
            </a: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95536" y="1600200"/>
            <a:ext cx="829126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  </a:t>
            </a:r>
            <a:r>
              <a:rPr lang="ru-RU" sz="3200" b="1" i="1" dirty="0" smtClean="0"/>
              <a:t>Я </a:t>
            </a:r>
            <a:r>
              <a:rPr lang="ru-RU" sz="3200" b="1" i="1" dirty="0"/>
              <a:t>не хочу нудно </a:t>
            </a:r>
            <a:r>
              <a:rPr lang="ru-RU" sz="3200" b="1" i="1" dirty="0" err="1"/>
              <a:t>жити</a:t>
            </a:r>
            <a:r>
              <a:rPr lang="ru-RU" sz="3200" b="1" i="1" dirty="0"/>
              <a:t>. (Б. </a:t>
            </a:r>
            <a:r>
              <a:rPr lang="ru-RU" sz="3200" b="1" i="1" dirty="0" err="1"/>
              <a:t>Грінченко</a:t>
            </a:r>
            <a:r>
              <a:rPr lang="ru-RU" sz="3200" b="1" i="1" dirty="0"/>
              <a:t>) </a:t>
            </a:r>
            <a:r>
              <a:rPr lang="ru-RU" sz="3200" b="1" i="1" dirty="0" smtClean="0"/>
              <a:t>На-</a:t>
            </a:r>
            <a:r>
              <a:rPr lang="ru-RU" sz="3200" b="1" i="1" dirty="0" err="1" smtClean="0"/>
              <a:t>ливайся</a:t>
            </a:r>
            <a:r>
              <a:rPr lang="ru-RU" sz="3200" b="1" i="1" dirty="0" smtClean="0"/>
              <a:t> </a:t>
            </a:r>
            <a:r>
              <a:rPr lang="ru-RU" sz="3200" b="1" i="1" dirty="0" err="1"/>
              <a:t>земними</a:t>
            </a:r>
            <a:r>
              <a:rPr lang="ru-RU" sz="3200" b="1" i="1" dirty="0"/>
              <a:t> силами! (В. Симоненко) </a:t>
            </a:r>
            <a:r>
              <a:rPr lang="ru-RU" sz="3200" b="1" i="1" dirty="0" err="1"/>
              <a:t>Підіймаюсь</a:t>
            </a:r>
            <a:r>
              <a:rPr lang="ru-RU" sz="3200" b="1" i="1" dirty="0"/>
              <a:t> на </a:t>
            </a:r>
            <a:r>
              <a:rPr lang="ru-RU" sz="3200" b="1" i="1" dirty="0" err="1"/>
              <a:t>зоряні</a:t>
            </a:r>
            <a:r>
              <a:rPr lang="ru-RU" sz="3200" b="1" i="1" dirty="0"/>
              <a:t> </a:t>
            </a:r>
            <a:r>
              <a:rPr lang="ru-RU" sz="3200" b="1" i="1" dirty="0" err="1"/>
              <a:t>схили</a:t>
            </a:r>
            <a:r>
              <a:rPr lang="ru-RU" sz="3200" b="1" i="1" dirty="0"/>
              <a:t> і рукою </a:t>
            </a:r>
            <a:r>
              <a:rPr lang="ru-RU" sz="3200" b="1" i="1" dirty="0" smtClean="0"/>
              <a:t>торкаю-</a:t>
            </a:r>
            <a:r>
              <a:rPr lang="ru-RU" sz="3200" b="1" i="1" dirty="0" err="1" smtClean="0"/>
              <a:t>ся</a:t>
            </a:r>
            <a:r>
              <a:rPr lang="ru-RU" sz="3200" b="1" i="1" dirty="0" smtClean="0"/>
              <a:t> </a:t>
            </a:r>
            <a:r>
              <a:rPr lang="ru-RU" sz="3200" b="1" i="1" dirty="0"/>
              <a:t>неба. (Л. </a:t>
            </a:r>
            <a:r>
              <a:rPr lang="ru-RU" sz="3200" b="1" i="1" dirty="0" err="1"/>
              <a:t>Забашта</a:t>
            </a:r>
            <a:r>
              <a:rPr lang="ru-RU" sz="3200" b="1" i="1" dirty="0"/>
              <a:t>) І </a:t>
            </a:r>
            <a:r>
              <a:rPr lang="ru-RU" sz="3200" b="1" i="1" dirty="0" err="1"/>
              <a:t>хочеться</a:t>
            </a:r>
            <a:r>
              <a:rPr lang="ru-RU" sz="3200" b="1" i="1" dirty="0"/>
              <a:t> всю землю </a:t>
            </a:r>
            <a:r>
              <a:rPr lang="ru-RU" sz="3200" b="1" i="1" dirty="0" err="1"/>
              <a:t>обійняти</a:t>
            </a:r>
            <a:r>
              <a:rPr lang="ru-RU" sz="3200" b="1" i="1" dirty="0"/>
              <a:t>. (В. Симоненко) В </a:t>
            </a:r>
            <a:r>
              <a:rPr lang="ru-RU" sz="3200" b="1" i="1" dirty="0" err="1"/>
              <a:t>мені</a:t>
            </a:r>
            <a:r>
              <a:rPr lang="ru-RU" sz="3200" b="1" i="1" dirty="0"/>
              <a:t> </a:t>
            </a:r>
            <a:r>
              <a:rPr lang="ru-RU" sz="3200" b="1" i="1" dirty="0" err="1"/>
              <a:t>любові</a:t>
            </a:r>
            <a:r>
              <a:rPr lang="ru-RU" sz="3200" b="1" i="1" dirty="0"/>
              <a:t> </a:t>
            </a:r>
            <a:r>
              <a:rPr lang="ru-RU" sz="3200" b="1" i="1" dirty="0" err="1"/>
              <a:t>наче</a:t>
            </a:r>
            <a:r>
              <a:rPr lang="ru-RU" sz="3200" b="1" i="1" dirty="0"/>
              <a:t> </a:t>
            </a:r>
            <a:r>
              <a:rPr lang="ru-RU" sz="3200" b="1" i="1" dirty="0" err="1"/>
              <a:t>більше</a:t>
            </a:r>
            <a:r>
              <a:rPr lang="ru-RU" sz="3200" b="1" i="1" dirty="0"/>
              <a:t> стало. (Д. </a:t>
            </a:r>
            <a:r>
              <a:rPr lang="ru-RU" sz="3200" b="1" i="1" dirty="0" err="1"/>
              <a:t>Пав­личко</a:t>
            </a:r>
            <a:r>
              <a:rPr lang="ru-RU" sz="3200" b="1" i="1" dirty="0"/>
              <a:t>) </a:t>
            </a:r>
            <a:r>
              <a:rPr lang="ru-RU" sz="3200" b="1" i="1" dirty="0" err="1"/>
              <a:t>Ходім</a:t>
            </a:r>
            <a:r>
              <a:rPr lang="ru-RU" sz="3200" b="1" i="1" dirty="0"/>
              <a:t>! Я напою тебе </a:t>
            </a:r>
            <a:r>
              <a:rPr lang="ru-RU" sz="3200" b="1" i="1" dirty="0" err="1"/>
              <a:t>Дніпром</a:t>
            </a:r>
            <a:r>
              <a:rPr lang="ru-RU" sz="3200" b="1" i="1" dirty="0"/>
              <a:t>. Я </a:t>
            </a:r>
            <a:r>
              <a:rPr lang="ru-RU" sz="3200" b="1" i="1" dirty="0" err="1"/>
              <a:t>нагодую</a:t>
            </a:r>
            <a:r>
              <a:rPr lang="ru-RU" sz="3200" b="1" i="1" dirty="0"/>
              <a:t> </a:t>
            </a:r>
            <a:r>
              <a:rPr lang="ru-RU" sz="3200" b="1" i="1" dirty="0" err="1"/>
              <a:t>очі</a:t>
            </a:r>
            <a:r>
              <a:rPr lang="ru-RU" sz="3200" b="1" i="1" dirty="0"/>
              <a:t> </a:t>
            </a:r>
            <a:r>
              <a:rPr lang="ru-RU" sz="3200" b="1" i="1" dirty="0" err="1"/>
              <a:t>твої</a:t>
            </a:r>
            <a:r>
              <a:rPr lang="ru-RU" sz="3200" b="1" i="1" dirty="0"/>
              <a:t> степом. (Л. Костенко) Зоря любистком </a:t>
            </a:r>
            <a:r>
              <a:rPr lang="ru-RU" sz="3200" b="1" i="1" dirty="0" err="1"/>
              <a:t>пахне</a:t>
            </a:r>
            <a:r>
              <a:rPr lang="ru-RU" sz="3200" b="1" i="1" dirty="0"/>
              <a:t> над </a:t>
            </a:r>
            <a:r>
              <a:rPr lang="ru-RU" sz="3200" b="1" i="1" dirty="0" err="1"/>
              <a:t>Дніпром</a:t>
            </a:r>
            <a:r>
              <a:rPr lang="ru-RU" sz="3200" b="1" i="1" dirty="0"/>
              <a:t>. (Б. </a:t>
            </a:r>
            <a:r>
              <a:rPr lang="ru-RU" sz="3200" b="1" i="1" dirty="0" err="1"/>
              <a:t>Олійник</a:t>
            </a:r>
            <a:r>
              <a:rPr lang="ru-RU" sz="3200" b="1" i="1" dirty="0"/>
              <a:t>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7756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D:\Downloads\Green Background with Tex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7101408"/>
          </a:xfrm>
        </p:spPr>
        <p:txBody>
          <a:bodyPr>
            <a:noAutofit/>
          </a:bodyPr>
          <a:lstStyle/>
          <a:p>
            <a:r>
              <a:rPr lang="uk-UA" sz="7200" dirty="0"/>
              <a:t>На які види </a:t>
            </a:r>
            <a:r>
              <a:rPr lang="uk-UA" sz="7200" dirty="0" smtClean="0"/>
              <a:t>поділяють односкладні </a:t>
            </a:r>
            <a:r>
              <a:rPr lang="uk-UA" sz="7200" dirty="0"/>
              <a:t>речення? Яку роль вони виконують у мовленні?</a:t>
            </a:r>
            <a:r>
              <a:rPr lang="ru-RU" sz="7200" dirty="0"/>
              <a:t/>
            </a:r>
            <a:br>
              <a:rPr lang="ru-RU" sz="7200" dirty="0"/>
            </a:b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Franklin Gothic Demi Con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Downloads\Green Background with Tex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" y="0"/>
            <a:ext cx="914402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524" y="119274"/>
            <a:ext cx="8678198" cy="1498178"/>
          </a:xfrm>
        </p:spPr>
        <p:txBody>
          <a:bodyPr>
            <a:noAutofit/>
          </a:bodyPr>
          <a:lstStyle/>
          <a:p>
            <a:r>
              <a:rPr lang="uk-UA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uk-UA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eorgia" pitchFamily="18" charset="0"/>
              </a:rPr>
              <a:t>Домашнє завдання</a:t>
            </a:r>
            <a:endParaRPr lang="ru-RU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287524" y="1600200"/>
            <a:ext cx="8399276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/>
              <a:t>Для </a:t>
            </a:r>
            <a:r>
              <a:rPr lang="ru-RU" b="1" dirty="0" err="1"/>
              <a:t>всіх</a:t>
            </a:r>
            <a:r>
              <a:rPr lang="ru-RU" b="1" dirty="0"/>
              <a:t> </a:t>
            </a:r>
            <a:r>
              <a:rPr lang="ru-RU" b="1" dirty="0" err="1"/>
              <a:t>учнів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 err="1" smtClean="0"/>
              <a:t>Опрацювати</a:t>
            </a:r>
            <a:r>
              <a:rPr lang="ru-RU" dirty="0" smtClean="0"/>
              <a:t> </a:t>
            </a:r>
            <a:r>
              <a:rPr lang="ru-RU" dirty="0" err="1"/>
              <a:t>теоретичний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uk-UA" dirty="0"/>
              <a:t> п.15(с.96-98)</a:t>
            </a:r>
            <a:endParaRPr lang="ru-RU" dirty="0"/>
          </a:p>
          <a:p>
            <a:pPr marL="0" lvl="0" indent="0">
              <a:buNone/>
            </a:pPr>
            <a:r>
              <a:rPr lang="uk-UA" b="1" dirty="0" smtClean="0"/>
              <a:t> 2. Завдання </a:t>
            </a:r>
            <a:r>
              <a:rPr lang="uk-UA" b="1" dirty="0"/>
              <a:t>за </a:t>
            </a:r>
            <a:r>
              <a:rPr lang="uk-UA" b="1" dirty="0" smtClean="0"/>
              <a:t>рівнями (на вибір)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  <a:r>
              <a:rPr lang="uk-UA" u="sng" dirty="0"/>
              <a:t>Середній рівень</a:t>
            </a:r>
            <a:r>
              <a:rPr lang="uk-UA" dirty="0"/>
              <a:t>.</a:t>
            </a:r>
            <a:r>
              <a:rPr lang="ru-RU" dirty="0"/>
              <a:t>  В</a:t>
            </a:r>
            <a:r>
              <a:rPr lang="uk-UA" dirty="0" err="1"/>
              <a:t>иписати</a:t>
            </a:r>
            <a:r>
              <a:rPr lang="uk-UA" dirty="0"/>
              <a:t> з художньої л-ри по 2 види односкладних речень.</a:t>
            </a:r>
            <a:endParaRPr lang="ru-RU" dirty="0"/>
          </a:p>
          <a:p>
            <a:pPr marL="0" indent="0">
              <a:buNone/>
            </a:pPr>
            <a:r>
              <a:rPr lang="ru-RU" u="sng" dirty="0" err="1" smtClean="0"/>
              <a:t>Достатній</a:t>
            </a:r>
            <a:r>
              <a:rPr lang="uk-UA" u="sng" dirty="0" smtClean="0"/>
              <a:t> </a:t>
            </a:r>
            <a:r>
              <a:rPr lang="uk-UA" u="sng" dirty="0"/>
              <a:t>рівень</a:t>
            </a:r>
            <a:r>
              <a:rPr lang="ru-RU" dirty="0"/>
              <a:t>. </a:t>
            </a:r>
            <a:r>
              <a:rPr lang="ru-RU" dirty="0" err="1"/>
              <a:t>Скласти</a:t>
            </a:r>
            <a:r>
              <a:rPr lang="ru-RU" dirty="0"/>
              <a:t> </a:t>
            </a:r>
            <a:r>
              <a:rPr lang="ru-RU" dirty="0" err="1"/>
              <a:t>лінгвістичне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«</a:t>
            </a:r>
            <a:r>
              <a:rPr lang="uk-UA" dirty="0"/>
              <a:t>Односкладне речення». </a:t>
            </a:r>
            <a:endParaRPr lang="ru-RU" dirty="0"/>
          </a:p>
          <a:p>
            <a:pPr marL="0" indent="0">
              <a:buNone/>
            </a:pPr>
            <a:r>
              <a:rPr lang="ru-RU" u="sng" dirty="0" err="1" smtClean="0"/>
              <a:t>Високий</a:t>
            </a:r>
            <a:r>
              <a:rPr lang="uk-UA" u="sng" dirty="0" smtClean="0"/>
              <a:t> </a:t>
            </a:r>
            <a:r>
              <a:rPr lang="uk-UA" u="sng" dirty="0"/>
              <a:t>рівень</a:t>
            </a:r>
            <a:r>
              <a:rPr lang="ru-RU" dirty="0"/>
              <a:t>. </a:t>
            </a:r>
            <a:r>
              <a:rPr lang="ru-RU" dirty="0" err="1"/>
              <a:t>Скласти</a:t>
            </a:r>
            <a:r>
              <a:rPr lang="ru-RU" dirty="0"/>
              <a:t>  </a:t>
            </a:r>
            <a:r>
              <a:rPr lang="ru-RU" dirty="0" err="1"/>
              <a:t>твір-опис</a:t>
            </a:r>
            <a:r>
              <a:rPr lang="ru-RU" dirty="0"/>
              <a:t> </a:t>
            </a:r>
            <a:r>
              <a:rPr lang="ru-RU" dirty="0" err="1"/>
              <a:t>осіннього</a:t>
            </a:r>
            <a:r>
              <a:rPr lang="ru-RU" dirty="0"/>
              <a:t> ранку, </a:t>
            </a:r>
            <a:r>
              <a:rPr lang="ru-RU" dirty="0" err="1"/>
              <a:t>уживаючи</a:t>
            </a:r>
            <a:r>
              <a:rPr lang="ru-RU" dirty="0"/>
              <a:t> </a:t>
            </a:r>
            <a:r>
              <a:rPr lang="ru-RU" dirty="0" err="1"/>
              <a:t>односкладні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70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281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Demi Cond</vt:lpstr>
      <vt:lpstr>Franklin Gothic Medium Cond</vt:lpstr>
      <vt:lpstr>Georgia</vt:lpstr>
      <vt:lpstr>Тема Office</vt:lpstr>
      <vt:lpstr>Презентация PowerPoint</vt:lpstr>
      <vt:lpstr> Односкладні прості речення з головним  членом  у формі присудка  і підмета  .</vt:lpstr>
      <vt:lpstr>Це потрібно…</vt:lpstr>
      <vt:lpstr>Робота з текстом</vt:lpstr>
      <vt:lpstr> “Конструктор”</vt:lpstr>
      <vt:lpstr>Дослідження - моделювання</vt:lpstr>
      <vt:lpstr> Вибіркове письмо</vt:lpstr>
      <vt:lpstr>На які види поділяють односкладні речення? Яку роль вони виконують у мовленні? </vt:lpstr>
      <vt:lpstr> 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Учітесь, читайте, і чужому научайтесь, й свого не цурайтесь!                                       Т.Г. Шевченко</dc:title>
  <dc:creator>Eugene</dc:creator>
  <cp:lastModifiedBy>User</cp:lastModifiedBy>
  <cp:revision>35</cp:revision>
  <dcterms:created xsi:type="dcterms:W3CDTF">2012-12-03T21:02:54Z</dcterms:created>
  <dcterms:modified xsi:type="dcterms:W3CDTF">2018-02-02T19:46:28Z</dcterms:modified>
</cp:coreProperties>
</file>