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0" r:id="rId3"/>
    <p:sldId id="306" r:id="rId4"/>
    <p:sldId id="311" r:id="rId5"/>
    <p:sldId id="307" r:id="rId6"/>
    <p:sldId id="310" r:id="rId7"/>
    <p:sldId id="312" r:id="rId8"/>
    <p:sldId id="313" r:id="rId9"/>
    <p:sldId id="314" r:id="rId10"/>
    <p:sldId id="315" r:id="rId11"/>
    <p:sldId id="289"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AEBC5DD-3187-47B4-8D24-9265CAD7D743}" type="datetimeFigureOut">
              <a:rPr lang="ru-RU"/>
              <a:pPr>
                <a:defRPr/>
              </a:pPr>
              <a:t>02.03.2020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6015F4-1965-4904-85D1-12A259241DB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7FF306C-B434-4C65-B152-1C911DE9D643}" type="datetimeFigureOut">
              <a:rPr lang="ru-RU"/>
              <a:pPr>
                <a:defRPr/>
              </a:pPr>
              <a:t>02.03.2020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963FC7-6625-4273-A1B3-84BDD63F0B5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1504B8-D16D-4821-816A-CF1A00131A97}" type="datetimeFigureOut">
              <a:rPr lang="ru-RU"/>
              <a:pPr>
                <a:defRPr/>
              </a:pPr>
              <a:t>02.03.2020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F1314D-A09F-4A3D-B547-39B7201B02A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CC40FD-EF62-4C50-AF1A-98DFA36A531C}" type="datetimeFigureOut">
              <a:rPr lang="ru-RU"/>
              <a:pPr>
                <a:defRPr/>
              </a:pPr>
              <a:t>02.03.2020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369773-3C72-4685-BD15-8227958AA38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BAAC81B-C73F-4ED6-801E-4905F6D0234B}" type="datetimeFigureOut">
              <a:rPr lang="ru-RU"/>
              <a:pPr>
                <a:defRPr/>
              </a:pPr>
              <a:t>02.03.2020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C358049-1F27-41DC-987B-BCD7331DAA9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C3D5446-DEAD-4287-A487-1FC30B519540}" type="datetimeFigureOut">
              <a:rPr lang="ru-RU"/>
              <a:pPr>
                <a:defRPr/>
              </a:pPr>
              <a:t>02.03.2020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A5ECA9C-D3DE-4E6D-BD86-7BCB7EF1662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44396E9-3DB9-4EC5-AC15-7F81581D9629}" type="datetimeFigureOut">
              <a:rPr lang="ru-RU"/>
              <a:pPr>
                <a:defRPr/>
              </a:pPr>
              <a:t>02.03.2020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BAD9A35-53A6-435D-8FA8-25A211B92A0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0DB17CD-D9FD-48AB-A5F5-413B765DB6C3}" type="datetimeFigureOut">
              <a:rPr lang="ru-RU"/>
              <a:pPr>
                <a:defRPr/>
              </a:pPr>
              <a:t>02.03.2020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FDA9B37-AC33-4D96-947B-228AE3A2BE2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D6F7773-C9D7-4734-9F3A-54516A2E26A4}" type="datetimeFigureOut">
              <a:rPr lang="ru-RU"/>
              <a:pPr>
                <a:defRPr/>
              </a:pPr>
              <a:t>02.03.2020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3F472EF-7392-4A0F-AF69-9DA44C82CF2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C1E8FEF-2995-4A90-A9AB-98A819540C11}" type="datetimeFigureOut">
              <a:rPr lang="ru-RU"/>
              <a:pPr>
                <a:defRPr/>
              </a:pPr>
              <a:t>02.03.2020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999486A-A789-4B77-B84A-6EFD9C4427F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7A14D0-53EE-40E6-9426-1898B63B319F}" type="datetimeFigureOut">
              <a:rPr lang="ru-RU"/>
              <a:pPr>
                <a:defRPr/>
              </a:pPr>
              <a:t>02.03.2020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2361D98-4783-4432-B302-FDF235442E0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C3808D-D93A-4FFE-9418-077F30A8C36F}" type="datetimeFigureOut">
              <a:rPr lang="ru-RU"/>
              <a:pPr>
                <a:defRPr/>
              </a:pPr>
              <a:t>02.03.2020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CB21AB8-66D9-4625-89A1-3B1B859BE89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4" descr="Bezyimyannyiy.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124075" y="500063"/>
            <a:ext cx="6877050" cy="1857375"/>
          </a:xfrm>
        </p:spPr>
        <p:txBody>
          <a:bodyPr rtlCol="0">
            <a:normAutofit fontScale="90000"/>
          </a:bodyPr>
          <a:lstStyle/>
          <a:p>
            <a:pPr eaLnBrk="1" hangingPunct="1">
              <a:defRPr/>
            </a:pPr>
            <a:r>
              <a:rPr lang="uk-UA" sz="3200" b="1" dirty="0" smtClean="0">
                <a:solidFill>
                  <a:schemeClr val="tx2">
                    <a:lumMod val="75000"/>
                  </a:schemeClr>
                </a:solidFill>
                <a:latin typeface="Bookman Old Style" pitchFamily="18" charset="0"/>
              </a:rPr>
              <a:t>ЕКОЛОГІЧНИЙ ПРОЕКТ НА ТЕМУ</a:t>
            </a:r>
            <a:br>
              <a:rPr lang="uk-UA" sz="3200" b="1" dirty="0" smtClean="0">
                <a:solidFill>
                  <a:schemeClr val="tx2">
                    <a:lumMod val="75000"/>
                  </a:schemeClr>
                </a:solidFill>
                <a:latin typeface="Bookman Old Style" pitchFamily="18" charset="0"/>
              </a:rPr>
            </a:br>
            <a:r>
              <a:rPr lang="uk-UA" sz="3200" b="1" dirty="0" smtClean="0">
                <a:solidFill>
                  <a:schemeClr val="tx2">
                    <a:lumMod val="75000"/>
                  </a:schemeClr>
                </a:solidFill>
                <a:latin typeface="Bookman Old Style" pitchFamily="18" charset="0"/>
              </a:rPr>
              <a:t>  </a:t>
            </a:r>
            <a:br>
              <a:rPr lang="uk-UA" sz="3200" b="1" dirty="0" smtClean="0">
                <a:solidFill>
                  <a:schemeClr val="tx2">
                    <a:lumMod val="75000"/>
                  </a:schemeClr>
                </a:solidFill>
                <a:latin typeface="Bookman Old Style" pitchFamily="18" charset="0"/>
              </a:rPr>
            </a:br>
            <a:r>
              <a:rPr lang="uk-UA" sz="3200" b="1" dirty="0" err="1" smtClean="0">
                <a:solidFill>
                  <a:schemeClr val="tx2">
                    <a:lumMod val="75000"/>
                  </a:schemeClr>
                </a:solidFill>
                <a:latin typeface="Bookman Old Style" pitchFamily="18" charset="0"/>
              </a:rPr>
              <a:t>“Історія</a:t>
            </a:r>
            <a:r>
              <a:rPr lang="uk-UA" sz="3200" b="1" dirty="0" smtClean="0">
                <a:solidFill>
                  <a:schemeClr val="tx2">
                    <a:lumMod val="75000"/>
                  </a:schemeClr>
                </a:solidFill>
                <a:latin typeface="Bookman Old Style" pitchFamily="18" charset="0"/>
              </a:rPr>
              <a:t> розвитку стосунків людини і </a:t>
            </a:r>
            <a:r>
              <a:rPr lang="uk-UA" sz="3200" b="1" dirty="0" err="1" smtClean="0">
                <a:solidFill>
                  <a:schemeClr val="tx2">
                    <a:lumMod val="75000"/>
                  </a:schemeClr>
                </a:solidFill>
                <a:latin typeface="Bookman Old Style" pitchFamily="18" charset="0"/>
              </a:rPr>
              <a:t>природи”</a:t>
            </a:r>
            <a:endParaRPr lang="uk-UA" sz="3200" b="1" dirty="0">
              <a:solidFill>
                <a:schemeClr val="tx2">
                  <a:lumMod val="75000"/>
                </a:schemeClr>
              </a:solidFill>
              <a:latin typeface="Bookman Old Style" pitchFamily="18" charset="0"/>
            </a:endParaRPr>
          </a:p>
        </p:txBody>
      </p:sp>
      <p:sp>
        <p:nvSpPr>
          <p:cNvPr id="13315" name="Содержимое 5"/>
          <p:cNvSpPr>
            <a:spLocks noGrp="1"/>
          </p:cNvSpPr>
          <p:nvPr>
            <p:ph idx="1"/>
          </p:nvPr>
        </p:nvSpPr>
        <p:spPr>
          <a:xfrm>
            <a:off x="5072063" y="3643312"/>
            <a:ext cx="3857625" cy="3000397"/>
          </a:xfrm>
        </p:spPr>
        <p:txBody>
          <a:bodyPr/>
          <a:lstStyle/>
          <a:p>
            <a:pPr eaLnBrk="1" hangingPunct="1">
              <a:buFont typeface="Arial" charset="0"/>
              <a:buNone/>
              <a:defRPr/>
            </a:pPr>
            <a:r>
              <a:rPr lang="uk-UA" sz="1800" b="1" dirty="0" smtClean="0">
                <a:solidFill>
                  <a:schemeClr val="tx2">
                    <a:lumMod val="75000"/>
                  </a:schemeClr>
                </a:solidFill>
              </a:rPr>
              <a:t>РОБОТУ ВИКОНАЛИ:</a:t>
            </a:r>
          </a:p>
          <a:p>
            <a:pPr eaLnBrk="1" hangingPunct="1">
              <a:buFont typeface="Arial" charset="0"/>
              <a:buNone/>
              <a:defRPr/>
            </a:pPr>
            <a:r>
              <a:rPr lang="uk-UA" sz="1800" b="1" dirty="0" smtClean="0">
                <a:solidFill>
                  <a:schemeClr val="tx2">
                    <a:lumMod val="75000"/>
                  </a:schemeClr>
                </a:solidFill>
              </a:rPr>
              <a:t>Учні 11класу</a:t>
            </a:r>
          </a:p>
          <a:p>
            <a:pPr eaLnBrk="1" hangingPunct="1">
              <a:buFont typeface="Arial" charset="0"/>
              <a:buNone/>
              <a:defRPr/>
            </a:pPr>
            <a:r>
              <a:rPr lang="uk-UA" sz="1800" b="1" dirty="0" smtClean="0">
                <a:solidFill>
                  <a:schemeClr val="tx2">
                    <a:lumMod val="75000"/>
                  </a:schemeClr>
                </a:solidFill>
              </a:rPr>
              <a:t> НВК </a:t>
            </a:r>
            <a:r>
              <a:rPr lang="uk-UA" sz="1800" b="1" dirty="0" err="1" smtClean="0">
                <a:solidFill>
                  <a:schemeClr val="tx2">
                    <a:lumMod val="75000"/>
                  </a:schemeClr>
                </a:solidFill>
              </a:rPr>
              <a:t>“Піщанська</a:t>
            </a:r>
            <a:r>
              <a:rPr lang="uk-UA" sz="1800" b="1" dirty="0" smtClean="0">
                <a:solidFill>
                  <a:schemeClr val="tx2">
                    <a:lumMod val="75000"/>
                  </a:schemeClr>
                </a:solidFill>
              </a:rPr>
              <a:t> ЗОШ </a:t>
            </a:r>
            <a:r>
              <a:rPr lang="uk-UA" sz="1800" b="1" dirty="0" err="1" smtClean="0">
                <a:solidFill>
                  <a:schemeClr val="tx2">
                    <a:lumMod val="75000"/>
                  </a:schemeClr>
                </a:solidFill>
              </a:rPr>
              <a:t>І-ІІІст.-ЗДО”</a:t>
            </a:r>
            <a:endParaRPr lang="uk-UA" sz="1800" b="1" dirty="0" smtClean="0">
              <a:solidFill>
                <a:schemeClr val="tx2">
                  <a:lumMod val="75000"/>
                </a:schemeClr>
              </a:solidFill>
            </a:endParaRPr>
          </a:p>
          <a:p>
            <a:pPr eaLnBrk="1" hangingPunct="1">
              <a:buFont typeface="Arial" charset="0"/>
              <a:buNone/>
              <a:defRPr/>
            </a:pPr>
            <a:r>
              <a:rPr lang="uk-UA" sz="1800" b="1" dirty="0" smtClean="0">
                <a:solidFill>
                  <a:schemeClr val="tx2">
                    <a:lumMod val="75000"/>
                  </a:schemeClr>
                </a:solidFill>
              </a:rPr>
              <a:t>Ткачук Олена</a:t>
            </a:r>
          </a:p>
          <a:p>
            <a:pPr eaLnBrk="1" hangingPunct="1">
              <a:buFont typeface="Arial" charset="0"/>
              <a:buNone/>
              <a:defRPr/>
            </a:pPr>
            <a:r>
              <a:rPr lang="uk-UA" sz="1800" b="1" dirty="0" err="1" smtClean="0">
                <a:solidFill>
                  <a:schemeClr val="tx2">
                    <a:lumMod val="75000"/>
                  </a:schemeClr>
                </a:solidFill>
              </a:rPr>
              <a:t>Манукян</a:t>
            </a:r>
            <a:r>
              <a:rPr lang="uk-UA" sz="1800" b="1" dirty="0" smtClean="0">
                <a:solidFill>
                  <a:schemeClr val="tx2">
                    <a:lumMod val="75000"/>
                  </a:schemeClr>
                </a:solidFill>
              </a:rPr>
              <a:t> </a:t>
            </a:r>
            <a:r>
              <a:rPr lang="uk-UA" sz="1800" b="1" dirty="0" err="1" smtClean="0">
                <a:solidFill>
                  <a:schemeClr val="tx2">
                    <a:lumMod val="75000"/>
                  </a:schemeClr>
                </a:solidFill>
              </a:rPr>
              <a:t>Мелсіда</a:t>
            </a:r>
            <a:endParaRPr lang="uk-UA" sz="1800" b="1" dirty="0" smtClean="0">
              <a:solidFill>
                <a:schemeClr val="tx2">
                  <a:lumMod val="75000"/>
                </a:schemeClr>
              </a:solidFill>
            </a:endParaRPr>
          </a:p>
          <a:p>
            <a:pPr>
              <a:buNone/>
            </a:pPr>
            <a:r>
              <a:rPr lang="uk-UA" sz="1800" i="1" dirty="0" smtClean="0">
                <a:solidFill>
                  <a:schemeClr val="tx2">
                    <a:lumMod val="50000"/>
                  </a:schemeClr>
                </a:solidFill>
              </a:rPr>
              <a:t>Керівник</a:t>
            </a:r>
            <a:r>
              <a:rPr lang="uk-UA" sz="1800" i="1" dirty="0" smtClean="0">
                <a:solidFill>
                  <a:schemeClr val="tx2">
                    <a:lumMod val="50000"/>
                  </a:schemeClr>
                </a:solidFill>
              </a:rPr>
              <a:t>:                                                                       Вчитель </a:t>
            </a:r>
            <a:r>
              <a:rPr lang="uk-UA" sz="1800" i="1" dirty="0" smtClean="0">
                <a:solidFill>
                  <a:schemeClr val="tx2">
                    <a:lumMod val="50000"/>
                  </a:schemeClr>
                </a:solidFill>
              </a:rPr>
              <a:t>хімії і </a:t>
            </a:r>
            <a:r>
              <a:rPr lang="uk-UA" sz="1800" i="1" dirty="0" smtClean="0">
                <a:solidFill>
                  <a:schemeClr val="tx2">
                    <a:lumMod val="50000"/>
                  </a:schemeClr>
                </a:solidFill>
              </a:rPr>
              <a:t>біологі</a:t>
            </a:r>
            <a:r>
              <a:rPr lang="uk-UA" sz="1800" i="1" dirty="0" smtClean="0">
                <a:solidFill>
                  <a:schemeClr val="tx2">
                    <a:lumMod val="50000"/>
                  </a:schemeClr>
                </a:solidFill>
              </a:rPr>
              <a:t>ї</a:t>
            </a:r>
            <a:r>
              <a:rPr lang="uk-UA" sz="1800" i="1" dirty="0" smtClean="0">
                <a:solidFill>
                  <a:schemeClr val="tx2">
                    <a:lumMod val="50000"/>
                  </a:schemeClr>
                </a:solidFill>
              </a:rPr>
              <a:t>                                                                                 </a:t>
            </a:r>
            <a:r>
              <a:rPr lang="uk-UA" sz="1800" i="1" dirty="0" err="1" smtClean="0">
                <a:solidFill>
                  <a:schemeClr val="tx2">
                    <a:lumMod val="50000"/>
                  </a:schemeClr>
                </a:solidFill>
              </a:rPr>
              <a:t>Никифоренко</a:t>
            </a:r>
            <a:r>
              <a:rPr lang="uk-UA" sz="1800" i="1" dirty="0" smtClean="0">
                <a:solidFill>
                  <a:schemeClr val="tx2">
                    <a:lumMod val="50000"/>
                  </a:schemeClr>
                </a:solidFill>
              </a:rPr>
              <a:t> Л.В.</a:t>
            </a:r>
            <a:endParaRPr lang="uk-UA" sz="1800" b="1" dirty="0" smtClean="0">
              <a:solidFill>
                <a:schemeClr val="tx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p:cNvSpPr>
            <a:spLocks noChangeAspect="1" noChangeArrowheads="1"/>
          </p:cNvSpPr>
          <p:nvPr/>
        </p:nvSpPr>
        <p:spPr bwMode="auto">
          <a:xfrm>
            <a:off x="0" y="914400"/>
            <a:ext cx="304800" cy="304800"/>
          </a:xfrm>
          <a:prstGeom prst="rect">
            <a:avLst/>
          </a:prstGeom>
          <a:noFill/>
          <a:ln w="9525">
            <a:noFill/>
            <a:miter lim="800000"/>
            <a:headEnd/>
            <a:tailEnd/>
          </a:ln>
        </p:spPr>
        <p:txBody>
          <a:bodyPr/>
          <a:lstStyle/>
          <a:p>
            <a:endParaRPr lang="uk-UA"/>
          </a:p>
        </p:txBody>
      </p:sp>
      <p:pic>
        <p:nvPicPr>
          <p:cNvPr id="22530" name="Рисунок 1" descr="ÐÐ¾Ð²âÑÐ·Ð°Ð½Ðµ Ð·Ð¾Ð±ÑÐ°Ð¶ÐµÐ½Ð½Ñ"/>
          <p:cNvPicPr>
            <a:picLocks noChangeAspect="1" noChangeArrowheads="1"/>
          </p:cNvPicPr>
          <p:nvPr/>
        </p:nvPicPr>
        <p:blipFill>
          <a:blip r:embed="rId2"/>
          <a:srcRect/>
          <a:stretch>
            <a:fillRect/>
          </a:stretch>
        </p:blipFill>
        <p:spPr bwMode="auto">
          <a:xfrm>
            <a:off x="142844" y="285728"/>
            <a:ext cx="3010280" cy="2857520"/>
          </a:xfrm>
          <a:prstGeom prst="rect">
            <a:avLst/>
          </a:prstGeom>
          <a:noFill/>
          <a:ln w="9525">
            <a:noFill/>
            <a:miter lim="800000"/>
            <a:headEnd/>
            <a:tailEnd/>
          </a:ln>
        </p:spPr>
      </p:pic>
      <p:sp>
        <p:nvSpPr>
          <p:cNvPr id="22531" name="WordArt 3" descr="Бумажный пакет"/>
          <p:cNvSpPr>
            <a:spLocks noChangeArrowheads="1" noChangeShapeType="1" noTextEdit="1"/>
          </p:cNvSpPr>
          <p:nvPr/>
        </p:nvSpPr>
        <p:spPr bwMode="auto">
          <a:xfrm>
            <a:off x="2643166" y="214290"/>
            <a:ext cx="6500834" cy="1162071"/>
          </a:xfrm>
          <a:prstGeom prst="rect">
            <a:avLst/>
          </a:prstGeom>
        </p:spPr>
        <p:txBody>
          <a:bodyPr wrap="none" fromWordArt="1">
            <a:prstTxWarp prst="textPlain">
              <a:avLst>
                <a:gd name="adj" fmla="val 50000"/>
              </a:avLst>
            </a:prstTxWarp>
          </a:bodyPr>
          <a:lstStyle/>
          <a:p>
            <a:pPr algn="ct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Лист-звернення</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учнів</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11класу </a:t>
            </a:r>
          </a:p>
          <a:p>
            <a:pPr algn="ct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НВК "</a:t>
            </a: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Піщанська</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ЗОШ </a:t>
            </a: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І-ІІІст-ЗДО</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a:p>
            <a:pPr algn="ct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до </a:t>
            </a: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сільського</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голови</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с.Піщана</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Балтського</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району, </a:t>
            </a:r>
          </a:p>
          <a:p>
            <a:pPr algn="ct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Одеської</a:t>
            </a:r>
            <a:r>
              <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ru-RU" sz="3600" kern="1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області</a:t>
            </a:r>
            <a:endParaRPr lang="en-US"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
        <p:nvSpPr>
          <p:cNvPr id="22532" name="Rectangle 4"/>
          <p:cNvSpPr>
            <a:spLocks noChangeArrowheads="1"/>
          </p:cNvSpPr>
          <p:nvPr/>
        </p:nvSpPr>
        <p:spPr bwMode="auto">
          <a:xfrm>
            <a:off x="0" y="-228600"/>
            <a:ext cx="9144000" cy="457200"/>
          </a:xfrm>
          <a:prstGeom prst="rect">
            <a:avLst/>
          </a:prstGeom>
          <a:noFill/>
          <a:ln w="9525">
            <a:noFill/>
            <a:miter lim="800000"/>
            <a:headEnd/>
            <a:tailEnd/>
          </a:ln>
        </p:spPr>
        <p:txBody>
          <a:bodyPr wrap="none" anchor="ctr">
            <a:spAutoFit/>
          </a:bodyPr>
          <a:lstStyle/>
          <a:p>
            <a:endParaRPr lang="uk-UA"/>
          </a:p>
        </p:txBody>
      </p:sp>
      <p:sp>
        <p:nvSpPr>
          <p:cNvPr id="22534" name="Rectangle 6"/>
          <p:cNvSpPr>
            <a:spLocks noChangeArrowheads="1"/>
          </p:cNvSpPr>
          <p:nvPr/>
        </p:nvSpPr>
        <p:spPr bwMode="auto">
          <a:xfrm>
            <a:off x="0" y="1219200"/>
            <a:ext cx="9144000" cy="457200"/>
          </a:xfrm>
          <a:prstGeom prst="rect">
            <a:avLst/>
          </a:prstGeom>
          <a:noFill/>
          <a:ln w="9525">
            <a:noFill/>
            <a:miter lim="800000"/>
            <a:headEnd/>
            <a:tailEnd/>
          </a:ln>
        </p:spPr>
        <p:txBody>
          <a:bodyPr wrap="none" anchor="ctr">
            <a:spAutoFit/>
          </a:bodyPr>
          <a:lstStyle/>
          <a:p>
            <a:endParaRPr lang="uk-UA"/>
          </a:p>
        </p:txBody>
      </p:sp>
      <p:sp>
        <p:nvSpPr>
          <p:cNvPr id="22535" name="Rectangle 7"/>
          <p:cNvSpPr>
            <a:spLocks noChangeArrowheads="1"/>
          </p:cNvSpPr>
          <p:nvPr/>
        </p:nvSpPr>
        <p:spPr bwMode="auto">
          <a:xfrm>
            <a:off x="4357686" y="1142984"/>
            <a:ext cx="4572002" cy="5693866"/>
          </a:xfrm>
          <a:prstGeom prst="rect">
            <a:avLst/>
          </a:prstGeom>
          <a:noFill/>
          <a:ln w="9525">
            <a:noFill/>
            <a:miter lim="800000"/>
            <a:headEnd/>
            <a:tailEnd/>
          </a:ln>
        </p:spPr>
        <p:txBody>
          <a:bodyPr wrap="square" anchor="ctr">
            <a:spAutoFit/>
          </a:bodyPr>
          <a:lstStyle/>
          <a:p>
            <a:endParaRPr lang="uk-UA" sz="1400" b="1" i="1" dirty="0">
              <a:solidFill>
                <a:srgbClr val="632423"/>
              </a:solidFill>
              <a:latin typeface="Cambria" pitchFamily="18" charset="0"/>
              <a:cs typeface="Times New Roman" pitchFamily="18" charset="0"/>
            </a:endParaRPr>
          </a:p>
          <a:p>
            <a:r>
              <a:rPr lang="uk-UA" sz="1050" b="1" i="1" dirty="0">
                <a:solidFill>
                  <a:srgbClr val="C00000"/>
                </a:solidFill>
                <a:latin typeface="Cambria" pitchFamily="18" charset="0"/>
                <a:cs typeface="Times New Roman" pitchFamily="18" charset="0"/>
              </a:rPr>
              <a:t>Увага! Увага! Прикрасимо наше село не сміттям, а мальовничими зеленими куточками!</a:t>
            </a:r>
            <a:endParaRPr lang="uk-UA" sz="1050" dirty="0">
              <a:solidFill>
                <a:srgbClr val="C00000"/>
              </a:solidFill>
            </a:endParaRPr>
          </a:p>
          <a:p>
            <a:pPr eaLnBrk="0" hangingPunct="0"/>
            <a:r>
              <a:rPr lang="uk-UA" sz="1400" b="1" i="1" dirty="0">
                <a:solidFill>
                  <a:schemeClr val="accent3">
                    <a:lumMod val="50000"/>
                  </a:schemeClr>
                </a:solidFill>
                <a:latin typeface="Cambria" pitchFamily="18" charset="0"/>
                <a:cs typeface="Times New Roman" pitchFamily="18" charset="0"/>
              </a:rPr>
              <a:t>  Шановний Володимире Дмитровичу!</a:t>
            </a:r>
            <a:endParaRPr lang="uk-UA" sz="700" b="1" dirty="0">
              <a:solidFill>
                <a:schemeClr val="accent3">
                  <a:lumMod val="50000"/>
                </a:schemeClr>
              </a:solidFill>
            </a:endParaRPr>
          </a:p>
          <a:p>
            <a:pPr eaLnBrk="0" hangingPunct="0"/>
            <a:r>
              <a:rPr lang="uk-UA" sz="1400" b="1" i="1" dirty="0">
                <a:solidFill>
                  <a:schemeClr val="accent3">
                    <a:lumMod val="50000"/>
                  </a:schemeClr>
                </a:solidFill>
                <a:latin typeface="Cambria" pitchFamily="18" charset="0"/>
                <a:cs typeface="Times New Roman" pitchFamily="18" charset="0"/>
              </a:rPr>
              <a:t> У зв’язку з проведенням екологічної конференції група «Екологів» хоче звернути Вашу увагу на рекомендації щодо покращення екологічного стану села:</a:t>
            </a:r>
            <a:endParaRPr lang="uk-UA" sz="700" b="1" dirty="0">
              <a:solidFill>
                <a:schemeClr val="accent3">
                  <a:lumMod val="50000"/>
                </a:schemeClr>
              </a:solidFill>
            </a:endParaRPr>
          </a:p>
          <a:p>
            <a:pPr eaLnBrk="0" hangingPunct="0"/>
            <a:r>
              <a:rPr lang="uk-UA" sz="1400" b="1" i="1" dirty="0">
                <a:solidFill>
                  <a:srgbClr val="632423"/>
                </a:solidFill>
                <a:latin typeface="Cambria" pitchFamily="18" charset="0"/>
                <a:cs typeface="Times New Roman" pitchFamily="18" charset="0"/>
              </a:rPr>
              <a:t>1) На території села встановити урни для сміття</a:t>
            </a:r>
            <a:endParaRPr lang="uk-UA" sz="700" dirty="0"/>
          </a:p>
          <a:p>
            <a:pPr eaLnBrk="0" hangingPunct="0"/>
            <a:r>
              <a:rPr lang="uk-UA" sz="1400" b="1" i="1" dirty="0">
                <a:solidFill>
                  <a:srgbClr val="632423"/>
                </a:solidFill>
                <a:latin typeface="Cambria" pitchFamily="18" charset="0"/>
                <a:cs typeface="Times New Roman" pitchFamily="18" charset="0"/>
              </a:rPr>
              <a:t>2)  організувати вивіз сміття від населення у визначені дні та час </a:t>
            </a:r>
            <a:endParaRPr lang="uk-UA" sz="700" dirty="0"/>
          </a:p>
          <a:p>
            <a:pPr eaLnBrk="0" hangingPunct="0"/>
            <a:r>
              <a:rPr lang="uk-UA" sz="1400" b="1" i="1" dirty="0">
                <a:solidFill>
                  <a:srgbClr val="632423"/>
                </a:solidFill>
                <a:latin typeface="Cambria" pitchFamily="18" charset="0"/>
                <a:cs typeface="Times New Roman" pitchFamily="18" charset="0"/>
              </a:rPr>
              <a:t>3) Навесні та восени не спалювати а компостувати листя</a:t>
            </a:r>
            <a:endParaRPr lang="uk-UA" sz="700" dirty="0"/>
          </a:p>
          <a:p>
            <a:pPr eaLnBrk="0" hangingPunct="0"/>
            <a:r>
              <a:rPr lang="uk-UA" sz="1400" b="1" i="1" dirty="0">
                <a:solidFill>
                  <a:srgbClr val="632423"/>
                </a:solidFill>
                <a:latin typeface="Cambria" pitchFamily="18" charset="0"/>
                <a:cs typeface="Times New Roman" pitchFamily="18" charset="0"/>
              </a:rPr>
              <a:t>4) Оголосити для жителів села конкурс на краще подвір`я та прилеглу до нього територію</a:t>
            </a:r>
            <a:endParaRPr lang="uk-UA" sz="700" dirty="0"/>
          </a:p>
          <a:p>
            <a:pPr eaLnBrk="0" hangingPunct="0"/>
            <a:r>
              <a:rPr lang="uk-UA" sz="1400" b="1" i="1" dirty="0">
                <a:solidFill>
                  <a:srgbClr val="632423"/>
                </a:solidFill>
                <a:latin typeface="Cambria" pitchFamily="18" charset="0"/>
                <a:cs typeface="Times New Roman" pitchFamily="18" charset="0"/>
              </a:rPr>
              <a:t>5) Залучати жителів села до проведення суботників по прибиранню території села</a:t>
            </a:r>
            <a:endParaRPr lang="uk-UA" sz="700" dirty="0"/>
          </a:p>
          <a:p>
            <a:pPr eaLnBrk="0" hangingPunct="0"/>
            <a:r>
              <a:rPr lang="uk-UA" sz="1400" b="1" i="1" dirty="0">
                <a:solidFill>
                  <a:srgbClr val="632423"/>
                </a:solidFill>
                <a:latin typeface="Cambria" pitchFamily="18" charset="0"/>
                <a:cs typeface="Times New Roman" pitchFamily="18" charset="0"/>
              </a:rPr>
              <a:t>6) Організувати акції по озелененню  та насадженню дерев та кущів</a:t>
            </a:r>
            <a:endParaRPr lang="uk-UA" sz="700" dirty="0"/>
          </a:p>
          <a:p>
            <a:pPr eaLnBrk="0" hangingPunct="0"/>
            <a:r>
              <a:rPr lang="uk-UA" sz="1400" b="1" i="1" dirty="0">
                <a:solidFill>
                  <a:srgbClr val="632423"/>
                </a:solidFill>
                <a:latin typeface="Cambria" pitchFamily="18" charset="0"/>
                <a:cs typeface="Times New Roman" pitchFamily="18" charset="0"/>
              </a:rPr>
              <a:t>7) Ввести штрафні санкції для порушників екологічного порядку та залучати їх до громадських робіт  прибирання території</a:t>
            </a:r>
            <a:endParaRPr lang="uk-UA" sz="700" dirty="0"/>
          </a:p>
          <a:p>
            <a:pPr eaLnBrk="0" hangingPunct="0"/>
            <a:r>
              <a:rPr lang="uk-UA" sz="1400" b="1" i="1" dirty="0">
                <a:solidFill>
                  <a:srgbClr val="632423"/>
                </a:solidFill>
                <a:latin typeface="Cambria" pitchFamily="18" charset="0"/>
                <a:cs typeface="Times New Roman" pitchFamily="18" charset="0"/>
              </a:rPr>
              <a:t>8) Боротися зі стихійними звалищами , захаращенням,природи пластиковими пляшками, целофановими пакетами.</a:t>
            </a:r>
            <a:endParaRPr lang="uk-UA" dirty="0"/>
          </a:p>
        </p:txBody>
      </p:sp>
      <p:pic>
        <p:nvPicPr>
          <p:cNvPr id="9" name="Рисунок 8" descr="C:\Users\Діма\Desktop\Новая папка\IMG-c20d8842a546dddb8930da8506bb7f61-V.jpg"/>
          <p:cNvPicPr/>
          <p:nvPr/>
        </p:nvPicPr>
        <p:blipFill>
          <a:blip r:embed="rId4" cstate="print"/>
          <a:srcRect/>
          <a:stretch>
            <a:fillRect/>
          </a:stretch>
        </p:blipFill>
        <p:spPr bwMode="auto">
          <a:xfrm rot="297645">
            <a:off x="1647665" y="2972333"/>
            <a:ext cx="2737338" cy="1877768"/>
          </a:xfrm>
          <a:prstGeom prst="rect">
            <a:avLst/>
          </a:prstGeom>
          <a:noFill/>
          <a:ln w="9525">
            <a:noFill/>
            <a:miter lim="800000"/>
            <a:headEnd/>
            <a:tailEnd/>
          </a:ln>
        </p:spPr>
      </p:pic>
      <p:pic>
        <p:nvPicPr>
          <p:cNvPr id="10" name="Рисунок 9" descr="C:\Users\Діма\Desktop\Новая папка\IMG-9b09e22752ef0e65b66526dcf4888a53-V.jpg"/>
          <p:cNvPicPr/>
          <p:nvPr/>
        </p:nvPicPr>
        <p:blipFill>
          <a:blip r:embed="rId5" cstate="print"/>
          <a:srcRect/>
          <a:stretch>
            <a:fillRect/>
          </a:stretch>
        </p:blipFill>
        <p:spPr bwMode="auto">
          <a:xfrm rot="21174347">
            <a:off x="178722" y="3542136"/>
            <a:ext cx="2019300"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C:\Users\Олег\Pictures\Різне\екологія\image (10).jpg"/>
          <p:cNvPicPr>
            <a:picLocks noChangeAspect="1" noChangeArrowheads="1"/>
          </p:cNvPicPr>
          <p:nvPr/>
        </p:nvPicPr>
        <p:blipFill>
          <a:blip r:embed="rId2"/>
          <a:srcRect t="4466" r="-1613" b="9981"/>
          <a:stretch>
            <a:fillRect/>
          </a:stretch>
        </p:blipFill>
        <p:spPr bwMode="auto">
          <a:xfrm>
            <a:off x="0" y="0"/>
            <a:ext cx="9358313" cy="6858000"/>
          </a:xfrm>
          <a:prstGeom prst="rect">
            <a:avLst/>
          </a:prstGeom>
          <a:noFill/>
          <a:ln w="9525">
            <a:noFill/>
            <a:miter lim="800000"/>
            <a:headEnd/>
            <a:tailEnd/>
          </a:ln>
        </p:spPr>
      </p:pic>
      <p:sp>
        <p:nvSpPr>
          <p:cNvPr id="2" name="Заголовок 1"/>
          <p:cNvSpPr>
            <a:spLocks noGrp="1"/>
          </p:cNvSpPr>
          <p:nvPr>
            <p:ph type="title"/>
          </p:nvPr>
        </p:nvSpPr>
        <p:spPr/>
        <p:txBody>
          <a:bodyPr rtlCol="0">
            <a:noAutofit/>
          </a:bodyPr>
          <a:lstStyle/>
          <a:p>
            <a:pPr eaLnBrk="1" fontAlgn="auto" hangingPunct="1">
              <a:spcAft>
                <a:spcPts val="0"/>
              </a:spcAft>
              <a:defRPr/>
            </a:pPr>
            <a:r>
              <a:rPr lang="uk-UA"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Дякуємо за увагу!</a:t>
            </a:r>
            <a:endParaRPr lang="ru-RU"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 calcmode="lin" valueType="num">
                                      <p:cBhvr>
                                        <p:cTn id="9" dur="3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2"/>
                                        </p:tgtEl>
                                      </p:cBhvr>
                                    </p:animEffect>
                                  </p:childTnLst>
                                </p:cTn>
                              </p:par>
                            </p:childTnLst>
                          </p:cTn>
                        </p:par>
                        <p:par>
                          <p:cTn id="12" fill="hold">
                            <p:stCondLst>
                              <p:cond delay="7200"/>
                            </p:stCondLst>
                            <p:childTnLst>
                              <p:par>
                                <p:cTn id="13" presetID="3" presetClass="emph" presetSubtype="2" fill="hold" grpId="1" nodeType="afterEffect">
                                  <p:stCondLst>
                                    <p:cond delay="0"/>
                                  </p:stCondLst>
                                  <p:iterate type="lt">
                                    <p:tmPct val="0"/>
                                  </p:iterate>
                                  <p:childTnLst>
                                    <p:animClr clrSpc="rgb">
                                      <p:cBhvr override="childStyle">
                                        <p:cTn id="14"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Содержимое 5" descr="eco.jpg"/>
          <p:cNvPicPr>
            <a:picLocks noGrp="1" noChangeAspect="1"/>
          </p:cNvPicPr>
          <p:nvPr>
            <p:ph idx="1"/>
          </p:nvPr>
        </p:nvPicPr>
        <p:blipFill>
          <a:blip r:embed="rId2">
            <a:lum bright="20000"/>
          </a:blip>
          <a:srcRect/>
          <a:stretch>
            <a:fillRect/>
          </a:stretch>
        </p:blipFill>
        <p:spPr>
          <a:xfrm>
            <a:off x="0" y="0"/>
            <a:ext cx="9144000" cy="6858000"/>
          </a:xfrm>
        </p:spPr>
      </p:pic>
      <p:sp>
        <p:nvSpPr>
          <p:cNvPr id="14338" name="Содержимое 2"/>
          <p:cNvSpPr txBox="1">
            <a:spLocks/>
          </p:cNvSpPr>
          <p:nvPr/>
        </p:nvSpPr>
        <p:spPr bwMode="auto">
          <a:xfrm>
            <a:off x="457200" y="2781300"/>
            <a:ext cx="7570788" cy="3384550"/>
          </a:xfrm>
          <a:prstGeom prst="rect">
            <a:avLst/>
          </a:prstGeom>
          <a:noFill/>
          <a:ln w="9525">
            <a:noFill/>
            <a:miter lim="800000"/>
            <a:headEnd/>
            <a:tailEnd/>
          </a:ln>
        </p:spPr>
        <p:txBody>
          <a:bodyPr/>
          <a:lstStyle/>
          <a:p>
            <a:pPr marL="342900" indent="-342900">
              <a:spcBef>
                <a:spcPct val="20000"/>
              </a:spcBef>
              <a:buFont typeface="Arial" charset="0"/>
              <a:buChar char="•"/>
            </a:pPr>
            <a:endParaRPr lang="uk-UA" sz="2100">
              <a:latin typeface="Calibri" pitchFamily="34" charset="0"/>
            </a:endParaRPr>
          </a:p>
          <a:p>
            <a:pPr marL="342900" indent="-342900">
              <a:spcBef>
                <a:spcPct val="20000"/>
              </a:spcBef>
              <a:buFont typeface="Arial" charset="0"/>
              <a:buChar char="•"/>
            </a:pPr>
            <a:endParaRPr lang="uk-UA" sz="2100">
              <a:latin typeface="Calibri" pitchFamily="34" charset="0"/>
            </a:endParaRPr>
          </a:p>
          <a:p>
            <a:pPr marL="342900" indent="-342900">
              <a:spcBef>
                <a:spcPct val="20000"/>
              </a:spcBef>
              <a:buFont typeface="Arial" charset="0"/>
              <a:buChar char="•"/>
            </a:pPr>
            <a:endParaRPr lang="uk-UA" sz="2100">
              <a:latin typeface="Calibri" pitchFamily="34" charset="0"/>
            </a:endParaRPr>
          </a:p>
        </p:txBody>
      </p:sp>
      <p:sp>
        <p:nvSpPr>
          <p:cNvPr id="14339" name="Rectangle 7"/>
          <p:cNvSpPr>
            <a:spLocks noChangeArrowheads="1"/>
          </p:cNvSpPr>
          <p:nvPr/>
        </p:nvSpPr>
        <p:spPr bwMode="auto">
          <a:xfrm>
            <a:off x="179388" y="414338"/>
            <a:ext cx="8713787" cy="3387725"/>
          </a:xfrm>
          <a:prstGeom prst="rect">
            <a:avLst/>
          </a:prstGeom>
          <a:noFill/>
          <a:ln w="9525">
            <a:noFill/>
            <a:miter lim="800000"/>
            <a:headEnd/>
            <a:tailEnd/>
          </a:ln>
        </p:spPr>
        <p:txBody>
          <a:bodyPr anchor="ctr">
            <a:spAutoFit/>
          </a:bodyPr>
          <a:lstStyle/>
          <a:p>
            <a:pPr>
              <a:tabLst>
                <a:tab pos="5905500" algn="l"/>
              </a:tabLst>
            </a:pPr>
            <a:r>
              <a:rPr lang="uk-UA"/>
              <a:t>     З появою на планеті Земля біологічного виду Людина розумна, з її розвитком, розмноженням, міграціями, адаптацією й активізацією діяльності в біосфері почали розвиватися особливі антропогенні процеси. З самого початку поведінка людини в довкіллі відрізнялася від поведінки інших вищих істот особливою агресивністю і мала характер не рівноправного співмешканця середовища існування,а підкорювача, насильника, споживача, не здатного до самообмежень.</a:t>
            </a:r>
          </a:p>
          <a:p>
            <a:pPr>
              <a:tabLst>
                <a:tab pos="5905500" algn="l"/>
              </a:tabLst>
            </a:pPr>
            <a:r>
              <a:rPr lang="uk-UA"/>
              <a:t>  Сотні тисяч років тому,коли кількість людей на Землі була обмеженою,їхній</a:t>
            </a:r>
            <a:br>
              <a:rPr lang="uk-UA"/>
            </a:br>
            <a:r>
              <a:rPr lang="uk-UA"/>
              <a:t>розумовий і технічний потенціал дуже слабким,а могутність природи незрівнянно більшою, порівняно з людською, природне середовище майже не відчувало на собі тиску людини, воно легко самоочищувалося і самовідновлювалося.</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Содержимое 5" descr="eco.jpg"/>
          <p:cNvPicPr>
            <a:picLocks noGrp="1" noChangeAspect="1"/>
          </p:cNvPicPr>
          <p:nvPr>
            <p:ph idx="1"/>
          </p:nvPr>
        </p:nvPicPr>
        <p:blipFill>
          <a:blip r:embed="rId2">
            <a:lum bright="20000"/>
          </a:blip>
          <a:srcRect/>
          <a:stretch>
            <a:fillRect/>
          </a:stretch>
        </p:blipFill>
        <p:spPr>
          <a:xfrm>
            <a:off x="0" y="0"/>
            <a:ext cx="9144000" cy="6858000"/>
          </a:xfrm>
        </p:spPr>
      </p:pic>
      <p:sp>
        <p:nvSpPr>
          <p:cNvPr id="2" name="Заголовок 1"/>
          <p:cNvSpPr>
            <a:spLocks noGrp="1"/>
          </p:cNvSpPr>
          <p:nvPr>
            <p:ph type="title"/>
          </p:nvPr>
        </p:nvSpPr>
        <p:spPr>
          <a:xfrm>
            <a:off x="179388" y="188913"/>
            <a:ext cx="8785225" cy="4895850"/>
          </a:xfrm>
        </p:spPr>
        <p:txBody>
          <a:bodyPr>
            <a:normAutofit/>
          </a:bodyPr>
          <a:lstStyle/>
          <a:p>
            <a:pPr eaLnBrk="1" hangingPunct="1">
              <a:defRPr/>
            </a:pPr>
            <a:r>
              <a:rPr lang="uk-UA" sz="1800" b="1" dirty="0" smtClean="0">
                <a:effectLst>
                  <a:outerShdw blurRad="38100" dist="38100" dir="2700000" algn="tl">
                    <a:srgbClr val="C0C0C0"/>
                  </a:outerShdw>
                </a:effectLst>
              </a:rPr>
              <a:t>Наступний етап збільшення антропогенного тиску на довкілля пов'язаний із </a:t>
            </a:r>
            <a:br>
              <a:rPr lang="uk-UA" sz="1800" b="1" dirty="0" smtClean="0">
                <a:effectLst>
                  <a:outerShdw blurRad="38100" dist="38100" dir="2700000" algn="tl">
                    <a:srgbClr val="C0C0C0"/>
                  </a:outerShdw>
                </a:effectLst>
              </a:rPr>
            </a:br>
            <a:r>
              <a:rPr lang="uk-UA" sz="1800" b="1" dirty="0" smtClean="0">
                <a:effectLst>
                  <a:outerShdw blurRad="38100" dist="38100" dir="2700000" algn="tl">
                    <a:srgbClr val="C0C0C0"/>
                  </a:outerShdw>
                </a:effectLst>
              </a:rPr>
              <a:t>розвитком промисловості. Він розпочався у XV ст.,коли кількість населення перевищила 500млн і було досягнуто значних успіхів у розвитку будівництва, </a:t>
            </a:r>
            <a:br>
              <a:rPr lang="uk-UA" sz="1800" b="1" dirty="0" smtClean="0">
                <a:effectLst>
                  <a:outerShdw blurRad="38100" dist="38100" dir="2700000" algn="tl">
                    <a:srgbClr val="C0C0C0"/>
                  </a:outerShdw>
                </a:effectLst>
              </a:rPr>
            </a:br>
            <a:r>
              <a:rPr lang="uk-UA" sz="1800" b="1" dirty="0" smtClean="0">
                <a:effectLst>
                  <a:outerShdw blurRad="38100" dist="38100" dir="2700000" algn="tl">
                    <a:srgbClr val="C0C0C0"/>
                  </a:outerShdw>
                </a:effectLst>
              </a:rPr>
              <a:t>техніки, хімії, почалося вивчення й освоєння</a:t>
            </a:r>
            <a:r>
              <a:rPr lang="uk-UA" b="1" dirty="0" smtClean="0">
                <a:effectLst>
                  <a:outerShdw blurRad="38100" dist="38100" dir="2700000" algn="tl">
                    <a:srgbClr val="C0C0C0"/>
                  </a:outerShdw>
                </a:effectLst>
              </a:rPr>
              <a:t> </a:t>
            </a:r>
            <a:r>
              <a:rPr lang="uk-UA" sz="1800" b="1" dirty="0" smtClean="0">
                <a:effectLst>
                  <a:outerShdw blurRad="38100" dist="38100" dir="2700000" algn="tl">
                    <a:srgbClr val="C0C0C0"/>
                  </a:outerShdw>
                </a:effectLst>
              </a:rPr>
              <a:t>Світового океану. </a:t>
            </a:r>
            <a:br>
              <a:rPr lang="uk-UA" sz="1800" b="1" dirty="0" smtClean="0">
                <a:effectLst>
                  <a:outerShdw blurRad="38100" dist="38100" dir="2700000" algn="tl">
                    <a:srgbClr val="C0C0C0"/>
                  </a:outerShdw>
                </a:effectLst>
              </a:rPr>
            </a:br>
            <a:r>
              <a:rPr lang="uk-UA" sz="1800" b="1" dirty="0" smtClean="0">
                <a:effectLst>
                  <a:outerShdw blurRad="38100" dist="38100" dir="2700000" algn="tl">
                    <a:srgbClr val="C0C0C0"/>
                  </a:outerShdw>
                </a:effectLst>
              </a:rPr>
              <a:t>Стрімкий розвиток промисловості й підкорення природи сприяли</a:t>
            </a:r>
            <a:r>
              <a:rPr lang="uk-UA" b="1" dirty="0" smtClean="0">
                <a:effectLst>
                  <a:outerShdw blurRad="38100" dist="38100" dir="2700000" algn="tl">
                    <a:srgbClr val="C0C0C0"/>
                  </a:outerShdw>
                </a:effectLst>
              </a:rPr>
              <a:t> </a:t>
            </a:r>
            <a:r>
              <a:rPr lang="uk-UA" sz="1800" b="1" dirty="0" smtClean="0">
                <a:effectLst>
                  <a:outerShdw blurRad="38100" dist="38100" dir="2700000" algn="tl">
                    <a:srgbClr val="C0C0C0"/>
                  </a:outerShdw>
                </a:effectLst>
              </a:rPr>
              <a:t>збільшенню кількості населення на планеті і вже у 1800р. його кількість досягла 1млрд,а в 1975р. населення Землі становило 4млрд осіб. </a:t>
            </a:r>
            <a:br>
              <a:rPr lang="uk-UA" sz="1800" b="1" dirty="0" smtClean="0">
                <a:effectLst>
                  <a:outerShdw blurRad="38100" dist="38100" dir="2700000" algn="tl">
                    <a:srgbClr val="C0C0C0"/>
                  </a:outerShdw>
                </a:effectLst>
              </a:rPr>
            </a:br>
            <a:r>
              <a:rPr lang="uk-UA" sz="1800" b="1" dirty="0" smtClean="0">
                <a:effectLst>
                  <a:outerShdw blurRad="38100" dist="38100" dir="2700000" algn="tl">
                    <a:srgbClr val="C0C0C0"/>
                  </a:outerShdw>
                </a:effectLst>
              </a:rPr>
              <a:t>Нині населення Землі перевищує</a:t>
            </a:r>
            <a:r>
              <a:rPr lang="uk-UA" b="1" dirty="0" smtClean="0">
                <a:effectLst>
                  <a:outerShdw blurRad="38100" dist="38100" dir="2700000" algn="tl">
                    <a:srgbClr val="C0C0C0"/>
                  </a:outerShdw>
                </a:effectLst>
              </a:rPr>
              <a:t> </a:t>
            </a:r>
            <a:r>
              <a:rPr lang="uk-UA" sz="1800" b="1" dirty="0" smtClean="0">
                <a:effectLst>
                  <a:outerShdw blurRad="38100" dist="38100" dir="2700000" algn="tl">
                    <a:srgbClr val="C0C0C0"/>
                  </a:outerShdw>
                </a:effectLst>
              </a:rPr>
              <a:t>6 </a:t>
            </a:r>
            <a:r>
              <a:rPr lang="uk-UA" sz="1800" b="1" dirty="0" err="1" smtClean="0">
                <a:effectLst>
                  <a:outerShdw blurRad="38100" dist="38100" dir="2700000" algn="tl">
                    <a:srgbClr val="C0C0C0"/>
                  </a:outerShdw>
                </a:effectLst>
              </a:rPr>
              <a:t>млрд</a:t>
            </a:r>
            <a:r>
              <a:rPr lang="uk-UA" sz="1800" b="1" dirty="0" smtClean="0">
                <a:effectLst>
                  <a:outerShdw blurRad="38100" dist="38100" dir="2700000" algn="tl">
                    <a:srgbClr val="C0C0C0"/>
                  </a:outerShdw>
                </a:effectLst>
              </a:rPr>
              <a:t>,при цьому його кількість стрімко зростає. </a:t>
            </a:r>
            <a:br>
              <a:rPr lang="uk-UA" sz="1800" b="1" dirty="0" smtClean="0">
                <a:effectLst>
                  <a:outerShdw blurRad="38100" dist="38100" dir="2700000" algn="tl">
                    <a:srgbClr val="C0C0C0"/>
                  </a:outerShdw>
                </a:effectLst>
              </a:rPr>
            </a:br>
            <a:r>
              <a:rPr lang="uk-UA" sz="1800" b="1" dirty="0" smtClean="0">
                <a:effectLst>
                  <a:outerShdw blurRad="38100" dist="38100" dir="2700000" algn="tl">
                    <a:srgbClr val="C0C0C0"/>
                  </a:outerShdw>
                </a:effectLst>
              </a:rPr>
              <a:t>Друга половина XV ст. стала періодом атомної енергії та комп'ютеризації, </a:t>
            </a:r>
            <a:r>
              <a:rPr lang="uk-UA" sz="1800" b="1" dirty="0" err="1" smtClean="0">
                <a:effectLst>
                  <a:outerShdw blurRad="38100" dist="38100" dir="2700000" algn="tl">
                    <a:srgbClr val="C0C0C0"/>
                  </a:outerShdw>
                </a:effectLst>
              </a:rPr>
              <a:t>супертехнологій</a:t>
            </a:r>
            <a:r>
              <a:rPr lang="uk-UA" sz="1800" b="1" dirty="0" smtClean="0">
                <a:effectLst>
                  <a:outerShdw blurRad="38100" dist="38100" dir="2700000" algn="tl">
                    <a:srgbClr val="C0C0C0"/>
                  </a:outerShdw>
                </a:effectLst>
              </a:rPr>
              <a:t>, </a:t>
            </a:r>
            <a:r>
              <a:rPr lang="uk-UA" sz="1800" b="1" dirty="0" err="1" smtClean="0">
                <a:effectLst>
                  <a:outerShdw blurRad="38100" dist="38100" dir="2700000" algn="tl">
                    <a:srgbClr val="C0C0C0"/>
                  </a:outerShdw>
                </a:effectLst>
              </a:rPr>
              <a:t>суперспоживання</a:t>
            </a:r>
            <a:r>
              <a:rPr lang="uk-UA" sz="1800" b="1" dirty="0" smtClean="0">
                <a:effectLst>
                  <a:outerShdw blurRad="38100" dist="38100" dir="2700000" algn="tl">
                    <a:srgbClr val="C0C0C0"/>
                  </a:outerShdw>
                </a:effectLst>
              </a:rPr>
              <a:t>, </a:t>
            </a:r>
            <a:r>
              <a:rPr lang="uk-UA" sz="1800" b="1" dirty="0" err="1" smtClean="0">
                <a:effectLst>
                  <a:outerShdw blurRad="38100" dist="38100" dir="2700000" algn="tl">
                    <a:srgbClr val="C0C0C0"/>
                  </a:outerShdw>
                </a:effectLst>
              </a:rPr>
              <a:t>суперхімізації</a:t>
            </a:r>
            <a:r>
              <a:rPr lang="uk-UA" sz="1800" b="1" dirty="0" smtClean="0">
                <a:effectLst>
                  <a:outerShdw blurRad="38100" dist="38100" dir="2700000" algn="tl">
                    <a:srgbClr val="C0C0C0"/>
                  </a:outerShdw>
                </a:effectLst>
              </a:rPr>
              <a:t> і </a:t>
            </a:r>
            <a:r>
              <a:rPr lang="uk-UA" sz="1800" b="1" dirty="0" err="1" smtClean="0">
                <a:effectLst>
                  <a:outerShdw blurRad="38100" dist="38100" dir="2700000" algn="tl">
                    <a:srgbClr val="C0C0C0"/>
                  </a:outerShdw>
                </a:effectLst>
              </a:rPr>
              <a:t>суперіндустріалізації</a:t>
            </a:r>
            <a:r>
              <a:rPr lang="uk-UA" sz="1800" b="1" dirty="0" smtClean="0">
                <a:effectLst>
                  <a:outerShdw blurRad="38100" dist="38100" dir="2700000" algn="tl">
                    <a:srgbClr val="C0C0C0"/>
                  </a:outerShdw>
                </a:effectLst>
              </a:rPr>
              <a:t>.</a:t>
            </a:r>
          </a:p>
        </p:txBody>
      </p:sp>
      <p:sp>
        <p:nvSpPr>
          <p:cNvPr id="15363" name="Содержимое 2"/>
          <p:cNvSpPr txBox="1">
            <a:spLocks/>
          </p:cNvSpPr>
          <p:nvPr/>
        </p:nvSpPr>
        <p:spPr bwMode="auto">
          <a:xfrm>
            <a:off x="457200" y="1341438"/>
            <a:ext cx="7570788" cy="4824412"/>
          </a:xfrm>
          <a:prstGeom prst="rect">
            <a:avLst/>
          </a:prstGeom>
          <a:noFill/>
          <a:ln w="9525">
            <a:noFill/>
            <a:miter lim="800000"/>
            <a:headEnd/>
            <a:tailEnd/>
          </a:ln>
        </p:spPr>
        <p:txBody>
          <a:bodyPr/>
          <a:lstStyle/>
          <a:p>
            <a:pPr marL="342900" indent="-342900">
              <a:spcBef>
                <a:spcPct val="20000"/>
              </a:spcBef>
              <a:buFont typeface="Arial" charset="0"/>
              <a:buChar char="•"/>
            </a:pPr>
            <a:endParaRPr lang="uk-UA" sz="2100">
              <a:latin typeface="Calibri" pitchFamily="34" charset="0"/>
            </a:endParaRPr>
          </a:p>
          <a:p>
            <a:pPr marL="342900" indent="-342900">
              <a:spcBef>
                <a:spcPct val="20000"/>
              </a:spcBef>
              <a:buFont typeface="Arial" charset="0"/>
              <a:buChar char="•"/>
            </a:pPr>
            <a:endParaRPr lang="uk-UA" sz="2100">
              <a:latin typeface="Calibri" pitchFamily="34" charset="0"/>
            </a:endParaRPr>
          </a:p>
          <a:p>
            <a:pPr marL="342900" indent="-342900">
              <a:spcBef>
                <a:spcPct val="20000"/>
              </a:spcBef>
              <a:buFont typeface="Arial" charset="0"/>
              <a:buChar char="•"/>
            </a:pPr>
            <a:endParaRPr lang="uk-UA" sz="21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Ксения\Desktop\проект\beautiful-picture-with-cartoon-background_1920x1280_85732.jpg"/>
          <p:cNvPicPr>
            <a:picLocks noChangeAspect="1" noChangeArrowheads="1"/>
          </p:cNvPicPr>
          <p:nvPr/>
        </p:nvPicPr>
        <p:blipFill>
          <a:blip r:embed="rId2">
            <a:lum bright="30000" contrast="-20000"/>
          </a:blip>
          <a:srcRect/>
          <a:stretch>
            <a:fillRect/>
          </a:stretch>
        </p:blipFill>
        <p:spPr bwMode="auto">
          <a:xfrm>
            <a:off x="-357188" y="0"/>
            <a:ext cx="10283826" cy="6858000"/>
          </a:xfrm>
          <a:prstGeom prst="rect">
            <a:avLst/>
          </a:prstGeom>
          <a:noFill/>
          <a:ln w="9525">
            <a:noFill/>
            <a:miter lim="800000"/>
            <a:headEnd/>
            <a:tailEnd/>
          </a:ln>
        </p:spPr>
      </p:pic>
      <p:sp>
        <p:nvSpPr>
          <p:cNvPr id="65539" name="Rectangle 3"/>
          <p:cNvSpPr>
            <a:spLocks noGrp="1"/>
          </p:cNvSpPr>
          <p:nvPr>
            <p:ph type="title"/>
          </p:nvPr>
        </p:nvSpPr>
        <p:spPr/>
        <p:txBody>
          <a:bodyPr/>
          <a:lstStyle/>
          <a:p>
            <a:pPr eaLnBrk="1" hangingPunct="1">
              <a:defRPr/>
            </a:pPr>
            <a:r>
              <a:rPr lang="uk-UA" sz="2400" b="1" dirty="0" err="1" smtClean="0">
                <a:solidFill>
                  <a:schemeClr val="accent1">
                    <a:lumMod val="50000"/>
                  </a:schemeClr>
                </a:solidFill>
              </a:rPr>
              <a:t>“Усе</a:t>
            </a:r>
            <a:r>
              <a:rPr lang="uk-UA" sz="2400" b="1" dirty="0" smtClean="0">
                <a:solidFill>
                  <a:schemeClr val="accent1">
                    <a:lumMod val="50000"/>
                  </a:schemeClr>
                </a:solidFill>
              </a:rPr>
              <a:t> пов'язано з усім"- закон про екосистему та біосферу</a:t>
            </a:r>
            <a:br>
              <a:rPr lang="uk-UA" sz="2400" b="1" dirty="0" smtClean="0">
                <a:solidFill>
                  <a:schemeClr val="accent1">
                    <a:lumMod val="50000"/>
                  </a:schemeClr>
                </a:solidFill>
              </a:rPr>
            </a:br>
            <a:endParaRPr lang="ru-RU" sz="2400" b="1" dirty="0" smtClean="0">
              <a:solidFill>
                <a:schemeClr val="accent1">
                  <a:lumMod val="50000"/>
                </a:schemeClr>
              </a:solidFill>
            </a:endParaRPr>
          </a:p>
        </p:txBody>
      </p:sp>
      <p:pic>
        <p:nvPicPr>
          <p:cNvPr id="1026" name="Picture 2" descr="Ð ÐµÐ·ÑÐ»ÑÑÐ°Ñ Ð¿Ð¾ÑÑÐºÑ Ð·Ð¾Ð±ÑÐ°Ð¶ÐµÐ½Ñ Ð·Ð° Ð·Ð°Ð¿Ð¸ÑÐ¾Ð¼ &quot;Ð¼ÐµÑÐµÐ»Ð¸Ðº Ð½Ð° ÐºÐ²ÑÑÐ°Ñ Ð¼Ð°Ð»ÑÐ½ÐºÐ¸&quot;"/>
          <p:cNvPicPr>
            <a:picLocks noChangeAspect="1" noChangeArrowheads="1"/>
          </p:cNvPicPr>
          <p:nvPr/>
        </p:nvPicPr>
        <p:blipFill>
          <a:blip r:embed="rId3"/>
          <a:srcRect/>
          <a:stretch>
            <a:fillRect/>
          </a:stretch>
        </p:blipFill>
        <p:spPr bwMode="auto">
          <a:xfrm rot="21238333">
            <a:off x="-137482" y="3251132"/>
            <a:ext cx="4938301" cy="3084539"/>
          </a:xfrm>
          <a:prstGeom prst="rect">
            <a:avLst/>
          </a:prstGeom>
          <a:ln>
            <a:noFill/>
          </a:ln>
          <a:effectLst>
            <a:softEdge rad="112500"/>
          </a:effectLst>
        </p:spPr>
      </p:pic>
      <p:sp>
        <p:nvSpPr>
          <p:cNvPr id="16388" name="Rectangle 3"/>
          <p:cNvSpPr>
            <a:spLocks noChangeArrowheads="1"/>
          </p:cNvSpPr>
          <p:nvPr/>
        </p:nvSpPr>
        <p:spPr bwMode="auto">
          <a:xfrm>
            <a:off x="0" y="928688"/>
            <a:ext cx="9501188" cy="1938337"/>
          </a:xfrm>
          <a:prstGeom prst="rect">
            <a:avLst/>
          </a:prstGeom>
          <a:noFill/>
          <a:ln w="9525">
            <a:noFill/>
            <a:miter lim="800000"/>
            <a:headEnd/>
            <a:tailEnd/>
          </a:ln>
        </p:spPr>
        <p:txBody>
          <a:bodyPr anchor="ctr">
            <a:spAutoFit/>
          </a:bodyPr>
          <a:lstStyle/>
          <a:p>
            <a:r>
              <a:rPr lang="uk-UA" sz="2400">
                <a:solidFill>
                  <a:srgbClr val="254061"/>
                </a:solidFill>
                <a:latin typeface="Calibri" pitchFamily="34" charset="0"/>
                <a:cs typeface="Times New Roman" pitchFamily="18" charset="0"/>
              </a:rPr>
              <a:t>Біосфера Землі є рівноважною екосистемою, у якій всі окремі ланки взаємозалежні й доповнюють один одного.  Будь-яка зміна, чинена людиною в природі, викликає ланцюг наслідків, як правило несприятливих. Наслідком втручання людини в природу з'явилося зникнення видів і зменшення видової розмаїтості в біоті.</a:t>
            </a:r>
            <a:endParaRPr lang="uk-UA" sz="2400">
              <a:solidFill>
                <a:srgbClr val="25406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Ксения\Desktop\проект\beautiful-picture-with-cartoon-background_1920x1280_85732.jpg"/>
          <p:cNvPicPr>
            <a:picLocks noChangeAspect="1" noChangeArrowheads="1"/>
          </p:cNvPicPr>
          <p:nvPr/>
        </p:nvPicPr>
        <p:blipFill>
          <a:blip r:embed="rId2">
            <a:lum bright="30000" contrast="-20000"/>
          </a:blip>
          <a:srcRect/>
          <a:stretch>
            <a:fillRect/>
          </a:stretch>
        </p:blipFill>
        <p:spPr bwMode="auto">
          <a:xfrm>
            <a:off x="-396875" y="0"/>
            <a:ext cx="10283825" cy="6858000"/>
          </a:xfrm>
          <a:prstGeom prst="rect">
            <a:avLst/>
          </a:prstGeom>
          <a:noFill/>
          <a:ln w="9525">
            <a:noFill/>
            <a:miter lim="800000"/>
            <a:headEnd/>
            <a:tailEnd/>
          </a:ln>
        </p:spPr>
      </p:pic>
      <p:sp>
        <p:nvSpPr>
          <p:cNvPr id="19460" name="Rectangle 4"/>
          <p:cNvSpPr>
            <a:spLocks noGrp="1"/>
          </p:cNvSpPr>
          <p:nvPr>
            <p:ph type="title" idx="4294967295"/>
          </p:nvPr>
        </p:nvSpPr>
        <p:spPr/>
        <p:txBody>
          <a:bodyPr/>
          <a:lstStyle/>
          <a:p>
            <a:pPr eaLnBrk="1" hangingPunct="1">
              <a:defRPr/>
            </a:pPr>
            <a:r>
              <a:rPr lang="uk-UA" sz="2400" b="1" dirty="0" err="1" smtClean="0">
                <a:solidFill>
                  <a:schemeClr val="accent1">
                    <a:lumMod val="50000"/>
                  </a:schemeClr>
                </a:solidFill>
              </a:rPr>
              <a:t>“Усе</a:t>
            </a:r>
            <a:r>
              <a:rPr lang="uk-UA" sz="2400" b="1" dirty="0" smtClean="0">
                <a:solidFill>
                  <a:schemeClr val="accent1">
                    <a:lumMod val="50000"/>
                  </a:schemeClr>
                </a:solidFill>
              </a:rPr>
              <a:t> повинно кудись діватись"- закон про господарську діяльність людини</a:t>
            </a:r>
            <a:endParaRPr lang="ru-RU" sz="2400" b="1" dirty="0" smtClean="0">
              <a:solidFill>
                <a:schemeClr val="accent1">
                  <a:lumMod val="50000"/>
                </a:schemeClr>
              </a:solidFill>
            </a:endParaRPr>
          </a:p>
        </p:txBody>
      </p:sp>
      <p:sp>
        <p:nvSpPr>
          <p:cNvPr id="17411" name="Rectangle 1"/>
          <p:cNvSpPr>
            <a:spLocks noChangeArrowheads="1"/>
          </p:cNvSpPr>
          <p:nvPr/>
        </p:nvSpPr>
        <p:spPr bwMode="auto">
          <a:xfrm>
            <a:off x="0" y="1285875"/>
            <a:ext cx="9572625" cy="2031325"/>
          </a:xfrm>
          <a:prstGeom prst="rect">
            <a:avLst/>
          </a:prstGeom>
          <a:noFill/>
          <a:ln w="9525">
            <a:noFill/>
            <a:miter lim="800000"/>
            <a:headEnd/>
            <a:tailEnd/>
          </a:ln>
        </p:spPr>
        <p:txBody>
          <a:bodyPr anchor="ctr">
            <a:spAutoFit/>
          </a:bodyPr>
          <a:lstStyle/>
          <a:p>
            <a:r>
              <a:rPr lang="uk-UA" dirty="0" smtClean="0">
                <a:solidFill>
                  <a:schemeClr val="tx2">
                    <a:lumMod val="75000"/>
                  </a:schemeClr>
                </a:solidFill>
                <a:latin typeface="+mn-lt"/>
              </a:rPr>
              <a:t>На прикладі біологічного кругообігу видно, як рештки й продукти життєдіяльності одних організмів є в природі джерелом існування для інших. </a:t>
            </a:r>
            <a:r>
              <a:rPr lang="uk-UA" dirty="0" smtClean="0">
                <a:solidFill>
                  <a:srgbClr val="254061"/>
                </a:solidFill>
                <a:latin typeface="Calibri" pitchFamily="34" charset="0"/>
                <a:ea typeface="Times New Roman" pitchFamily="18" charset="0"/>
                <a:cs typeface="Aharoni" pitchFamily="2" charset="-79"/>
              </a:rPr>
              <a:t>Людина </a:t>
            </a:r>
            <a:r>
              <a:rPr lang="uk-UA" dirty="0">
                <a:solidFill>
                  <a:srgbClr val="254061"/>
                </a:solidFill>
                <a:latin typeface="Calibri" pitchFamily="34" charset="0"/>
                <a:ea typeface="Times New Roman" pitchFamily="18" charset="0"/>
                <a:cs typeface="Aharoni" pitchFamily="2" charset="-79"/>
              </a:rPr>
              <a:t>поки ще не створила  гармонійного кругообігу в своїй господарській діяльності. Будь-яке виробництво постійно «випускає»  дві речі — необхідну продукцію й відходи. Відходи самі собою не зникають: вони нагромаджуються, знову втягуються в кругообіг речовин і призводять до непередбачених наслідків. Цей принцип випливає із закону збереження матерії. Ніщо в природі не зникає, а лише переходить із однієї форми існування матерії в іншу.</a:t>
            </a:r>
          </a:p>
        </p:txBody>
      </p:sp>
      <p:pic>
        <p:nvPicPr>
          <p:cNvPr id="43010" name="Рисунок 1" descr="ÐÐ¾Ð²âÑÐ·Ð°Ð½Ðµ Ð·Ð¾Ð±ÑÐ°Ð¶ÐµÐ½Ð½Ñ"/>
          <p:cNvPicPr>
            <a:picLocks noChangeAspect="1" noChangeArrowheads="1"/>
          </p:cNvPicPr>
          <p:nvPr/>
        </p:nvPicPr>
        <p:blipFill>
          <a:blip r:embed="rId3"/>
          <a:srcRect/>
          <a:stretch>
            <a:fillRect/>
          </a:stretch>
        </p:blipFill>
        <p:spPr bwMode="auto">
          <a:xfrm rot="21200894">
            <a:off x="-285980" y="3513078"/>
            <a:ext cx="4075516" cy="2700342"/>
          </a:xfrm>
          <a:prstGeom prst="rect">
            <a:avLst/>
          </a:prstGeom>
          <a:ln>
            <a:noFill/>
          </a:ln>
          <a:effectLst>
            <a:softEdge rad="112500"/>
          </a:effectLst>
        </p:spPr>
      </p:pic>
      <p:pic>
        <p:nvPicPr>
          <p:cNvPr id="43011" name="Рисунок 10" descr="Ð ÐµÐ·ÑÐ»ÑÑÐ°Ñ Ð¿Ð¾ÑÑÐºÑ Ð·Ð¾Ð±ÑÐ°Ð¶ÐµÐ½Ñ Ð·Ð° Ð·Ð°Ð¿Ð¸ÑÐ¾Ð¼ &quot;ÐºÐ¾Ð»Ð¾Ð¾Ð±ÑÐ³ ÑÐµÑÐ¾Ð²Ð¸Ð½ Ð¼Ð°Ð»ÑÐ½ÐºÐ¸&quot;"/>
          <p:cNvPicPr>
            <a:picLocks noChangeAspect="1" noChangeArrowheads="1"/>
          </p:cNvPicPr>
          <p:nvPr/>
        </p:nvPicPr>
        <p:blipFill>
          <a:blip r:embed="rId4"/>
          <a:srcRect/>
          <a:stretch>
            <a:fillRect/>
          </a:stretch>
        </p:blipFill>
        <p:spPr bwMode="auto">
          <a:xfrm>
            <a:off x="3571868" y="3214686"/>
            <a:ext cx="6272504" cy="35004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Ксения\Desktop\проект\beautiful-picture-with-cartoon-background_1920x1280_85732.jpg"/>
          <p:cNvPicPr>
            <a:picLocks noChangeAspect="1" noChangeArrowheads="1"/>
          </p:cNvPicPr>
          <p:nvPr/>
        </p:nvPicPr>
        <p:blipFill>
          <a:blip r:embed="rId2">
            <a:lum bright="30000" contrast="-20000"/>
          </a:blip>
          <a:srcRect/>
          <a:stretch>
            <a:fillRect/>
          </a:stretch>
        </p:blipFill>
        <p:spPr bwMode="auto">
          <a:xfrm>
            <a:off x="-357188" y="0"/>
            <a:ext cx="10283826" cy="6858000"/>
          </a:xfrm>
          <a:prstGeom prst="rect">
            <a:avLst/>
          </a:prstGeom>
          <a:noFill/>
          <a:ln w="9525">
            <a:noFill/>
            <a:miter lim="800000"/>
            <a:headEnd/>
            <a:tailEnd/>
          </a:ln>
        </p:spPr>
      </p:pic>
      <p:sp>
        <p:nvSpPr>
          <p:cNvPr id="18434" name="Rectangle 3"/>
          <p:cNvSpPr>
            <a:spLocks noGrp="1"/>
          </p:cNvSpPr>
          <p:nvPr>
            <p:ph type="title"/>
          </p:nvPr>
        </p:nvSpPr>
        <p:spPr/>
        <p:txBody>
          <a:bodyPr/>
          <a:lstStyle/>
          <a:p>
            <a:pPr eaLnBrk="1" hangingPunct="1"/>
            <a:r>
              <a:rPr lang="uk-UA" sz="2400" b="1" smtClean="0"/>
              <a:t>“Природа знає краще"- закон про співпрацю, а не підкорення природи</a:t>
            </a:r>
            <a:endParaRPr lang="ru-RU" sz="2400" b="1" smtClean="0"/>
          </a:p>
        </p:txBody>
      </p:sp>
      <p:pic>
        <p:nvPicPr>
          <p:cNvPr id="41985" name="Рисунок 13" descr="Ð ÐµÐ·ÑÐ»ÑÑÐ°Ñ Ð¿Ð¾ÑÑÐºÑ Ð·Ð¾Ð±ÑÐ°Ð¶ÐµÐ½Ñ Ð·Ð° Ð·Ð°Ð¿Ð¸ÑÐ¾Ð¼ &quot;Ð±ÑÐ¾Ð»Ð¾Ð³ÑÑÐ½Ð° ÑÑÐ²Ð½Ð¾Ð²Ð°Ð³Ð° Ñ Ð·Ð±Ð°Ð»Ð°Ð½ÑÐ¾Ð²Ð°Ð½ÑÑÑÑ Ð² ÐµÐºÐ¾ÑÐ¸ÑÑÐµÐ¼Ð°Ñ Ð¼Ð°Ð»ÑÐ½ÐºÐ¸&quot;"/>
          <p:cNvPicPr>
            <a:picLocks noChangeAspect="1" noChangeArrowheads="1"/>
          </p:cNvPicPr>
          <p:nvPr/>
        </p:nvPicPr>
        <p:blipFill>
          <a:blip r:embed="rId3"/>
          <a:srcRect l="-8065" t="-3238" r="-6452" b="-5235"/>
          <a:stretch>
            <a:fillRect/>
          </a:stretch>
        </p:blipFill>
        <p:spPr bwMode="auto">
          <a:xfrm>
            <a:off x="-714412" y="1500174"/>
            <a:ext cx="5072098" cy="4786322"/>
          </a:xfrm>
          <a:prstGeom prst="ellipse">
            <a:avLst/>
          </a:prstGeom>
          <a:ln>
            <a:noFill/>
          </a:ln>
          <a:effectLst>
            <a:softEdge rad="112500"/>
          </a:effectLst>
        </p:spPr>
      </p:pic>
      <p:pic>
        <p:nvPicPr>
          <p:cNvPr id="18436" name="Picture 2" descr="Ð ÐµÐ·ÑÐ»ÑÑÐ°Ñ Ð¿Ð¾ÑÑÐºÑ Ð·Ð¾Ð±ÑÐ°Ð¶ÐµÐ½Ñ Ð·Ð° Ð·Ð°Ð¿Ð¸ÑÐ¾Ð¼ &quot;ÑÐ»ÑÑÑÑÐ°ÑÑÑ Ð¿ÑÐ°Ð²Ð¸Ð»Ð° Ð¿ÑÐ¸ÑÐ¾Ð´Ð° Ð·Ð½Ð°Ñ ÐºÑÐ°ÑÐµ&quot;"/>
          <p:cNvPicPr>
            <a:picLocks noChangeAspect="1" noChangeArrowheads="1"/>
          </p:cNvPicPr>
          <p:nvPr/>
        </p:nvPicPr>
        <p:blipFill>
          <a:blip r:embed="rId4"/>
          <a:srcRect/>
          <a:stretch>
            <a:fillRect/>
          </a:stretch>
        </p:blipFill>
        <p:spPr bwMode="auto">
          <a:xfrm rot="295084">
            <a:off x="3956671" y="3304460"/>
            <a:ext cx="5791302" cy="3083852"/>
          </a:xfrm>
          <a:prstGeom prst="rect">
            <a:avLst/>
          </a:prstGeom>
          <a:ln>
            <a:noFill/>
          </a:ln>
          <a:effectLst>
            <a:softEdge rad="112500"/>
          </a:effectLst>
        </p:spPr>
      </p:pic>
      <p:sp>
        <p:nvSpPr>
          <p:cNvPr id="6" name="Прямоугольник 5"/>
          <p:cNvSpPr/>
          <p:nvPr/>
        </p:nvSpPr>
        <p:spPr>
          <a:xfrm>
            <a:off x="4143375" y="1357313"/>
            <a:ext cx="5643563" cy="1754187"/>
          </a:xfrm>
          <a:prstGeom prst="rect">
            <a:avLst/>
          </a:prstGeom>
        </p:spPr>
        <p:txBody>
          <a:bodyPr>
            <a:spAutoFit/>
          </a:bodyPr>
          <a:lstStyle/>
          <a:p>
            <a:pPr>
              <a:defRPr/>
            </a:pPr>
            <a:r>
              <a:rPr lang="uk-UA" dirty="0">
                <a:latin typeface="+mn-lt"/>
              </a:rPr>
              <a:t>Біосфера складається з мільйонів різних істот. Вона ділиться на безліч зон. Флора і фауна світу розвивалися протягом мільярдів років. Якщо людина буде втручатися в ці процеси, навіть бажаючи поліпшити обстановку навколо себе, вона тільки завдасть додаткову шкоду.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Ксения\Desktop\проект\beautiful-picture-with-cartoon-background_1920x1280_85732.jpg"/>
          <p:cNvPicPr>
            <a:picLocks noChangeAspect="1" noChangeArrowheads="1"/>
          </p:cNvPicPr>
          <p:nvPr/>
        </p:nvPicPr>
        <p:blipFill>
          <a:blip r:embed="rId2">
            <a:lum bright="30000" contrast="-20000"/>
          </a:blip>
          <a:srcRect/>
          <a:stretch>
            <a:fillRect/>
          </a:stretch>
        </p:blipFill>
        <p:spPr bwMode="auto">
          <a:xfrm>
            <a:off x="-357188" y="0"/>
            <a:ext cx="10283826" cy="6858000"/>
          </a:xfrm>
          <a:prstGeom prst="rect">
            <a:avLst/>
          </a:prstGeom>
          <a:noFill/>
          <a:ln w="9525">
            <a:noFill/>
            <a:miter lim="800000"/>
            <a:headEnd/>
            <a:tailEnd/>
          </a:ln>
        </p:spPr>
      </p:pic>
      <p:sp>
        <p:nvSpPr>
          <p:cNvPr id="66563" name="Rectangle 3"/>
          <p:cNvSpPr>
            <a:spLocks noGrp="1"/>
          </p:cNvSpPr>
          <p:nvPr>
            <p:ph type="title"/>
          </p:nvPr>
        </p:nvSpPr>
        <p:spPr>
          <a:xfrm>
            <a:off x="0" y="260350"/>
            <a:ext cx="9644098" cy="1143000"/>
          </a:xfrm>
        </p:spPr>
        <p:txBody>
          <a:bodyPr/>
          <a:lstStyle/>
          <a:p>
            <a:pPr eaLnBrk="1" hangingPunct="1">
              <a:defRPr/>
            </a:pPr>
            <a:r>
              <a:rPr lang="uk-UA" sz="2000" b="1" dirty="0" smtClean="0">
                <a:solidFill>
                  <a:schemeClr val="tx2">
                    <a:lumMod val="75000"/>
                  </a:schemeClr>
                </a:solidFill>
              </a:rPr>
              <a:t>«Ніщо не дається задарма», або «за все потрібно </a:t>
            </a:r>
            <a:r>
              <a:rPr lang="uk-UA" sz="2000" b="1" dirty="0" err="1" smtClean="0">
                <a:solidFill>
                  <a:schemeClr val="tx2">
                    <a:lumMod val="75000"/>
                  </a:schemeClr>
                </a:solidFill>
              </a:rPr>
              <a:t>платити»-</a:t>
            </a:r>
            <a:r>
              <a:rPr lang="uk-UA" sz="2000" b="1" dirty="0" smtClean="0">
                <a:solidFill>
                  <a:schemeClr val="tx2">
                    <a:lumMod val="75000"/>
                  </a:schemeClr>
                </a:solidFill>
              </a:rPr>
              <a:t> загальний закон раціонального природокористування </a:t>
            </a:r>
            <a:r>
              <a:rPr lang="uk-UA" sz="1800" dirty="0" smtClean="0">
                <a:solidFill>
                  <a:schemeClr val="tx2">
                    <a:lumMod val="75000"/>
                  </a:schemeClr>
                </a:solidFill>
                <a:latin typeface="+mn-lt"/>
              </a:rPr>
              <a:t>за якого людина не бере від природи більше, ніж та їй може дати, та не змінює її так, щоб ці зміни ставали необоротними. Це сприяє  самооновленню та саморегуляції в природі.</a:t>
            </a:r>
            <a:r>
              <a:rPr lang="uk-UA" sz="1800" b="1" dirty="0" smtClean="0">
                <a:solidFill>
                  <a:schemeClr val="tx2">
                    <a:lumMod val="75000"/>
                  </a:schemeClr>
                </a:solidFill>
                <a:latin typeface="+mn-lt"/>
              </a:rPr>
              <a:t> </a:t>
            </a:r>
            <a:endParaRPr lang="ru-RU" sz="1800" b="1" dirty="0" smtClean="0">
              <a:solidFill>
                <a:schemeClr val="tx2">
                  <a:lumMod val="75000"/>
                </a:schemeClr>
              </a:solidFill>
              <a:latin typeface="+mn-lt"/>
            </a:endParaRPr>
          </a:p>
        </p:txBody>
      </p:sp>
      <p:sp>
        <p:nvSpPr>
          <p:cNvPr id="19459" name="Rectangle 1"/>
          <p:cNvSpPr>
            <a:spLocks noChangeArrowheads="1"/>
          </p:cNvSpPr>
          <p:nvPr/>
        </p:nvSpPr>
        <p:spPr bwMode="auto">
          <a:xfrm>
            <a:off x="0" y="1500174"/>
            <a:ext cx="9644063" cy="1754326"/>
          </a:xfrm>
          <a:prstGeom prst="rect">
            <a:avLst/>
          </a:prstGeom>
          <a:noFill/>
          <a:ln w="9525">
            <a:noFill/>
            <a:miter lim="800000"/>
            <a:headEnd/>
            <a:tailEnd/>
          </a:ln>
        </p:spPr>
        <p:txBody>
          <a:bodyPr wrap="square" anchor="ctr">
            <a:spAutoFit/>
          </a:bodyPr>
          <a:lstStyle/>
          <a:p>
            <a:pPr>
              <a:tabLst>
                <a:tab pos="5267325" algn="l"/>
              </a:tabLst>
            </a:pPr>
            <a:r>
              <a:rPr lang="uk-UA" dirty="0">
                <a:solidFill>
                  <a:srgbClr val="17375E"/>
                </a:solidFill>
                <a:latin typeface="Calibri" pitchFamily="34" charset="0"/>
                <a:cs typeface="Times New Roman" pitchFamily="18" charset="0"/>
              </a:rPr>
              <a:t>Порушення даного правила неминуче призводить до екологічних катастроф та непоправних природних лих.</a:t>
            </a:r>
            <a:endParaRPr lang="uk-UA" dirty="0">
              <a:solidFill>
                <a:srgbClr val="17375E"/>
              </a:solidFill>
              <a:latin typeface="Calibri" pitchFamily="34" charset="0"/>
            </a:endParaRPr>
          </a:p>
          <a:p>
            <a:pPr eaLnBrk="0" hangingPunct="0">
              <a:tabLst>
                <a:tab pos="5267325" algn="l"/>
              </a:tabLst>
            </a:pPr>
            <a:r>
              <a:rPr lang="uk-UA" dirty="0">
                <a:solidFill>
                  <a:srgbClr val="17375E"/>
                </a:solidFill>
                <a:latin typeface="Calibri" pitchFamily="34" charset="0"/>
                <a:cs typeface="Times New Roman" pitchFamily="18" charset="0"/>
              </a:rPr>
              <a:t>Таким українським лихом 26 квітня 1986 р. стала аварія на Чорнобильській АЕС. Радіацію було рознесено вітром і вона проникла в </a:t>
            </a:r>
            <a:r>
              <a:rPr lang="uk-UA" dirty="0" err="1">
                <a:solidFill>
                  <a:srgbClr val="17375E"/>
                </a:solidFill>
                <a:latin typeface="Calibri" pitchFamily="34" charset="0"/>
                <a:cs typeface="Times New Roman" pitchFamily="18" charset="0"/>
              </a:rPr>
              <a:t>грунт</a:t>
            </a:r>
            <a:r>
              <a:rPr lang="uk-UA" dirty="0">
                <a:solidFill>
                  <a:srgbClr val="17375E"/>
                </a:solidFill>
                <a:latin typeface="Calibri" pitchFamily="34" charset="0"/>
                <a:cs typeface="Times New Roman" pitchFamily="18" charset="0"/>
              </a:rPr>
              <a:t>, водойми,живі організми. Наслідки цієї аварії залишаться ще багатьом наступним поколінням</a:t>
            </a:r>
            <a:r>
              <a:rPr lang="uk-UA" dirty="0" smtClean="0">
                <a:solidFill>
                  <a:srgbClr val="17375E"/>
                </a:solidFill>
                <a:latin typeface="Calibri" pitchFamily="34" charset="0"/>
                <a:cs typeface="Times New Roman" pitchFamily="18" charset="0"/>
              </a:rPr>
              <a:t>, оскільки </a:t>
            </a:r>
            <a:r>
              <a:rPr lang="uk-UA" dirty="0">
                <a:solidFill>
                  <a:srgbClr val="17375E"/>
                </a:solidFill>
                <a:latin typeface="Calibri" pitchFamily="34" charset="0"/>
                <a:cs typeface="Times New Roman" pitchFamily="18" charset="0"/>
              </a:rPr>
              <a:t>період розпаду атомів радіоактивних хімічних елементів сягає тисячі років. </a:t>
            </a:r>
            <a:r>
              <a:rPr lang="uk-UA" dirty="0">
                <a:solidFill>
                  <a:schemeClr val="tx2">
                    <a:lumMod val="50000"/>
                  </a:schemeClr>
                </a:solidFill>
                <a:latin typeface="Calibri" pitchFamily="34" charset="0"/>
                <a:cs typeface="Times New Roman" pitchFamily="18" charset="0"/>
              </a:rPr>
              <a:t>Увесь цей час вони випромінюватимуть радіацію.</a:t>
            </a:r>
            <a:endParaRPr lang="uk-UA" dirty="0">
              <a:solidFill>
                <a:schemeClr val="tx2">
                  <a:lumMod val="50000"/>
                </a:schemeClr>
              </a:solidFill>
              <a:latin typeface="Calibri" pitchFamily="34" charset="0"/>
            </a:endParaRPr>
          </a:p>
        </p:txBody>
      </p:sp>
      <p:pic>
        <p:nvPicPr>
          <p:cNvPr id="40963" name="Picture 3" descr="ÐÐ¾Ð²âÑÐ·Ð°Ð½Ðµ Ð·Ð¾Ð±ÑÐ°Ð¶ÐµÐ½Ð½Ñ"/>
          <p:cNvPicPr>
            <a:picLocks noChangeAspect="1" noChangeArrowheads="1"/>
          </p:cNvPicPr>
          <p:nvPr/>
        </p:nvPicPr>
        <p:blipFill>
          <a:blip r:embed="rId3"/>
          <a:srcRect b="12648"/>
          <a:stretch>
            <a:fillRect/>
          </a:stretch>
        </p:blipFill>
        <p:spPr bwMode="auto">
          <a:xfrm rot="21402224">
            <a:off x="-269411" y="3300785"/>
            <a:ext cx="5572132" cy="3214710"/>
          </a:xfrm>
          <a:prstGeom prst="rect">
            <a:avLst/>
          </a:prstGeom>
          <a:ln>
            <a:noFill/>
          </a:ln>
          <a:effectLst>
            <a:softEdge rad="112500"/>
          </a:effectLst>
        </p:spPr>
      </p:pic>
      <p:pic>
        <p:nvPicPr>
          <p:cNvPr id="40965" name="Picture 5" descr="ÐÐ¾Ð²âÑÐ·Ð°Ð½Ðµ Ð·Ð¾Ð±ÑÐ°Ð¶ÐµÐ½Ð½Ñ"/>
          <p:cNvPicPr>
            <a:picLocks noChangeAspect="1" noChangeArrowheads="1"/>
          </p:cNvPicPr>
          <p:nvPr/>
        </p:nvPicPr>
        <p:blipFill>
          <a:blip r:embed="rId4"/>
          <a:srcRect r="22676" b="14840"/>
          <a:stretch>
            <a:fillRect/>
          </a:stretch>
        </p:blipFill>
        <p:spPr bwMode="auto">
          <a:xfrm rot="394695">
            <a:off x="5109642" y="3327922"/>
            <a:ext cx="4667707" cy="3418602"/>
          </a:xfrm>
          <a:prstGeom prst="rect">
            <a:avLst/>
          </a:prstGeom>
          <a:ln>
            <a:noFill/>
          </a:ln>
          <a:effectLst>
            <a:softEdge rad="112500"/>
          </a:effectLst>
        </p:spPr>
      </p:pic>
      <p:sp>
        <p:nvSpPr>
          <p:cNvPr id="19462" name="AutoShape 7" descr="Ð ÐµÐ·ÑÐ»ÑÑÐ°Ñ Ð¿Ð¾ÑÑÐºÑ Ð·Ð¾Ð±ÑÐ°Ð¶ÐµÐ½Ñ Ð·Ð° Ð·Ð°Ð¿Ð¸ÑÐ¾Ð¼ &quot;Ð Ð°Ð´ÑÐ°ÑÑ  Ð¿ÑÐ¾Ð½Ð¸ÐºÐ»Ð° Ð² Ð³ÑÑÐ½Ñ, Ð²Ð¾Ð´Ð¾Ð¹Ð¼Ð¸,Ð¶Ð¸Ð²Ñ Ð¾ÑÐ³Ð°Ð½ÑÐ·Ð¼Ð¸ ÐºÐ°ÑÑÐ¸Ð½ÐºÐ¸&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sp>
        <p:nvSpPr>
          <p:cNvPr id="19463" name="AutoShape 9" descr="Ð ÐµÐ·ÑÐ»ÑÑÐ°Ñ Ð¿Ð¾ÑÑÐºÑ Ð·Ð¾Ð±ÑÐ°Ð¶ÐµÐ½Ñ Ð·Ð° Ð·Ð°Ð¿Ð¸ÑÐ¾Ð¼ &quot;Ð Ð°Ð´ÑÐ°ÑÑ  Ð¿ÑÐ¾Ð½Ð¸ÐºÐ»Ð° Ð² Ð³ÑÑÐ½Ñ, Ð²Ð¾Ð´Ð¾Ð¹Ð¼Ð¸,Ð¶Ð¸Ð²Ñ Ð¾ÑÐ³Ð°Ð½ÑÐ·Ð¼Ð¸ ÐºÐ°ÑÑÐ¸Ð½ÐºÐ¸&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sp>
        <p:nvSpPr>
          <p:cNvPr id="19464" name="AutoShape 11" descr="Ð ÐµÐ·ÑÐ»ÑÑÐ°Ñ Ð¿Ð¾ÑÑÐºÑ Ð·Ð¾Ð±ÑÐ°Ð¶ÐµÐ½Ñ Ð·Ð° Ð·Ð°Ð¿Ð¸ÑÐ¾Ð¼ &quot;Ð Ð°Ð´ÑÐ°ÑÑ  Ð¿ÑÐ¾Ð½Ð¸ÐºÐ»Ð° Ð² Ð³ÑÑÐ½Ñ, Ð²Ð¾Ð´Ð¾Ð¹Ð¼Ð¸,Ð¶Ð¸Ð²Ñ Ð¾ÑÐ³Ð°Ð½ÑÐ·Ð¼Ð¸ ÐºÐ°ÑÑÐ¸Ð½ÐºÐ¸&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sp>
        <p:nvSpPr>
          <p:cNvPr id="19465" name="AutoShape 13" descr="Ð ÐµÐ·ÑÐ»ÑÑÐ°Ñ Ð¿Ð¾ÑÑÐºÑ Ð·Ð¾Ð±ÑÐ°Ð¶ÐµÐ½Ñ Ð·Ð° Ð·Ð°Ð¿Ð¸ÑÐ¾Ð¼ &quot;Ð Ð°Ð´ÑÐ°ÑÑ  Ð¿ÑÐ¾Ð½Ð¸ÐºÐ»Ð° Ð² Ð³ÑÑÐ½Ñ, Ð²Ð¾Ð´Ð¾Ð¹Ð¼Ð¸,Ð¶Ð¸Ð²Ñ Ð¾ÑÐ³Ð°Ð½ÑÐ·Ð¼Ð¸ ÐºÐ°ÑÑÐ¸Ð½ÐºÐ¸&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sp>
        <p:nvSpPr>
          <p:cNvPr id="19466" name="AutoShape 15" descr="Ð ÐµÐ·ÑÐ»ÑÑÐ°Ñ Ð¿Ð¾ÑÑÐºÑ Ð·Ð¾Ð±ÑÐ°Ð¶ÐµÐ½Ñ Ð·Ð° Ð·Ð°Ð¿Ð¸ÑÐ¾Ð¼ &quot;Ð Ð°Ð´ÑÐ°ÑÑ  Ð¿ÑÐ¾Ð½Ð¸ÐºÐ»Ð° Ð² Ð³ÑÑÐ½Ñ, Ð²Ð¾Ð´Ð¾Ð¹Ð¼Ð¸,Ð¶Ð¸Ð²Ñ Ð¾ÑÐ³Ð°Ð½ÑÐ·Ð¼Ð¸ ÐºÐ°ÑÑÐ¸Ð½ÐºÐ¸&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Содержимое 5" descr="eco.jpg"/>
          <p:cNvPicPr>
            <a:picLocks noGrp="1" noChangeAspect="1"/>
          </p:cNvPicPr>
          <p:nvPr>
            <p:ph idx="1"/>
          </p:nvPr>
        </p:nvPicPr>
        <p:blipFill>
          <a:blip r:embed="rId2">
            <a:lum bright="20000"/>
          </a:blip>
          <a:srcRect/>
          <a:stretch>
            <a:fillRect/>
          </a:stretch>
        </p:blipFill>
        <p:spPr>
          <a:xfrm>
            <a:off x="0" y="0"/>
            <a:ext cx="9144000" cy="6858000"/>
          </a:xfrm>
        </p:spPr>
      </p:pic>
      <p:sp>
        <p:nvSpPr>
          <p:cNvPr id="2" name="Заголовок 1"/>
          <p:cNvSpPr>
            <a:spLocks noGrp="1"/>
          </p:cNvSpPr>
          <p:nvPr>
            <p:ph type="title"/>
          </p:nvPr>
        </p:nvSpPr>
        <p:spPr>
          <a:xfrm>
            <a:off x="214282" y="0"/>
            <a:ext cx="8072494" cy="714375"/>
          </a:xfrm>
        </p:spPr>
        <p:txBody>
          <a:bodyPr>
            <a:normAutofit fontScale="90000"/>
          </a:bodyPr>
          <a:lstStyle/>
          <a:p>
            <a:pPr eaLnBrk="1" hangingPunct="1">
              <a:defRPr/>
            </a:pPr>
            <a:r>
              <a:rPr lang="uk-UA" sz="3200" b="1" dirty="0" smtClean="0"/>
              <a:t> </a:t>
            </a:r>
            <a:r>
              <a:rPr lang="uk-UA" sz="2400" b="1" dirty="0" smtClean="0"/>
              <a:t>Анкетування</a:t>
            </a:r>
            <a:br>
              <a:rPr lang="uk-UA" sz="2400" b="1" dirty="0" smtClean="0"/>
            </a:br>
            <a:r>
              <a:rPr lang="uk-UA" sz="2000" b="1" dirty="0" smtClean="0"/>
              <a:t>Мета:</a:t>
            </a:r>
            <a:r>
              <a:rPr lang="uk-UA" sz="2000" dirty="0" smtClean="0"/>
              <a:t>  </a:t>
            </a:r>
            <a:r>
              <a:rPr lang="uk-UA" sz="2000" i="1" dirty="0" smtClean="0"/>
              <a:t>з’ясувати рівень  екологічної     культури  школярів.</a:t>
            </a:r>
            <a:endParaRPr lang="uk-UA" sz="2400" i="1" dirty="0">
              <a:effectLst>
                <a:outerShdw blurRad="38100" dist="38100" dir="2700000" algn="tl">
                  <a:srgbClr val="000000">
                    <a:alpha val="43137"/>
                  </a:srgbClr>
                </a:outerShdw>
              </a:effectLst>
              <a:latin typeface="Bookman Old Style" pitchFamily="18" charset="0"/>
            </a:endParaRPr>
          </a:p>
        </p:txBody>
      </p:sp>
      <p:sp>
        <p:nvSpPr>
          <p:cNvPr id="7" name="Содержимое 2"/>
          <p:cNvSpPr txBox="1">
            <a:spLocks/>
          </p:cNvSpPr>
          <p:nvPr/>
        </p:nvSpPr>
        <p:spPr>
          <a:xfrm>
            <a:off x="142844" y="785794"/>
            <a:ext cx="8715375" cy="2143140"/>
          </a:xfrm>
          <a:prstGeom prst="rect">
            <a:avLst/>
          </a:prstGeom>
        </p:spPr>
        <p:txBody>
          <a:bodyPr>
            <a:normAutofit fontScale="92500" lnSpcReduction="20000"/>
          </a:bodyPr>
          <a:lstStyle/>
          <a:p>
            <a:pPr>
              <a:defRPr/>
            </a:pPr>
            <a:r>
              <a:rPr lang="uk-UA" sz="1600" dirty="0"/>
              <a:t>1. Чи вважаєте ви, що сміття забруднює навколишнє середовище? (так, ні, важко сказати).</a:t>
            </a:r>
          </a:p>
          <a:p>
            <a:pPr>
              <a:defRPr/>
            </a:pPr>
            <a:r>
              <a:rPr lang="uk-UA" sz="1600" dirty="0"/>
              <a:t>2. Чи байдужі ви до проблеми забруднення навколишнього середовища? (так, ні, важко сказати).</a:t>
            </a:r>
          </a:p>
          <a:p>
            <a:pPr>
              <a:defRPr/>
            </a:pPr>
            <a:r>
              <a:rPr lang="uk-UA" sz="1600" dirty="0"/>
              <a:t>3. Чи знаєте ви про те, що сміття потрібно сортувати перед тим, як викинути? (так, ні, важко сказати).</a:t>
            </a:r>
          </a:p>
          <a:p>
            <a:pPr>
              <a:defRPr/>
            </a:pPr>
            <a:r>
              <a:rPr lang="uk-UA" sz="1600" dirty="0"/>
              <a:t>4. Чи будете ви збирати і здавати на переробку пластикові пляшки, якщо за це платитимуть гроші? (так, ні, важко сказати).</a:t>
            </a:r>
          </a:p>
          <a:p>
            <a:pPr>
              <a:defRPr/>
            </a:pPr>
            <a:r>
              <a:rPr lang="uk-UA" sz="1600" dirty="0"/>
              <a:t>5. Чи потрібні державні капіталовкладення у переробку відходів? (так, ні, важко сказати</a:t>
            </a:r>
            <a:r>
              <a:rPr lang="uk-UA" sz="1600" dirty="0" smtClean="0"/>
              <a:t>).</a:t>
            </a:r>
          </a:p>
          <a:p>
            <a:pPr>
              <a:lnSpc>
                <a:spcPct val="120000"/>
              </a:lnSpc>
              <a:spcBef>
                <a:spcPts val="0"/>
              </a:spcBef>
              <a:spcAft>
                <a:spcPts val="0"/>
              </a:spcAft>
              <a:defRPr/>
            </a:pPr>
            <a:r>
              <a:rPr lang="uk-UA" dirty="0" smtClean="0"/>
              <a:t> </a:t>
            </a:r>
          </a:p>
          <a:p>
            <a:pPr marL="342900" indent="-342900" fontAlgn="auto">
              <a:lnSpc>
                <a:spcPct val="120000"/>
              </a:lnSpc>
              <a:spcBef>
                <a:spcPts val="0"/>
              </a:spcBef>
              <a:spcAft>
                <a:spcPts val="0"/>
              </a:spcAft>
              <a:defRPr/>
            </a:pPr>
            <a:r>
              <a:rPr lang="uk-UA" sz="2100" dirty="0" smtClean="0">
                <a:latin typeface="+mn-lt"/>
                <a:cs typeface="+mn-cs"/>
              </a:rPr>
              <a:t>Результати </a:t>
            </a:r>
            <a:r>
              <a:rPr lang="uk-UA" sz="2100" dirty="0">
                <a:latin typeface="+mn-lt"/>
                <a:cs typeface="+mn-cs"/>
              </a:rPr>
              <a:t>анкетування</a:t>
            </a:r>
          </a:p>
          <a:p>
            <a:pPr marL="342900" indent="-342900" fontAlgn="auto">
              <a:spcBef>
                <a:spcPct val="20000"/>
              </a:spcBef>
              <a:spcAft>
                <a:spcPts val="0"/>
              </a:spcAft>
              <a:buFont typeface="Arial" pitchFamily="34" charset="0"/>
              <a:buChar char="•"/>
              <a:defRPr/>
            </a:pPr>
            <a:endParaRPr lang="uk-UA" sz="2100" dirty="0"/>
          </a:p>
          <a:p>
            <a:pPr marL="342900" indent="-342900" fontAlgn="auto">
              <a:spcBef>
                <a:spcPct val="20000"/>
              </a:spcBef>
              <a:spcAft>
                <a:spcPts val="0"/>
              </a:spcAft>
              <a:buFont typeface="Arial" pitchFamily="34" charset="0"/>
              <a:buChar char="•"/>
              <a:defRPr/>
            </a:pPr>
            <a:endParaRPr lang="uk-UA" sz="2100" dirty="0">
              <a:latin typeface="+mn-lt"/>
              <a:cs typeface="+mn-cs"/>
            </a:endParaRPr>
          </a:p>
        </p:txBody>
      </p:sp>
      <p:graphicFrame>
        <p:nvGraphicFramePr>
          <p:cNvPr id="12" name="Таблица 11"/>
          <p:cNvGraphicFramePr>
            <a:graphicFrameLocks noGrp="1"/>
          </p:cNvGraphicFramePr>
          <p:nvPr/>
        </p:nvGraphicFramePr>
        <p:xfrm>
          <a:off x="142845" y="3000375"/>
          <a:ext cx="5572164" cy="2240280"/>
        </p:xfrm>
        <a:graphic>
          <a:graphicData uri="http://schemas.openxmlformats.org/drawingml/2006/table">
            <a:tbl>
              <a:tblPr/>
              <a:tblGrid>
                <a:gridCol w="1393041"/>
                <a:gridCol w="1393041"/>
                <a:gridCol w="1393041"/>
                <a:gridCol w="1393041"/>
              </a:tblGrid>
              <a:tr h="597850">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cs typeface="Times New Roman" pitchFamily="18" charset="0"/>
                        </a:rPr>
                        <a:t>№ питання</a:t>
                      </a:r>
                      <a:endParaRPr kumimoji="0" lang="uk-UA" sz="14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cs typeface="Times New Roman" pitchFamily="18" charset="0"/>
                        </a:rPr>
                        <a:t>Так</a:t>
                      </a:r>
                      <a:endParaRPr kumimoji="0" lang="uk-UA" sz="14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1" i="0" u="none" strike="noStrike" cap="none" normalizeH="0" baseline="0" smtClean="0">
                          <a:ln>
                            <a:noFill/>
                          </a:ln>
                          <a:solidFill>
                            <a:srgbClr val="000000"/>
                          </a:solidFill>
                          <a:effectLst/>
                          <a:latin typeface="Times New Roman" pitchFamily="18" charset="0"/>
                          <a:cs typeface="Times New Roman" pitchFamily="18" charset="0"/>
                        </a:rPr>
                        <a:t>Ні</a:t>
                      </a:r>
                      <a:endParaRPr kumimoji="0" lang="uk-UA" sz="14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cs typeface="Times New Roman" pitchFamily="18" charset="0"/>
                        </a:rPr>
                        <a:t>Важко сказати</a:t>
                      </a:r>
                      <a:endParaRPr kumimoji="0" lang="uk-UA" sz="14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9057">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1</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100%</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9057">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2</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3%</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80%</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9057">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65%</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9057">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4</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75%</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uk-UA" sz="14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9057">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5</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42%</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17%</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57200" marR="0" lvl="0" indent="269875" algn="ctr" defTabSz="914400" rtl="0" eaLnBrk="1" fontAlgn="base" latinLnBrk="0" hangingPunct="1">
                        <a:lnSpc>
                          <a:spcPct val="15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cs typeface="Times New Roman" pitchFamily="18" charset="0"/>
                        </a:rPr>
                        <a:t>41%</a:t>
                      </a:r>
                      <a:endParaRPr kumimoji="0" lang="uk-UA"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0521" name="Rectangle 1"/>
          <p:cNvSpPr>
            <a:spLocks noChangeArrowheads="1"/>
          </p:cNvSpPr>
          <p:nvPr/>
        </p:nvSpPr>
        <p:spPr bwMode="auto">
          <a:xfrm>
            <a:off x="142875" y="5572124"/>
            <a:ext cx="8286777" cy="523220"/>
          </a:xfrm>
          <a:prstGeom prst="rect">
            <a:avLst/>
          </a:prstGeom>
          <a:noFill/>
          <a:ln w="9525">
            <a:noFill/>
            <a:miter lim="800000"/>
            <a:headEnd/>
            <a:tailEnd/>
          </a:ln>
        </p:spPr>
        <p:txBody>
          <a:bodyPr wrap="square" anchor="ctr">
            <a:spAutoFit/>
          </a:bodyPr>
          <a:lstStyle/>
          <a:p>
            <a:pPr indent="269875" algn="just"/>
            <a:r>
              <a:rPr lang="uk-UA" sz="1400" b="1" dirty="0">
                <a:solidFill>
                  <a:srgbClr val="000000"/>
                </a:solidFill>
                <a:latin typeface="Arial" pitchFamily="34" charset="0"/>
                <a:cs typeface="Arial" pitchFamily="34" charset="0"/>
              </a:rPr>
              <a:t>Висновок:</a:t>
            </a:r>
            <a:r>
              <a:rPr lang="uk-UA" sz="1400" dirty="0">
                <a:solidFill>
                  <a:srgbClr val="000000"/>
                </a:solidFill>
                <a:latin typeface="Arial" pitchFamily="34" charset="0"/>
                <a:cs typeface="Arial" pitchFamily="34" charset="0"/>
              </a:rPr>
              <a:t> учні нашої школи розуміють, що таке екологічна культура, </a:t>
            </a:r>
            <a:r>
              <a:rPr lang="uk-UA" sz="1400" dirty="0" smtClean="0">
                <a:solidFill>
                  <a:srgbClr val="000000"/>
                </a:solidFill>
                <a:latin typeface="Arial" pitchFamily="34" charset="0"/>
                <a:cs typeface="Arial" pitchFamily="34" charset="0"/>
              </a:rPr>
              <a:t> </a:t>
            </a:r>
            <a:r>
              <a:rPr lang="uk-UA" sz="1400" dirty="0">
                <a:solidFill>
                  <a:srgbClr val="000000"/>
                </a:solidFill>
                <a:latin typeface="Arial" pitchFamily="34" charset="0"/>
                <a:cs typeface="Arial" pitchFamily="34" charset="0"/>
              </a:rPr>
              <a:t>вони не байдужі  до проблеми забруднення навколишнього середовища, та беруть активну участь у її охороні.</a:t>
            </a:r>
            <a:endParaRPr lang="uk-UA" sz="1400" dirty="0">
              <a:latin typeface="Arial" pitchFamily="34" charset="0"/>
              <a:cs typeface="Arial" pitchFamily="34" charset="0"/>
            </a:endParaRPr>
          </a:p>
        </p:txBody>
      </p:sp>
      <p:pic>
        <p:nvPicPr>
          <p:cNvPr id="8" name="Рисунок 7" descr="C:\Users\Діма\Desktop\Camera\IMG-533e4a0fbcf38edb2c079cbdea87c036-V.jpg"/>
          <p:cNvPicPr/>
          <p:nvPr/>
        </p:nvPicPr>
        <p:blipFill>
          <a:blip r:embed="rId3" cstate="print"/>
          <a:srcRect l="9534" t="24010" r="1636"/>
          <a:stretch>
            <a:fillRect/>
          </a:stretch>
        </p:blipFill>
        <p:spPr bwMode="auto">
          <a:xfrm rot="211852">
            <a:off x="7139500" y="2129299"/>
            <a:ext cx="1945147" cy="2398574"/>
          </a:xfrm>
          <a:prstGeom prst="rect">
            <a:avLst/>
          </a:prstGeom>
          <a:ln>
            <a:noFill/>
          </a:ln>
          <a:effectLst>
            <a:softEdge rad="112500"/>
          </a:effectLst>
        </p:spPr>
      </p:pic>
      <p:pic>
        <p:nvPicPr>
          <p:cNvPr id="9" name="Рисунок 8" descr="C:\Users\Діма\Desktop\Camera\IMG-f828bd272e77defe3f5ecc8a6c5ec950-V.jpg"/>
          <p:cNvPicPr/>
          <p:nvPr/>
        </p:nvPicPr>
        <p:blipFill>
          <a:blip r:embed="rId4" cstate="print"/>
          <a:srcRect t="36091" b="7895"/>
          <a:stretch>
            <a:fillRect/>
          </a:stretch>
        </p:blipFill>
        <p:spPr bwMode="auto">
          <a:xfrm rot="344728">
            <a:off x="5551399" y="3748166"/>
            <a:ext cx="3605263" cy="16604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Ð ÐµÐ·ÑÐ»ÑÑÐ°Ñ Ð¿Ð¾ÑÑÐºÑ Ð·Ð¾Ð±ÑÐ°Ð¶ÐµÐ½Ñ Ð·Ð° Ð·Ð°Ð¿Ð¸ÑÐ¾Ð¼ &quot;ÑÐºÐ¾Ð»Ð¾Ð³Ð¸Ñ ÐºÐ°ÑÑÐ¸Ð½ÐºÐ¸&quot;"/>
          <p:cNvPicPr>
            <a:picLocks noChangeAspect="1" noChangeArrowheads="1"/>
          </p:cNvPicPr>
          <p:nvPr/>
        </p:nvPicPr>
        <p:blipFill>
          <a:blip r:embed="rId2"/>
          <a:srcRect/>
          <a:stretch>
            <a:fillRect/>
          </a:stretch>
        </p:blipFill>
        <p:spPr bwMode="auto">
          <a:xfrm>
            <a:off x="214313" y="482600"/>
            <a:ext cx="8501062" cy="6375400"/>
          </a:xfrm>
          <a:prstGeom prst="rect">
            <a:avLst/>
          </a:prstGeom>
          <a:noFill/>
          <a:ln w="9525">
            <a:noFill/>
            <a:miter lim="800000"/>
            <a:headEnd/>
            <a:tailEnd/>
          </a:ln>
        </p:spPr>
      </p:pic>
      <p:sp>
        <p:nvSpPr>
          <p:cNvPr id="21506" name="Прямоугольник 2"/>
          <p:cNvSpPr>
            <a:spLocks noChangeArrowheads="1"/>
          </p:cNvSpPr>
          <p:nvPr/>
        </p:nvSpPr>
        <p:spPr bwMode="auto">
          <a:xfrm>
            <a:off x="285750" y="142875"/>
            <a:ext cx="4229100" cy="400050"/>
          </a:xfrm>
          <a:prstGeom prst="rect">
            <a:avLst/>
          </a:prstGeom>
          <a:noFill/>
          <a:ln w="9525">
            <a:noFill/>
            <a:miter lim="800000"/>
            <a:headEnd/>
            <a:tailEnd/>
          </a:ln>
        </p:spPr>
        <p:txBody>
          <a:bodyPr wrap="none">
            <a:spAutoFit/>
          </a:bodyPr>
          <a:lstStyle/>
          <a:p>
            <a:r>
              <a:rPr lang="uk-UA" sz="2000" i="1"/>
              <a:t>Міні-твори  «За чисте довкілля» </a:t>
            </a:r>
          </a:p>
        </p:txBody>
      </p:sp>
      <p:sp>
        <p:nvSpPr>
          <p:cNvPr id="21507" name="Rectangle 3"/>
          <p:cNvSpPr>
            <a:spLocks noChangeArrowheads="1"/>
          </p:cNvSpPr>
          <p:nvPr/>
        </p:nvSpPr>
        <p:spPr bwMode="auto">
          <a:xfrm>
            <a:off x="142875" y="714375"/>
            <a:ext cx="8786813" cy="4524375"/>
          </a:xfrm>
          <a:prstGeom prst="rect">
            <a:avLst/>
          </a:prstGeom>
          <a:noFill/>
          <a:ln w="9525">
            <a:noFill/>
            <a:miter lim="800000"/>
            <a:headEnd/>
            <a:tailEnd/>
          </a:ln>
        </p:spPr>
        <p:txBody>
          <a:bodyPr anchor="ctr">
            <a:spAutoFit/>
          </a:bodyPr>
          <a:lstStyle/>
          <a:p>
            <a:r>
              <a:rPr lang="uk-UA" sz="1600" b="1" dirty="0" err="1">
                <a:solidFill>
                  <a:srgbClr val="000000"/>
                </a:solidFill>
                <a:latin typeface="Times New Roman" pitchFamily="18" charset="0"/>
                <a:cs typeface="Times New Roman" pitchFamily="18" charset="0"/>
              </a:rPr>
              <a:t>Сокерчак</a:t>
            </a:r>
            <a:r>
              <a:rPr lang="uk-UA" sz="1600" b="1" dirty="0">
                <a:solidFill>
                  <a:srgbClr val="000000"/>
                </a:solidFill>
                <a:latin typeface="Times New Roman" pitchFamily="18" charset="0"/>
                <a:cs typeface="Times New Roman" pitchFamily="18" charset="0"/>
              </a:rPr>
              <a:t> Олександра</a:t>
            </a:r>
            <a:r>
              <a:rPr lang="uk-UA" sz="1600" dirty="0">
                <a:solidFill>
                  <a:srgbClr val="000000"/>
                </a:solidFill>
                <a:latin typeface="Times New Roman" pitchFamily="18" charset="0"/>
                <a:cs typeface="Times New Roman" pitchFamily="18" charset="0"/>
              </a:rPr>
              <a:t> 8клас</a:t>
            </a:r>
            <a:endParaRPr lang="uk-UA" sz="1600" dirty="0"/>
          </a:p>
          <a:p>
            <a:pPr eaLnBrk="0" hangingPunct="0"/>
            <a:r>
              <a:rPr lang="uk-UA" sz="1600" dirty="0">
                <a:solidFill>
                  <a:srgbClr val="000000"/>
                </a:solidFill>
                <a:latin typeface="Times New Roman" pitchFamily="18" charset="0"/>
                <a:cs typeface="Times New Roman" pitchFamily="18" charset="0"/>
              </a:rPr>
              <a:t>Навколишнє середовище-це наше життя. Аби бути здоровим. потрібно насамперед дбати про природу, оберігати її, не засмічувати. Без чистого повітря можна втратити не лише здоров`я, а й життя.</a:t>
            </a:r>
            <a:endParaRPr lang="uk-UA" sz="1600" dirty="0"/>
          </a:p>
          <a:p>
            <a:pPr eaLnBrk="0" hangingPunct="0"/>
            <a:r>
              <a:rPr lang="uk-UA" sz="1600" b="1" dirty="0">
                <a:solidFill>
                  <a:srgbClr val="000000"/>
                </a:solidFill>
                <a:latin typeface="Times New Roman" pitchFamily="18" charset="0"/>
                <a:cs typeface="Times New Roman" pitchFamily="18" charset="0"/>
              </a:rPr>
              <a:t>Лещенко Вікторія</a:t>
            </a:r>
            <a:r>
              <a:rPr lang="uk-UA" sz="1600" dirty="0">
                <a:solidFill>
                  <a:srgbClr val="000000"/>
                </a:solidFill>
                <a:latin typeface="Times New Roman" pitchFamily="18" charset="0"/>
                <a:cs typeface="Times New Roman" pitchFamily="18" charset="0"/>
              </a:rPr>
              <a:t> 8клас     Хотілося б покращити становище, яке зараз можна назвати </a:t>
            </a:r>
            <a:r>
              <a:rPr lang="uk-UA" sz="1600" dirty="0" err="1">
                <a:solidFill>
                  <a:srgbClr val="000000"/>
                </a:solidFill>
                <a:latin typeface="Times New Roman" pitchFamily="18" charset="0"/>
                <a:cs typeface="Times New Roman" pitchFamily="18" charset="0"/>
              </a:rPr>
              <a:t>катастрофічним.Мені</a:t>
            </a:r>
            <a:r>
              <a:rPr lang="uk-UA" sz="1600" dirty="0">
                <a:solidFill>
                  <a:srgbClr val="000000"/>
                </a:solidFill>
                <a:latin typeface="Times New Roman" pitchFamily="18" charset="0"/>
                <a:cs typeface="Times New Roman" pitchFamily="18" charset="0"/>
              </a:rPr>
              <a:t> хотілося б засадити деревами всю планету, очистити річки, </a:t>
            </a:r>
            <a:r>
              <a:rPr lang="uk-UA" sz="1600" dirty="0" err="1">
                <a:solidFill>
                  <a:srgbClr val="000000"/>
                </a:solidFill>
                <a:latin typeface="Times New Roman" pitchFamily="18" charset="0"/>
                <a:cs typeface="Times New Roman" pitchFamily="18" charset="0"/>
              </a:rPr>
              <a:t>грунти</a:t>
            </a:r>
            <a:r>
              <a:rPr lang="uk-UA" sz="1600" dirty="0">
                <a:solidFill>
                  <a:srgbClr val="000000"/>
                </a:solidFill>
                <a:latin typeface="Times New Roman" pitchFamily="18" charset="0"/>
                <a:cs typeface="Times New Roman" pitchFamily="18" charset="0"/>
              </a:rPr>
              <a:t>, атмосферу.</a:t>
            </a:r>
            <a:endParaRPr lang="uk-UA" sz="1600" dirty="0"/>
          </a:p>
          <a:p>
            <a:pPr eaLnBrk="0" hangingPunct="0"/>
            <a:r>
              <a:rPr lang="uk-UA" sz="1600" b="1" dirty="0" err="1">
                <a:solidFill>
                  <a:srgbClr val="000000"/>
                </a:solidFill>
                <a:latin typeface="Times New Roman" pitchFamily="18" charset="0"/>
                <a:cs typeface="Times New Roman" pitchFamily="18" charset="0"/>
              </a:rPr>
              <a:t>Нікіфоров</a:t>
            </a:r>
            <a:r>
              <a:rPr lang="uk-UA" sz="1600" b="1" dirty="0">
                <a:solidFill>
                  <a:srgbClr val="000000"/>
                </a:solidFill>
                <a:latin typeface="Times New Roman" pitchFamily="18" charset="0"/>
                <a:cs typeface="Times New Roman" pitchFamily="18" charset="0"/>
              </a:rPr>
              <a:t> Віктор</a:t>
            </a:r>
            <a:r>
              <a:rPr lang="uk-UA" sz="1600" dirty="0">
                <a:solidFill>
                  <a:srgbClr val="000000"/>
                </a:solidFill>
                <a:latin typeface="Times New Roman" pitchFamily="18" charset="0"/>
                <a:cs typeface="Times New Roman" pitchFamily="18" charset="0"/>
              </a:rPr>
              <a:t> 8клас  Гадаю, що з таким ставленням до навколишнього середовища через декілька десятків років його можна буде назвати пустелею. Поки що люди не замислюються над цим питанням.</a:t>
            </a:r>
            <a:endParaRPr lang="uk-UA" sz="1600" dirty="0"/>
          </a:p>
          <a:p>
            <a:pPr eaLnBrk="0" hangingPunct="0"/>
            <a:r>
              <a:rPr lang="uk-UA" sz="1600" b="1" dirty="0">
                <a:solidFill>
                  <a:srgbClr val="000000"/>
                </a:solidFill>
                <a:latin typeface="Times New Roman" pitchFamily="18" charset="0"/>
                <a:cs typeface="Times New Roman" pitchFamily="18" charset="0"/>
              </a:rPr>
              <a:t>Шаповал Анастасія</a:t>
            </a:r>
            <a:r>
              <a:rPr lang="uk-UA" sz="1600" dirty="0">
                <a:solidFill>
                  <a:srgbClr val="000000"/>
                </a:solidFill>
                <a:latin typeface="Times New Roman" pitchFamily="18" charset="0"/>
                <a:cs typeface="Times New Roman" pitchFamily="18" charset="0"/>
              </a:rPr>
              <a:t> 8клас Особисто мені не байдужа ситуація , що складається в навколишньому </a:t>
            </a:r>
            <a:r>
              <a:rPr lang="uk-UA" sz="1600" dirty="0" err="1">
                <a:solidFill>
                  <a:srgbClr val="000000"/>
                </a:solidFill>
                <a:latin typeface="Times New Roman" pitchFamily="18" charset="0"/>
                <a:cs typeface="Times New Roman" pitchFamily="18" charset="0"/>
              </a:rPr>
              <a:t>середовищо</a:t>
            </a:r>
            <a:r>
              <a:rPr lang="uk-UA" sz="1600" dirty="0">
                <a:solidFill>
                  <a:srgbClr val="000000"/>
                </a:solidFill>
                <a:latin typeface="Times New Roman" pitchFamily="18" charset="0"/>
                <a:cs typeface="Times New Roman" pitchFamily="18" charset="0"/>
              </a:rPr>
              <a:t>. Треба замислюватися над тим, у якому світі житимуть наші нащадки. Ми повинні потурбуватись уже зараз про чистоту планети, щоб у неї було майбутнє.</a:t>
            </a:r>
            <a:endParaRPr lang="uk-UA" sz="1600" dirty="0"/>
          </a:p>
          <a:p>
            <a:pPr eaLnBrk="0" hangingPunct="0"/>
            <a:r>
              <a:rPr lang="uk-UA" sz="1600" b="1" dirty="0" err="1">
                <a:solidFill>
                  <a:srgbClr val="000000"/>
                </a:solidFill>
                <a:latin typeface="Times New Roman" pitchFamily="18" charset="0"/>
                <a:cs typeface="Times New Roman" pitchFamily="18" charset="0"/>
              </a:rPr>
              <a:t>Діхтяр</a:t>
            </a:r>
            <a:r>
              <a:rPr lang="uk-UA" sz="1600" b="1" dirty="0">
                <a:solidFill>
                  <a:srgbClr val="000000"/>
                </a:solidFill>
                <a:latin typeface="Times New Roman" pitchFamily="18" charset="0"/>
                <a:cs typeface="Times New Roman" pitchFamily="18" charset="0"/>
              </a:rPr>
              <a:t> Аліна</a:t>
            </a:r>
            <a:r>
              <a:rPr lang="uk-UA" sz="1600" dirty="0">
                <a:solidFill>
                  <a:srgbClr val="000000"/>
                </a:solidFill>
                <a:latin typeface="Times New Roman" pitchFamily="18" charset="0"/>
                <a:cs typeface="Times New Roman" pitchFamily="18" charset="0"/>
              </a:rPr>
              <a:t> 9клас  На мою думку, фізика та </a:t>
            </a:r>
            <a:r>
              <a:rPr lang="uk-UA" sz="1600" dirty="0" err="1">
                <a:solidFill>
                  <a:srgbClr val="000000"/>
                </a:solidFill>
                <a:latin typeface="Times New Roman" pitchFamily="18" charset="0"/>
                <a:cs typeface="Times New Roman" pitchFamily="18" charset="0"/>
              </a:rPr>
              <a:t>хімія-</a:t>
            </a:r>
            <a:r>
              <a:rPr lang="uk-UA" sz="1600" dirty="0">
                <a:solidFill>
                  <a:srgbClr val="000000"/>
                </a:solidFill>
                <a:latin typeface="Times New Roman" pitchFamily="18" charset="0"/>
                <a:cs typeface="Times New Roman" pitchFamily="18" charset="0"/>
              </a:rPr>
              <a:t> галузі науки, які мають приділити особливу увагу вирішенню проблем охорони довкілля. Саме фізики і хіміки розробляють екологічно чисті технології. Потрібно фінансувати галузі, які займаються створенням екологічно чистих двигунів, </a:t>
            </a:r>
            <a:r>
              <a:rPr lang="uk-UA" sz="1600" dirty="0" err="1" smtClean="0">
                <a:solidFill>
                  <a:srgbClr val="000000"/>
                </a:solidFill>
                <a:latin typeface="Times New Roman" pitchFamily="18" charset="0"/>
                <a:cs typeface="Times New Roman" pitchFamily="18" charset="0"/>
              </a:rPr>
              <a:t>протидимних</a:t>
            </a:r>
            <a:r>
              <a:rPr lang="uk-UA" sz="1600" dirty="0" smtClean="0">
                <a:solidFill>
                  <a:srgbClr val="000000"/>
                </a:solidFill>
                <a:latin typeface="Times New Roman" pitchFamily="18" charset="0"/>
                <a:cs typeface="Times New Roman" pitchFamily="18" charset="0"/>
              </a:rPr>
              <a:t> </a:t>
            </a:r>
            <a:r>
              <a:rPr lang="uk-UA" sz="1600" dirty="0">
                <a:solidFill>
                  <a:srgbClr val="000000"/>
                </a:solidFill>
                <a:latin typeface="Times New Roman" pitchFamily="18" charset="0"/>
                <a:cs typeface="Times New Roman" pitchFamily="18" charset="0"/>
              </a:rPr>
              <a:t>фільтрів; </a:t>
            </a:r>
            <a:r>
              <a:rPr lang="uk-UA" sz="1600" dirty="0" smtClean="0">
                <a:solidFill>
                  <a:srgbClr val="000000"/>
                </a:solidFill>
                <a:latin typeface="Times New Roman" pitchFamily="18" charset="0"/>
                <a:cs typeface="Times New Roman" pitchFamily="18" charset="0"/>
              </a:rPr>
              <a:t>продовжувати </a:t>
            </a:r>
            <a:r>
              <a:rPr lang="uk-UA" sz="1600" dirty="0">
                <a:solidFill>
                  <a:srgbClr val="000000"/>
                </a:solidFill>
                <a:latin typeface="Times New Roman" pitchFamily="18" charset="0"/>
                <a:cs typeface="Times New Roman" pitchFamily="18" charset="0"/>
              </a:rPr>
              <a:t>замкнуті цикли у виробництві. </a:t>
            </a:r>
            <a:r>
              <a:rPr lang="uk-UA" sz="1600" dirty="0" smtClean="0">
                <a:solidFill>
                  <a:srgbClr val="000000"/>
                </a:solidFill>
                <a:latin typeface="Times New Roman" pitchFamily="18" charset="0"/>
                <a:cs typeface="Times New Roman" pitchFamily="18" charset="0"/>
              </a:rPr>
              <a:t>Хімія і </a:t>
            </a:r>
            <a:r>
              <a:rPr lang="uk-UA" sz="1600" dirty="0" err="1" smtClean="0">
                <a:solidFill>
                  <a:srgbClr val="000000"/>
                </a:solidFill>
                <a:latin typeface="Times New Roman" pitchFamily="18" charset="0"/>
                <a:cs typeface="Times New Roman" pitchFamily="18" charset="0"/>
              </a:rPr>
              <a:t>фізика-</a:t>
            </a:r>
            <a:r>
              <a:rPr lang="uk-UA" sz="1600" dirty="0" smtClean="0">
                <a:solidFill>
                  <a:srgbClr val="000000"/>
                </a:solidFill>
                <a:latin typeface="Times New Roman" pitchFamily="18" charset="0"/>
                <a:cs typeface="Times New Roman" pitchFamily="18" charset="0"/>
              </a:rPr>
              <a:t> </a:t>
            </a:r>
            <a:r>
              <a:rPr lang="uk-UA" sz="1600" dirty="0">
                <a:solidFill>
                  <a:srgbClr val="000000"/>
                </a:solidFill>
                <a:latin typeface="Times New Roman" pitchFamily="18" charset="0"/>
                <a:cs typeface="Times New Roman" pitchFamily="18" charset="0"/>
              </a:rPr>
              <a:t>це </a:t>
            </a:r>
            <a:r>
              <a:rPr lang="uk-UA" sz="1600" dirty="0" smtClean="0">
                <a:solidFill>
                  <a:srgbClr val="000000"/>
                </a:solidFill>
                <a:latin typeface="Times New Roman" pitchFamily="18" charset="0"/>
                <a:cs typeface="Times New Roman" pitchFamily="18" charset="0"/>
              </a:rPr>
              <a:t>науки, </a:t>
            </a:r>
            <a:r>
              <a:rPr lang="uk-UA" sz="1600" dirty="0">
                <a:solidFill>
                  <a:srgbClr val="000000"/>
                </a:solidFill>
                <a:latin typeface="Times New Roman" pitchFamily="18" charset="0"/>
                <a:cs typeface="Times New Roman" pitchFamily="18" charset="0"/>
              </a:rPr>
              <a:t>без </a:t>
            </a:r>
            <a:r>
              <a:rPr lang="uk-UA" sz="1600" dirty="0" smtClean="0">
                <a:solidFill>
                  <a:srgbClr val="000000"/>
                </a:solidFill>
                <a:latin typeface="Times New Roman" pitchFamily="18" charset="0"/>
                <a:cs typeface="Times New Roman" pitchFamily="18" charset="0"/>
              </a:rPr>
              <a:t>яких </a:t>
            </a:r>
            <a:r>
              <a:rPr lang="uk-UA" sz="1600" dirty="0">
                <a:solidFill>
                  <a:srgbClr val="000000"/>
                </a:solidFill>
                <a:latin typeface="Times New Roman" pitchFamily="18" charset="0"/>
                <a:cs typeface="Times New Roman" pitchFamily="18" charset="0"/>
              </a:rPr>
              <a:t>життя неможливе.</a:t>
            </a:r>
            <a:endParaRPr lang="uk-UA"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1003</Words>
  <Application>Microsoft Office PowerPoint</Application>
  <PresentationFormat>Экран (4:3)</PresentationFormat>
  <Paragraphs>78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ЕКОЛОГІЧНИЙ ПРОЕКТ НА ТЕМУ    “Історія розвитку стосунків людини і природи”</vt:lpstr>
      <vt:lpstr>Слайд 2</vt:lpstr>
      <vt:lpstr>Наступний етап збільшення антропогенного тиску на довкілля пов'язаний із  розвитком промисловості. Він розпочався у XV ст.,коли кількість населення перевищила 500млн і було досягнуто значних успіхів у розвитку будівництва,  техніки, хімії, почалося вивчення й освоєння Світового океану.  Стрімкий розвиток промисловості й підкорення природи сприяли збільшенню кількості населення на планеті і вже у 1800р. його кількість досягла 1млрд,а в 1975р. населення Землі становило 4млрд осіб.  Нині населення Землі перевищує 6 млрд,при цьому його кількість стрімко зростає.  Друга половина XV ст. стала періодом атомної енергії та комп'ютеризації, супертехнологій, суперспоживання, суперхімізації і суперіндустріалізації.</vt:lpstr>
      <vt:lpstr>“Усе пов'язано з усім"- закон про екосистему та біосферу </vt:lpstr>
      <vt:lpstr>“Усе повинно кудись діватись"- закон про господарську діяльність людини</vt:lpstr>
      <vt:lpstr>“Природа знає краще"- закон про співпрацю, а не підкорення природи</vt:lpstr>
      <vt:lpstr>«Ніщо не дається задарма», або «за все потрібно платити»- загальний закон раціонального природокористування за якого людина не бере від природи більше, ніж та їй може дати, та не змінює її так, щоб ці зміни ставали необоротними. Це сприяє  самооновленню та саморегуляції в природі. </vt:lpstr>
      <vt:lpstr> Анкетування Мета:  з’ясувати рівень  екологічної     культури  школярів.</vt:lpstr>
      <vt:lpstr>Слайд 9</vt:lpstr>
      <vt:lpstr>Слайд 10</vt:lpstr>
      <vt:lpstr>Дякуємо за увагу!</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Олег</dc:creator>
  <cp:lastModifiedBy>Діма</cp:lastModifiedBy>
  <cp:revision>103</cp:revision>
  <dcterms:created xsi:type="dcterms:W3CDTF">2017-11-06T17:32:31Z</dcterms:created>
  <dcterms:modified xsi:type="dcterms:W3CDTF">2020-03-02T18:03:02Z</dcterms:modified>
</cp:coreProperties>
</file>