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8" r:id="rId4"/>
    <p:sldId id="259" r:id="rId5"/>
    <p:sldId id="257" r:id="rId6"/>
    <p:sldId id="261" r:id="rId7"/>
    <p:sldId id="264" r:id="rId8"/>
    <p:sldId id="265" r:id="rId9"/>
    <p:sldId id="266" r:id="rId10"/>
    <p:sldId id="269" r:id="rId11"/>
    <p:sldId id="273" r:id="rId12"/>
    <p:sldId id="270" r:id="rId13"/>
    <p:sldId id="271" r:id="rId14"/>
    <p:sldId id="277" r:id="rId15"/>
    <p:sldId id="276" r:id="rId16"/>
    <p:sldId id="275" r:id="rId17"/>
    <p:sldId id="274" r:id="rId18"/>
    <p:sldId id="268" r:id="rId19"/>
    <p:sldId id="278" r:id="rId20"/>
    <p:sldId id="280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D01CA-933A-4DC1-B9E1-6A8AFBB5504A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D01B4-DF97-4248-88D8-29B545AC72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29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01B4-DF97-4248-88D8-29B545AC720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68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01B4-DF97-4248-88D8-29B545AC7204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94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&#1043;&#1091;&#1088;&#1090;&#1086;&#1082;\VID_20200218_145610_s01.mp4" TargetMode="External"/><Relationship Id="rId1" Type="http://schemas.microsoft.com/office/2007/relationships/media" Target="file:///F:\&#1043;&#1091;&#1088;&#1090;&#1086;&#1082;\VID_20200218_145610_s01.mp4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video" Target="file:///F:\&#1043;&#1091;&#1088;&#1090;&#1086;&#1082;\Video_20200218181240584_by_videoshow.mp4" TargetMode="External"/><Relationship Id="rId1" Type="http://schemas.microsoft.com/office/2007/relationships/media" Target="file:///F:\&#1043;&#1091;&#1088;&#1090;&#1086;&#1082;\Video_20200218181240584_by_videoshow.mp4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&#1043;&#1091;&#1088;&#1090;&#1086;&#1082;\Video_20200218180555673_by_videoshow.mp4" TargetMode="External"/><Relationship Id="rId1" Type="http://schemas.microsoft.com/office/2007/relationships/media" Target="file:///F:\&#1043;&#1091;&#1088;&#1090;&#1086;&#1082;\Video_20200218180555673_by_videoshow.mp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&#1043;&#1091;&#1088;&#1090;&#1086;&#1082;\Video_20200218175854080_by_videoshow.mp4" TargetMode="External"/><Relationship Id="rId1" Type="http://schemas.microsoft.com/office/2007/relationships/media" Target="file:///F:\&#1043;&#1091;&#1088;&#1090;&#1086;&#1082;\Video_20200218175854080_by_videoshow.mp4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2786081"/>
          </a:xfrm>
        </p:spPr>
        <p:txBody>
          <a:bodyPr>
            <a:prstTxWarp prst="textInflateBottom">
              <a:avLst/>
            </a:prstTxWarp>
            <a:normAutofit/>
          </a:bodyPr>
          <a:lstStyle/>
          <a:p>
            <a:r>
              <a:rPr lang="uk-UA" sz="2400" dirty="0" smtClean="0"/>
              <a:t>НВК </a:t>
            </a:r>
            <a:r>
              <a:rPr lang="uk-UA" sz="2400" dirty="0" err="1" smtClean="0"/>
              <a:t>“Піщанська</a:t>
            </a:r>
            <a:r>
              <a:rPr lang="uk-UA" sz="2400" dirty="0" smtClean="0"/>
              <a:t> ЗОШ І-ІІІ ст. – ЗДО”</a:t>
            </a:r>
            <a:br>
              <a:rPr lang="uk-UA" sz="2400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Гурток </a:t>
            </a:r>
            <a:r>
              <a:rPr lang="uk-UA" dirty="0" err="1" smtClean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“Еколозинка”</a:t>
            </a:r>
            <a:endParaRPr lang="uk-UA" dirty="0"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5143512"/>
            <a:ext cx="4429156" cy="1500198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Керівник гуртка: </a:t>
            </a:r>
          </a:p>
          <a:p>
            <a:r>
              <a:rPr lang="uk-UA" sz="2800" dirty="0" err="1" smtClean="0">
                <a:solidFill>
                  <a:schemeClr val="tx1"/>
                </a:solidFill>
              </a:rPr>
              <a:t>Денісова</a:t>
            </a:r>
            <a:r>
              <a:rPr lang="uk-UA" sz="2800" dirty="0" smtClean="0">
                <a:solidFill>
                  <a:schemeClr val="tx1"/>
                </a:solidFill>
              </a:rPr>
              <a:t> Тетяна Валеріївна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4143380"/>
            <a:ext cx="2828345" cy="251936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uk-UA" sz="2000" dirty="0" smtClean="0"/>
              <a:t>Останнім часом модно мати в оформленні інтер'єру вироби «</a:t>
            </a:r>
            <a:r>
              <a:rPr lang="uk-UA" sz="2000" dirty="0" err="1" smtClean="0"/>
              <a:t>хэндмэйд</a:t>
            </a:r>
            <a:r>
              <a:rPr lang="uk-UA" sz="2000" dirty="0" smtClean="0"/>
              <a:t>» або дарувати їх друзям. Плетені вироби тут грають не останню роль. Можна робити плетений інвентар для господарства: кошики для білизни, сміттєві відра, </a:t>
            </a:r>
            <a:r>
              <a:rPr lang="uk-UA" sz="2000" dirty="0" err="1" smtClean="0"/>
              <a:t>лукошки</a:t>
            </a:r>
            <a:r>
              <a:rPr lang="uk-UA" sz="2000" dirty="0" smtClean="0"/>
              <a:t> для зберігання в них харчових продуктів, кошики для гри в магазин, хлібниці. І не бійтеся, що вони розваляться. Покриті декількома шарами клею, фарби, лаку - вони стають досить міцними. </a:t>
            </a:r>
            <a:r>
              <a:rPr lang="uk-UA" sz="2000" b="1" dirty="0" smtClean="0">
                <a:solidFill>
                  <a:srgbClr val="FF0000"/>
                </a:solidFill>
              </a:rPr>
              <a:t>Пам'ятайте: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ваша праця приносить користь і радість людям, а вам дає відчути душевну рівновагу. 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А що ще нам потрібно в житті? 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                   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Живіть в гармонії – займайтеся улюбленою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справою!</a:t>
            </a:r>
            <a:endParaRPr lang="uk-UA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7786742" cy="1143000"/>
          </a:xfrm>
        </p:spPr>
        <p:txBody>
          <a:bodyPr>
            <a:normAutofit fontScale="90000"/>
            <a:scene3d>
              <a:camera prst="perspectiveAbove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Програма гуртка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“Еколозинка”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Untitled colla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09018" y="1214422"/>
            <a:ext cx="5692006" cy="5077652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7286676" cy="2428892"/>
          </a:xfrm>
        </p:spPr>
        <p:txBody>
          <a:bodyPr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 час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571876"/>
            <a:ext cx="2214578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10300" r="7296"/>
          <a:stretch>
            <a:fillRect/>
          </a:stretch>
        </p:blipFill>
        <p:spPr bwMode="auto">
          <a:xfrm>
            <a:off x="5643570" y="714356"/>
            <a:ext cx="2286016" cy="29492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28571"/>
          <a:stretch>
            <a:fillRect/>
          </a:stretch>
        </p:blipFill>
        <p:spPr bwMode="auto">
          <a:xfrm>
            <a:off x="5715008" y="3714752"/>
            <a:ext cx="2786082" cy="26534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b="3896"/>
          <a:stretch>
            <a:fillRect/>
          </a:stretch>
        </p:blipFill>
        <p:spPr bwMode="auto">
          <a:xfrm>
            <a:off x="428596" y="428604"/>
            <a:ext cx="250877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 час роботи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14422"/>
            <a:ext cx="3500462" cy="26253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t="7432" b="17567"/>
          <a:stretch>
            <a:fillRect/>
          </a:stretch>
        </p:blipFill>
        <p:spPr bwMode="auto">
          <a:xfrm>
            <a:off x="2928926" y="3929066"/>
            <a:ext cx="2500298" cy="25003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2631" t="11228"/>
          <a:stretch>
            <a:fillRect/>
          </a:stretch>
        </p:blipFill>
        <p:spPr bwMode="auto">
          <a:xfrm>
            <a:off x="4429124" y="1262398"/>
            <a:ext cx="3429024" cy="26130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t="11207" b="11006"/>
          <a:stretch>
            <a:fillRect/>
          </a:stretch>
        </p:blipFill>
        <p:spPr bwMode="auto">
          <a:xfrm>
            <a:off x="5929322" y="3929066"/>
            <a:ext cx="2286016" cy="23709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_20200218_145610_s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eo_20200218181240584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Lena Raine - wavedash.ppt (zoop.s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eo_20200218180555673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670"/>
    </mc:Choice>
    <mc:Fallback xmlns="">
      <p:transition advClick="0" advTm="1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eo_20200218175854080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939784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Дитячі роботи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Юлія\Desktop\Еколозинка\IMG_20200218_151135.jpg"/>
          <p:cNvPicPr>
            <a:picLocks noChangeAspect="1" noChangeArrowheads="1"/>
          </p:cNvPicPr>
          <p:nvPr/>
        </p:nvPicPr>
        <p:blipFill>
          <a:blip r:embed="rId3" cstate="print"/>
          <a:srcRect t="15510"/>
          <a:stretch>
            <a:fillRect/>
          </a:stretch>
        </p:blipFill>
        <p:spPr bwMode="auto">
          <a:xfrm>
            <a:off x="642910" y="1214422"/>
            <a:ext cx="2857520" cy="3219090"/>
          </a:xfrm>
          <a:prstGeom prst="roundRect">
            <a:avLst/>
          </a:prstGeom>
          <a:noFill/>
        </p:spPr>
      </p:pic>
      <p:pic>
        <p:nvPicPr>
          <p:cNvPr id="5" name="Рисунок 4" descr="86842048_477413939599087_357201098596102963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1214422"/>
            <a:ext cx="2357436" cy="3143248"/>
          </a:xfrm>
          <a:prstGeom prst="roundRect">
            <a:avLst/>
          </a:prstGeom>
        </p:spPr>
      </p:pic>
      <p:pic>
        <p:nvPicPr>
          <p:cNvPr id="7" name="Рисунок 6" descr="72741630_236623907313172_769884677493227520_n.jpg"/>
          <p:cNvPicPr>
            <a:picLocks noChangeAspect="1"/>
          </p:cNvPicPr>
          <p:nvPr/>
        </p:nvPicPr>
        <p:blipFill>
          <a:blip r:embed="rId5"/>
          <a:srcRect t="16666" b="34375"/>
          <a:stretch>
            <a:fillRect/>
          </a:stretch>
        </p:blipFill>
        <p:spPr>
          <a:xfrm>
            <a:off x="3000364" y="4429132"/>
            <a:ext cx="2214578" cy="2040900"/>
          </a:xfrm>
          <a:prstGeom prst="roundRect">
            <a:avLst/>
          </a:prstGeom>
        </p:spPr>
      </p:pic>
      <p:pic>
        <p:nvPicPr>
          <p:cNvPr id="8" name="Рисунок 7" descr="75252814_467440767208109_560444419824680960_n.jpg"/>
          <p:cNvPicPr>
            <a:picLocks noChangeAspect="1"/>
          </p:cNvPicPr>
          <p:nvPr/>
        </p:nvPicPr>
        <p:blipFill>
          <a:blip r:embed="rId6"/>
          <a:srcRect l="11111" t="26547" r="18055" b="12500"/>
          <a:stretch>
            <a:fillRect/>
          </a:stretch>
        </p:blipFill>
        <p:spPr>
          <a:xfrm>
            <a:off x="6072198" y="714356"/>
            <a:ext cx="1928826" cy="2213018"/>
          </a:xfrm>
          <a:prstGeom prst="roundRect">
            <a:avLst/>
          </a:prstGeom>
        </p:spPr>
      </p:pic>
      <p:pic>
        <p:nvPicPr>
          <p:cNvPr id="9" name="Рисунок 8" descr="79179407_497606530858199_1709987017825189888_o.jpg"/>
          <p:cNvPicPr>
            <a:picLocks noChangeAspect="1"/>
          </p:cNvPicPr>
          <p:nvPr/>
        </p:nvPicPr>
        <p:blipFill>
          <a:blip r:embed="rId7" cstate="print"/>
          <a:srcRect l="9715" r="11104" b="10416"/>
          <a:stretch>
            <a:fillRect/>
          </a:stretch>
        </p:blipFill>
        <p:spPr>
          <a:xfrm>
            <a:off x="6429388" y="3143248"/>
            <a:ext cx="2071702" cy="3125714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5829312" cy="114300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Дитячі роботи</a:t>
            </a:r>
            <a:endParaRPr lang="uk-UA" dirty="0"/>
          </a:p>
        </p:txBody>
      </p:sp>
      <p:pic>
        <p:nvPicPr>
          <p:cNvPr id="4" name="Рисунок 3" descr="86994354_306596886978292_1338527034539769856_n.jpg"/>
          <p:cNvPicPr>
            <a:picLocks noChangeAspect="1"/>
          </p:cNvPicPr>
          <p:nvPr/>
        </p:nvPicPr>
        <p:blipFill>
          <a:blip r:embed="rId3"/>
          <a:srcRect t="5208" b="30208"/>
          <a:stretch>
            <a:fillRect/>
          </a:stretch>
        </p:blipFill>
        <p:spPr>
          <a:xfrm>
            <a:off x="500034" y="500042"/>
            <a:ext cx="3357568" cy="2891259"/>
          </a:xfrm>
          <a:prstGeom prst="roundRect">
            <a:avLst/>
          </a:prstGeom>
        </p:spPr>
      </p:pic>
      <p:pic>
        <p:nvPicPr>
          <p:cNvPr id="7" name="Рисунок 6" descr="78337097_492474861371366_4992155554609627136_n.jpg"/>
          <p:cNvPicPr>
            <a:picLocks noChangeAspect="1"/>
          </p:cNvPicPr>
          <p:nvPr/>
        </p:nvPicPr>
        <p:blipFill>
          <a:blip r:embed="rId4"/>
          <a:srcRect l="15000" r="6666" b="5663"/>
          <a:stretch>
            <a:fillRect/>
          </a:stretch>
        </p:blipFill>
        <p:spPr>
          <a:xfrm>
            <a:off x="2643174" y="3429000"/>
            <a:ext cx="3130808" cy="2958724"/>
          </a:xfrm>
          <a:prstGeom prst="roundRect">
            <a:avLst/>
          </a:prstGeom>
        </p:spPr>
      </p:pic>
      <p:pic>
        <p:nvPicPr>
          <p:cNvPr id="9" name="Рисунок 8" descr="80037372_497602417525277_1927506302251040768_o.jpg"/>
          <p:cNvPicPr>
            <a:picLocks noChangeAspect="1"/>
          </p:cNvPicPr>
          <p:nvPr/>
        </p:nvPicPr>
        <p:blipFill>
          <a:blip r:embed="rId5"/>
          <a:srcRect l="9715" t="3733" r="16661" b="10416"/>
          <a:stretch>
            <a:fillRect/>
          </a:stretch>
        </p:blipFill>
        <p:spPr>
          <a:xfrm>
            <a:off x="6000760" y="1643050"/>
            <a:ext cx="2618570" cy="407194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72766338_460721251213394_5238529047805296640_n.jpg"/>
          <p:cNvPicPr>
            <a:picLocks noChangeAspect="1"/>
          </p:cNvPicPr>
          <p:nvPr/>
        </p:nvPicPr>
        <p:blipFill>
          <a:blip r:embed="rId4">
            <a:lum bright="20000" contrast="10000"/>
          </a:blip>
          <a:srcRect b="21311"/>
          <a:stretch>
            <a:fillRect/>
          </a:stretch>
        </p:blipFill>
        <p:spPr>
          <a:xfrm>
            <a:off x="571472" y="2000240"/>
            <a:ext cx="3540626" cy="278608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Рисунок 6" descr="74694871_460720764546776_7426423154035130368_o.jpg"/>
          <p:cNvPicPr>
            <a:picLocks noChangeAspect="1"/>
          </p:cNvPicPr>
          <p:nvPr/>
        </p:nvPicPr>
        <p:blipFill>
          <a:blip r:embed="rId5">
            <a:lum bright="10000"/>
          </a:blip>
          <a:srcRect l="19439" t="11458" r="20828" b="12499"/>
          <a:stretch>
            <a:fillRect/>
          </a:stretch>
        </p:blipFill>
        <p:spPr>
          <a:xfrm>
            <a:off x="4500562" y="785794"/>
            <a:ext cx="3071834" cy="5214974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0"/>
            <a:ext cx="7772400" cy="4071966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</a:rPr>
              <a:t>“Найвище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</a:rPr>
              <a:t> завдання будь-якої творчості – знайти незвичайне в звичайному і звичайне у фантастичному!”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5143512"/>
            <a:ext cx="3700466" cy="495288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solidFill>
                  <a:schemeClr val="tx1"/>
                </a:solidFill>
                <a:latin typeface="Segoe Print" pitchFamily="2" charset="0"/>
              </a:rPr>
              <a:t>Дідро</a:t>
            </a:r>
            <a:endParaRPr lang="uk-UA" dirty="0">
              <a:solidFill>
                <a:schemeClr val="tx1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428628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Плетіння з паперової лози – це магія, коли з нічого виникає краса!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4" name="Picture 4" descr="Картинки по запросу &quot;еколлогічний фо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643314"/>
            <a:ext cx="2857500" cy="2714626"/>
          </a:xfrm>
          <a:prstGeom prst="flowChartConnector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4421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 РОБОТИ З ПАПЕРОМ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8501122" cy="5429288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Метою</a:t>
            </a:r>
            <a:r>
              <a:rPr lang="uk-UA" dirty="0" smtClean="0">
                <a:solidFill>
                  <a:schemeClr val="tx1"/>
                </a:solidFill>
              </a:rPr>
              <a:t> діяльності роботи з папером є формування </a:t>
            </a:r>
            <a:r>
              <a:rPr lang="uk-UA" dirty="0" err="1" smtClean="0">
                <a:solidFill>
                  <a:schemeClr val="tx1"/>
                </a:solidFill>
              </a:rPr>
              <a:t>компетентностей</a:t>
            </a:r>
            <a:r>
              <a:rPr lang="uk-UA" dirty="0" smtClean="0">
                <a:solidFill>
                  <a:schemeClr val="tx1"/>
                </a:solidFill>
              </a:rPr>
              <a:t> особистості у процесі створення </a:t>
            </a:r>
            <a:r>
              <a:rPr lang="uk-UA" dirty="0" err="1" smtClean="0">
                <a:solidFill>
                  <a:schemeClr val="tx1"/>
                </a:solidFill>
              </a:rPr>
              <a:t>поробок</a:t>
            </a:r>
            <a:r>
              <a:rPr lang="uk-UA" dirty="0" smtClean="0">
                <a:solidFill>
                  <a:schemeClr val="tx1"/>
                </a:solidFill>
              </a:rPr>
              <a:t> із паперу.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корисною і улюбленою справою. Можна й повеселитися, але незмінно за конструюванням власними руками чогось цікавенького і оригінального, щоб потім здивувати своїх друзі. 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Основні завдання полягають у формуванні таких </a:t>
            </a:r>
            <a:r>
              <a:rPr lang="uk-UA" b="1" dirty="0" err="1" smtClean="0">
                <a:solidFill>
                  <a:schemeClr val="tx1"/>
                </a:solidFill>
              </a:rPr>
              <a:t>компетентностей</a:t>
            </a:r>
            <a:r>
              <a:rPr lang="uk-UA" b="1" dirty="0" smtClean="0">
                <a:solidFill>
                  <a:schemeClr val="tx1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пізнавальної: оволодіння знаннями про папір, його виробництво, види, властивості, способи конструювання з паперу;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практичної: формування вмінь і навичок роботи з папером; виготовлення </a:t>
            </a:r>
            <a:r>
              <a:rPr lang="uk-UA" dirty="0" err="1" smtClean="0">
                <a:solidFill>
                  <a:schemeClr val="tx1"/>
                </a:solidFill>
              </a:rPr>
              <a:t>поробок</a:t>
            </a:r>
            <a:r>
              <a:rPr lang="uk-UA" dirty="0" smtClean="0">
                <a:solidFill>
                  <a:schemeClr val="tx1"/>
                </a:solidFill>
              </a:rPr>
              <a:t> у різних техніках, застосування основних прийомів роботи;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творчої: формування творчої особистості, емоційний, фізичний та інтелектуальний розвиток; задоволення потреби особистості у творчій самореалізації;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соціальної: виховання культури праці; формування дружніх стосунків у колективі; відчуття відповідальності, колективізму, взаємодопомоги. Діяльність роботи з папером (</a:t>
            </a:r>
            <a:r>
              <a:rPr lang="uk-UA" dirty="0" err="1" smtClean="0">
                <a:solidFill>
                  <a:schemeClr val="tx1"/>
                </a:solidFill>
              </a:rPr>
              <a:t>паперопластики</a:t>
            </a:r>
            <a:r>
              <a:rPr lang="uk-UA" dirty="0" smtClean="0">
                <a:solidFill>
                  <a:schemeClr val="tx1"/>
                </a:solidFill>
              </a:rPr>
              <a:t>) покликана відкрити для дітей світ краси й гармонії. Заняття в гуртку сприяють відпочинку і вільному спілкуванню. Така творча праця приносить радість душі, </a:t>
            </a:r>
            <a:r>
              <a:rPr lang="uk-UA" dirty="0" err="1" smtClean="0">
                <a:solidFill>
                  <a:schemeClr val="tx1"/>
                </a:solidFill>
              </a:rPr>
              <a:t>дозволє</a:t>
            </a:r>
            <a:r>
              <a:rPr lang="uk-UA" dirty="0" smtClean="0">
                <a:solidFill>
                  <a:schemeClr val="tx1"/>
                </a:solidFill>
              </a:rPr>
              <a:t> дитині відірватися від безлічі повсякденних проблем і відлетіти разом із квадратиком паперу в руках у чарівну Країн у Творчості.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0"/>
            <a:ext cx="7772400" cy="1143008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Завданнями роботи гуртка є :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000240"/>
            <a:ext cx="7858180" cy="4071966"/>
          </a:xfrm>
        </p:spPr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формування творчої особистості, дружніх стосунків;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відчуття відповідальності , взаємодопомоги;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розвивати уяву та фантазію , уважність , пам'ять , терпіння , працелюбність 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вчити виготовляти вироби і сувеніри з паперової лози ; 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вчити виконувати роботу колективно , розвивати проектні здібності школярів;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виховувати естетичний смак , відчуття прекрасного , гордість за свою виконану працю 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творче використання національних традицій.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1000132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Технологія плетіння з лози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500174"/>
            <a:ext cx="8001056" cy="5072098"/>
          </a:xfrm>
        </p:spPr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 Оволодіння цією технологією дає можливість відновлювати народні традиції, вивчити основи художнього плетення з лози, дає можливість учням проявити свої творчі здібності. </a:t>
            </a:r>
            <a:endParaRPr lang="uk-UA" dirty="0" err="1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Використовується ця технологія для виготовлення різноманітних предметів побуту та іграшок. </a:t>
            </a:r>
            <a:endParaRPr lang="uk-UA" dirty="0" err="1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Створюючи проекти (вироби) за власним задумом, діти вчаться активно ділитися знаннями, що сприяє пошуку нових ідей, відповідає потребам шкільного колективу, формуючи навички роботи в групах. </a:t>
            </a:r>
            <a:endParaRPr lang="uk-UA" dirty="0" err="1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Технологія плетіння з лози доступна учням. Але складно забезпечити їх природною лозою. </a:t>
            </a:r>
            <a:endParaRPr lang="uk-UA" dirty="0" err="1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Природну лозу можна замінити паперовою </a:t>
            </a:r>
            <a:r>
              <a:rPr lang="uk-UA" dirty="0" err="1" smtClean="0">
                <a:solidFill>
                  <a:schemeClr val="tx1"/>
                </a:solidFill>
              </a:rPr>
              <a:t>“лозою”</a:t>
            </a:r>
            <a:r>
              <a:rPr lang="uk-UA" dirty="0" smtClean="0">
                <a:solidFill>
                  <a:schemeClr val="tx1"/>
                </a:solidFill>
              </a:rPr>
              <a:t>. </a:t>
            </a:r>
            <a:endParaRPr lang="uk-UA" dirty="0" err="1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tx1"/>
                </a:solidFill>
              </a:rPr>
              <a:t>Вироби з паперової </a:t>
            </a:r>
            <a:r>
              <a:rPr lang="uk-UA" dirty="0" err="1" smtClean="0">
                <a:solidFill>
                  <a:schemeClr val="tx1"/>
                </a:solidFill>
              </a:rPr>
              <a:t>“лози”</a:t>
            </a:r>
            <a:r>
              <a:rPr lang="uk-UA" dirty="0" smtClean="0">
                <a:solidFill>
                  <a:schemeClr val="tx1"/>
                </a:solidFill>
              </a:rPr>
              <a:t> виготовляють із використанням способів і прийомів лозоплетіння.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428759"/>
          </a:xfrm>
        </p:spPr>
        <p:txBody>
          <a:bodyPr>
            <a:normAutofit fontScale="90000"/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Плетіння із газет: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мінімум витрат - максимум користі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071678"/>
            <a:ext cx="7858180" cy="4357718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Щоб розпочати плетіння з газет, вам знадобиться мінімум матеріалів та інструментів: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 - газети;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</a:rPr>
              <a:t>спиця або інший тонкий предмет, на що будуть накручуватися газети для придання їм форми трубочок (товщина трубочок залежить від товщини спиці);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</a:rPr>
              <a:t> клей (ПВА, паперовий) для закріплення країв трубочок;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</a:rPr>
              <a:t> ножиці;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- лак по дереву, для покриття ним готових виробів з метою додання відтінку і міцності;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- фарби, </a:t>
            </a:r>
            <a:r>
              <a:rPr lang="uk-UA" dirty="0" err="1" smtClean="0">
                <a:solidFill>
                  <a:schemeClr val="tx1"/>
                </a:solidFill>
              </a:rPr>
              <a:t>морилкаю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Техніки плетіння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Пошарове плетіння</a:t>
            </a:r>
          </a:p>
          <a:p>
            <a:pPr>
              <a:buNone/>
            </a:pP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038600" cy="476886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Мотузкове плетіння</a:t>
            </a:r>
          </a:p>
          <a:p>
            <a:pPr>
              <a:buNone/>
            </a:pPr>
            <a:endParaRPr lang="uk-U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4" descr="86969794_543967882888730_3282731564047269888_n.jpg"/>
          <p:cNvPicPr>
            <a:picLocks noChangeAspect="1"/>
          </p:cNvPicPr>
          <p:nvPr/>
        </p:nvPicPr>
        <p:blipFill>
          <a:blip r:embed="rId3"/>
          <a:srcRect b="10890"/>
          <a:stretch>
            <a:fillRect/>
          </a:stretch>
        </p:blipFill>
        <p:spPr>
          <a:xfrm>
            <a:off x="1785918" y="4000504"/>
            <a:ext cx="2428892" cy="25717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87100194_543968082888710_2805063645191471104_n.jpg"/>
          <p:cNvPicPr>
            <a:picLocks noChangeAspect="1"/>
          </p:cNvPicPr>
          <p:nvPr/>
        </p:nvPicPr>
        <p:blipFill>
          <a:blip r:embed="rId4"/>
          <a:srcRect b="45652"/>
          <a:stretch>
            <a:fillRect/>
          </a:stretch>
        </p:blipFill>
        <p:spPr>
          <a:xfrm>
            <a:off x="714348" y="1928802"/>
            <a:ext cx="2500330" cy="1928826"/>
          </a:xfrm>
          <a:prstGeom prst="rect">
            <a:avLst/>
          </a:prstGeom>
        </p:spPr>
      </p:pic>
      <p:pic>
        <p:nvPicPr>
          <p:cNvPr id="9" name="Рисунок 8" descr="85118899_275175013458061_578157019572207616_o.jpg"/>
          <p:cNvPicPr>
            <a:picLocks noChangeAspect="1"/>
          </p:cNvPicPr>
          <p:nvPr/>
        </p:nvPicPr>
        <p:blipFill>
          <a:blip r:embed="rId5"/>
          <a:srcRect l="17647" t="33334" r="29411" b="11764"/>
          <a:stretch>
            <a:fillRect/>
          </a:stretch>
        </p:blipFill>
        <p:spPr>
          <a:xfrm>
            <a:off x="4714876" y="1928802"/>
            <a:ext cx="2571768" cy="2000264"/>
          </a:xfrm>
          <a:prstGeom prst="rect">
            <a:avLst/>
          </a:prstGeom>
        </p:spPr>
      </p:pic>
      <p:pic>
        <p:nvPicPr>
          <p:cNvPr id="10" name="Рисунок 9" descr="85118899_275175013458061_57815701957220761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143380"/>
            <a:ext cx="3143272" cy="250033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4257676" cy="576899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Плетіння по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спіралі</a:t>
            </a:r>
            <a:endParaRPr lang="uk-U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5728"/>
            <a:ext cx="4038600" cy="584043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Коса</a:t>
            </a:r>
            <a:endParaRPr lang="uk-U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uk-U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78912769_773092926528250_138837944579391488_n.jpg"/>
          <p:cNvPicPr>
            <a:picLocks noChangeAspect="1"/>
          </p:cNvPicPr>
          <p:nvPr/>
        </p:nvPicPr>
        <p:blipFill>
          <a:blip r:embed="rId3"/>
          <a:srcRect l="31944" t="36458" r="31944" b="29167"/>
          <a:stretch>
            <a:fillRect/>
          </a:stretch>
        </p:blipFill>
        <p:spPr>
          <a:xfrm>
            <a:off x="428596" y="1285860"/>
            <a:ext cx="2143140" cy="3000396"/>
          </a:xfrm>
          <a:prstGeom prst="rect">
            <a:avLst/>
          </a:prstGeom>
        </p:spPr>
      </p:pic>
      <p:pic>
        <p:nvPicPr>
          <p:cNvPr id="6" name="Рисунок 5" descr="78973764_773093226528220_3873278082504720384_n.jpg"/>
          <p:cNvPicPr>
            <a:picLocks noChangeAspect="1"/>
          </p:cNvPicPr>
          <p:nvPr/>
        </p:nvPicPr>
        <p:blipFill>
          <a:blip r:embed="rId4"/>
          <a:srcRect l="20635" r="33333"/>
          <a:stretch>
            <a:fillRect/>
          </a:stretch>
        </p:blipFill>
        <p:spPr>
          <a:xfrm>
            <a:off x="2643174" y="2143116"/>
            <a:ext cx="1771046" cy="41433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82997252_527156781236507_3093392908670205952_o.jpg"/>
          <p:cNvPicPr>
            <a:picLocks noChangeAspect="1"/>
          </p:cNvPicPr>
          <p:nvPr/>
        </p:nvPicPr>
        <p:blipFill>
          <a:blip r:embed="rId5"/>
          <a:srcRect l="16914" t="75075" r="14837"/>
          <a:stretch>
            <a:fillRect/>
          </a:stretch>
        </p:blipFill>
        <p:spPr>
          <a:xfrm>
            <a:off x="5286380" y="2357430"/>
            <a:ext cx="3308766" cy="1428760"/>
          </a:xfrm>
          <a:prstGeom prst="rect">
            <a:avLst/>
          </a:prstGeom>
        </p:spPr>
      </p:pic>
      <p:pic>
        <p:nvPicPr>
          <p:cNvPr id="9" name="Рисунок 8" descr="84897567_820713565099519_157318858141597696_n.jpg"/>
          <p:cNvPicPr>
            <a:picLocks noChangeAspect="1"/>
          </p:cNvPicPr>
          <p:nvPr/>
        </p:nvPicPr>
        <p:blipFill>
          <a:blip r:embed="rId6"/>
          <a:srcRect l="20833" t="71093" r="43056" b="21094"/>
          <a:stretch>
            <a:fillRect/>
          </a:stretch>
        </p:blipFill>
        <p:spPr>
          <a:xfrm>
            <a:off x="4714876" y="1214422"/>
            <a:ext cx="3467125" cy="1000132"/>
          </a:xfrm>
          <a:prstGeom prst="rect">
            <a:avLst/>
          </a:prstGeom>
        </p:spPr>
      </p:pic>
      <p:pic>
        <p:nvPicPr>
          <p:cNvPr id="10" name="Рисунок 9" descr="82997252_527156781236507_3093392908670205952_o.jpg"/>
          <p:cNvPicPr>
            <a:picLocks noChangeAspect="1"/>
          </p:cNvPicPr>
          <p:nvPr/>
        </p:nvPicPr>
        <p:blipFill>
          <a:blip r:embed="rId7" cstate="print"/>
          <a:srcRect t="31250"/>
          <a:stretch>
            <a:fillRect/>
          </a:stretch>
        </p:blipFill>
        <p:spPr>
          <a:xfrm>
            <a:off x="5572132" y="3857628"/>
            <a:ext cx="3075697" cy="264318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Картинки по запросу &quot;екологічний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Ажурне плетіння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8" descr="54255233_589039004933644_7518661124359716864_n.jpg"/>
          <p:cNvPicPr>
            <a:picLocks noGrp="1" noChangeAspect="1"/>
          </p:cNvPicPr>
          <p:nvPr>
            <p:ph idx="1"/>
          </p:nvPr>
        </p:nvPicPr>
        <p:blipFill>
          <a:blip r:embed="rId3"/>
          <a:srcRect l="26324" t="65661" r="19221" b="18555"/>
          <a:stretch>
            <a:fillRect/>
          </a:stretch>
        </p:blipFill>
        <p:spPr>
          <a:xfrm>
            <a:off x="500034" y="2643182"/>
            <a:ext cx="4929222" cy="1285884"/>
          </a:xfrm>
        </p:spPr>
      </p:pic>
      <p:pic>
        <p:nvPicPr>
          <p:cNvPr id="10" name="Рисунок 9" descr="78286657_483488728936646_2809358685501915136_n (1).jpg"/>
          <p:cNvPicPr>
            <a:picLocks noChangeAspect="1"/>
          </p:cNvPicPr>
          <p:nvPr/>
        </p:nvPicPr>
        <p:blipFill>
          <a:blip r:embed="rId4"/>
          <a:srcRect l="10784" t="48958" r="18627" b="43750"/>
          <a:stretch>
            <a:fillRect/>
          </a:stretch>
        </p:blipFill>
        <p:spPr>
          <a:xfrm>
            <a:off x="357158" y="1357298"/>
            <a:ext cx="4408745" cy="1143008"/>
          </a:xfrm>
          <a:prstGeom prst="rect">
            <a:avLst/>
          </a:prstGeom>
        </p:spPr>
      </p:pic>
      <p:pic>
        <p:nvPicPr>
          <p:cNvPr id="11" name="Рисунок 10" descr="79860851_499828323969353_675848803793764352_n.jpg"/>
          <p:cNvPicPr>
            <a:picLocks noChangeAspect="1"/>
          </p:cNvPicPr>
          <p:nvPr/>
        </p:nvPicPr>
        <p:blipFill>
          <a:blip r:embed="rId5"/>
          <a:srcRect b="32292"/>
          <a:stretch>
            <a:fillRect/>
          </a:stretch>
        </p:blipFill>
        <p:spPr>
          <a:xfrm>
            <a:off x="5715008" y="4000504"/>
            <a:ext cx="2983564" cy="2502711"/>
          </a:xfrm>
          <a:prstGeom prst="roundRect">
            <a:avLst/>
          </a:prstGeom>
        </p:spPr>
      </p:pic>
      <p:pic>
        <p:nvPicPr>
          <p:cNvPr id="13" name="Рисунок 12" descr="82996653_523811368237715_7961117050192003072_n.jpg"/>
          <p:cNvPicPr>
            <a:picLocks noChangeAspect="1"/>
          </p:cNvPicPr>
          <p:nvPr/>
        </p:nvPicPr>
        <p:blipFill>
          <a:blip r:embed="rId6"/>
          <a:srcRect l="25000" t="13542" r="6944" b="14583"/>
          <a:stretch>
            <a:fillRect/>
          </a:stretch>
        </p:blipFill>
        <p:spPr>
          <a:xfrm>
            <a:off x="6000760" y="1142984"/>
            <a:ext cx="1829434" cy="2576142"/>
          </a:xfrm>
          <a:prstGeom prst="rect">
            <a:avLst/>
          </a:prstGeom>
        </p:spPr>
      </p:pic>
      <p:pic>
        <p:nvPicPr>
          <p:cNvPr id="14" name="Рисунок 13" descr="71691189_448381005780752_3346615294155030528_o.jpg"/>
          <p:cNvPicPr>
            <a:picLocks noChangeAspect="1"/>
          </p:cNvPicPr>
          <p:nvPr/>
        </p:nvPicPr>
        <p:blipFill>
          <a:blip r:embed="rId7" cstate="print"/>
          <a:srcRect l="8333" t="19791" b="7291"/>
          <a:stretch>
            <a:fillRect/>
          </a:stretch>
        </p:blipFill>
        <p:spPr>
          <a:xfrm>
            <a:off x="2500298" y="4071942"/>
            <a:ext cx="2928958" cy="232986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608</Words>
  <Application>Microsoft Office PowerPoint</Application>
  <PresentationFormat>Экран (4:3)</PresentationFormat>
  <Paragraphs>51</Paragraphs>
  <Slides>21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Segoe Print</vt:lpstr>
      <vt:lpstr>Тема Office</vt:lpstr>
      <vt:lpstr>НВК “Піщанська ЗОШ І-ІІІ ст. – ЗДО”  Гурток “Еколозинка”</vt:lpstr>
      <vt:lpstr>Презентация PowerPoint</vt:lpstr>
      <vt:lpstr>МЕТА РОБОТИ З ПАПЕРОМ</vt:lpstr>
      <vt:lpstr>Завданнями роботи гуртка є :</vt:lpstr>
      <vt:lpstr>Технологія плетіння з лози</vt:lpstr>
      <vt:lpstr>Плетіння із газет:  мінімум витрат - максимум користі</vt:lpstr>
      <vt:lpstr>Техніки плетіння</vt:lpstr>
      <vt:lpstr>Презентация PowerPoint</vt:lpstr>
      <vt:lpstr>Ажурне плетіння</vt:lpstr>
      <vt:lpstr>Останнім часом модно мати в оформленні інтер'єру вироби «хэндмэйд» або дарувати їх друзям. Плетені вироби тут грають не останню роль. Можна робити плетений інвентар для господарства: кошики для білизни, сміттєві відра, лукошки для зберігання в них харчових продуктів, кошики для гри в магазин, хлібниці. І не бійтеся, що вони розваляться. Покриті декількома шарами клею, фарби, лаку - вони стають досить міцними. Пам'ятайте:  ваша праця приносить користь і радість людям, а вам дає відчути душевну рівновагу.   А що ще нам потрібно в житті?                          Живіть в гармонії – займайтеся улюбленою                                      справою!</vt:lpstr>
      <vt:lpstr>Програма гуртка “Еколозинка”</vt:lpstr>
      <vt:lpstr>Під час  роботи</vt:lpstr>
      <vt:lpstr>Під час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Дитячі роботи</vt:lpstr>
      <vt:lpstr>Дитячі роботи</vt:lpstr>
      <vt:lpstr>“Найвище завдання будь-якої творчості – знайти незвичайне в звичайному і звичайне у фантастичному!” </vt:lpstr>
      <vt:lpstr>Плетіння з паперової лози – це магія, коли з нічого виникає краса!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НВК “Піщанська ЗОШ І-ІІІ ст. – ЗДО”  Гурток “Еколозинка”</dc:title>
  <dc:creator>Юлія</dc:creator>
  <cp:lastModifiedBy>userwin7</cp:lastModifiedBy>
  <cp:revision>44</cp:revision>
  <dcterms:created xsi:type="dcterms:W3CDTF">2020-02-17T16:44:17Z</dcterms:created>
  <dcterms:modified xsi:type="dcterms:W3CDTF">2020-02-19T07:40:08Z</dcterms:modified>
</cp:coreProperties>
</file>