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Old Standard TT"/>
      <p:regular r:id="rId18"/>
      <p:bold r:id="rId19"/>
      <p: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ldStandardT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bold.fntdata"/><Relationship Id="rId6" Type="http://schemas.openxmlformats.org/officeDocument/2006/relationships/slide" Target="slides/slide1.xml"/><Relationship Id="rId18" Type="http://schemas.openxmlformats.org/officeDocument/2006/relationships/font" Target="fonts/OldStandardT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1" name="Shape 11"/>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Shape 12"/>
          <p:cNvSpPr txBox="1"/>
          <p:nvPr>
            <p:ph type="ctr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Shape 5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Shape 17"/>
          <p:cNvSpPr txBox="1"/>
          <p:nvPr>
            <p:ph type="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Shape 42"/>
          <p:cNvSpPr txBox="1"/>
          <p:nvPr>
            <p:ph type="title"/>
          </p:nvPr>
        </p:nvSpPr>
        <p:spPr>
          <a:xfrm>
            <a:off x="265500" y="1382350"/>
            <a:ext cx="4045200" cy="1333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Shape 43"/>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uk"/>
              <a:t>Маркування споживчих товарів</a:t>
            </a:r>
            <a:endParaRPr/>
          </a:p>
        </p:txBody>
      </p:sp>
      <p:sp>
        <p:nvSpPr>
          <p:cNvPr id="60" name="Shape 60"/>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uk"/>
              <a:t>Підготувала Курта Оксана</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uk" sz="2400">
                <a:latin typeface="Arial"/>
                <a:ea typeface="Arial"/>
                <a:cs typeface="Arial"/>
                <a:sym typeface="Arial"/>
              </a:rPr>
              <a:t>Якщо покупця обрахували, а касир цього не визнає? </a:t>
            </a:r>
            <a:endParaRPr sz="2400">
              <a:latin typeface="Arial"/>
              <a:ea typeface="Arial"/>
              <a:cs typeface="Arial"/>
              <a:sym typeface="Arial"/>
            </a:endParaRPr>
          </a:p>
          <a:p>
            <a:pPr indent="0" lvl="0" marL="0">
              <a:spcBef>
                <a:spcPts val="0"/>
              </a:spcBef>
              <a:spcAft>
                <a:spcPts val="0"/>
              </a:spcAft>
              <a:buNone/>
            </a:pPr>
            <a:r>
              <a:t/>
            </a:r>
            <a:endParaRPr/>
          </a:p>
        </p:txBody>
      </p:sp>
      <p:sp>
        <p:nvSpPr>
          <p:cNvPr id="116" name="Shape 11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uk" sz="1400">
                <a:latin typeface="Arial"/>
                <a:ea typeface="Arial"/>
                <a:cs typeface="Arial"/>
                <a:sym typeface="Arial"/>
              </a:rPr>
              <a:t>Якщо покупця обрахували, а касир цього не визнає, залишається лише одна можливість повернути гроші – «зняти касу». У кожному касовому апараті враховуються усі покупки і фіксується сума одержаних від покупців грошей. Якщо касир працював сумлінно, сума готівки у касі і сума, яка зафіксована у касовому апараті, повинні співпадати. Якщо грошей виявиться більше ніж зафіксовано, це і є гроші покупця. Касир не повинен мати особистих грошей на місці проведення розрахунку (в касі, грошовому ящику, сейфі тощо). Слід пам'ятати, правильність розрахунку необхідно перевіряти на місці, не відходячи від каси. Необхідно мати на увазі, що бувають інші форми обрахування. Наприклад, коли покупець придбаває багато товарів, касир включає вартість покупки, яку покупець не купував. Бувають випадки, коли ціна на товар, зазначена на вітрині, не співпадає з ціною, вказаною у чеку. Тому, необхідно уважно звіряти ціни товарів, які реально купуються, з тими, що вказані у чеку. </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uk" sz="2400">
                <a:latin typeface="Arial"/>
                <a:ea typeface="Arial"/>
                <a:cs typeface="Arial"/>
                <a:sym typeface="Arial"/>
              </a:rPr>
              <a:t>Чи є терміни, у які можна повернути продукт? </a:t>
            </a:r>
            <a:endParaRPr sz="2400"/>
          </a:p>
        </p:txBody>
      </p:sp>
      <p:sp>
        <p:nvSpPr>
          <p:cNvPr id="122" name="Shape 12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uk">
                <a:latin typeface="Arial"/>
                <a:ea typeface="Arial"/>
                <a:cs typeface="Arial"/>
                <a:sym typeface="Arial"/>
              </a:rPr>
              <a:t>Постановою Кабінету Міністрів України від 19 березня 1994 року № 172 визначено перелік товарів належної якості, що не підлягають поверненню. В цьому переліку є продовольчі товари, тобто до вибору товарів та їх придбанню необхідно підходити виважено, оскільки продовольчі товари належної якості не підлягають поверненню або обміну на інші якісні.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uk"/>
              <a:t>Дякую за увагу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62425"/>
            <a:ext cx="8520600" cy="995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uk"/>
              <a:t>Маркування</a:t>
            </a:r>
            <a:endParaRPr/>
          </a:p>
        </p:txBody>
      </p:sp>
      <p:sp>
        <p:nvSpPr>
          <p:cNvPr id="66" name="Shape 6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uk"/>
              <a:t>Маркування - текст, умовні позначення або малюнок, нанесені на упаковування і (або) товар, а також інші допоміжні засоби, призначені для ідентифікації товару або окремих його властивостей, доведення інформації до споживача про виготовлювачів (виконавців), кількісні і якісні характеристики товару.</a:t>
            </a:r>
            <a:endParaRPr/>
          </a:p>
          <a:p>
            <a:pPr indent="0" lvl="0" marL="0">
              <a:spcBef>
                <a:spcPts val="1600"/>
              </a:spcBef>
              <a:spcAft>
                <a:spcPts val="0"/>
              </a:spcAft>
              <a:buClr>
                <a:schemeClr val="dk1"/>
              </a:buClr>
              <a:buSzPts val="1100"/>
              <a:buFont typeface="Arial"/>
              <a:buNone/>
            </a:pPr>
            <a:r>
              <a:rPr lang="uk"/>
              <a:t>Маркування товарів - це комплекс позначень, що складається з тексту, умовних знаків та зображень, які нанесені на упаковку, ярлик або етикетку.         </a:t>
            </a:r>
            <a:endParaRPr/>
          </a:p>
          <a:p>
            <a:pPr indent="0" lvl="0" marL="0">
              <a:spcBef>
                <a:spcPts val="1600"/>
              </a:spcBef>
              <a:spcAft>
                <a:spcPts val="0"/>
              </a:spcAft>
              <a:buClr>
                <a:schemeClr val="dk1"/>
              </a:buClr>
              <a:buSzPts val="1100"/>
              <a:buFont typeface="Arial"/>
              <a:buNone/>
            </a:pPr>
            <a:r>
              <a:t/>
            </a:r>
            <a:endParaRPr/>
          </a:p>
          <a:p>
            <a:pPr indent="0" lvl="0" mar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id="71" name="Shape 71"/>
          <p:cNvPicPr preferRelativeResize="0"/>
          <p:nvPr/>
        </p:nvPicPr>
        <p:blipFill>
          <a:blip r:embed="rId3">
            <a:alphaModFix/>
          </a:blip>
          <a:stretch>
            <a:fillRect/>
          </a:stretch>
        </p:blipFill>
        <p:spPr>
          <a:xfrm>
            <a:off x="189850" y="152400"/>
            <a:ext cx="5952400" cy="4991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uk"/>
              <a:t>Різновиди маркувальних знаків</a:t>
            </a:r>
            <a:endParaRPr/>
          </a:p>
        </p:txBody>
      </p:sp>
      <p:sp>
        <p:nvSpPr>
          <p:cNvPr id="77" name="Shape 77"/>
          <p:cNvSpPr txBox="1"/>
          <p:nvPr>
            <p:ph idx="1" type="body"/>
          </p:nvPr>
        </p:nvSpPr>
        <p:spPr>
          <a:xfrm>
            <a:off x="311700" y="1171600"/>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uk"/>
              <a:t> </a:t>
            </a:r>
            <a:r>
              <a:rPr lang="uk"/>
              <a:t>Знак відповідності, або якості -</a:t>
            </a:r>
            <a:r>
              <a:rPr lang="uk"/>
              <a:t> означає, що товар відповідає вимогам національних стандартів.</a:t>
            </a:r>
            <a:endParaRPr/>
          </a:p>
          <a:p>
            <a:pPr indent="0" lvl="0" marL="0">
              <a:spcBef>
                <a:spcPts val="1600"/>
              </a:spcBef>
              <a:spcAft>
                <a:spcPts val="0"/>
              </a:spcAft>
              <a:buClr>
                <a:schemeClr val="dk1"/>
              </a:buClr>
              <a:buSzPts val="1100"/>
              <a:buFont typeface="Arial"/>
              <a:buNone/>
            </a:pPr>
            <a:r>
              <a:t/>
            </a:r>
            <a:endParaRPr/>
          </a:p>
          <a:p>
            <a:pPr indent="0" lvl="0" marL="0">
              <a:spcBef>
                <a:spcPts val="1600"/>
              </a:spcBef>
              <a:spcAft>
                <a:spcPts val="1600"/>
              </a:spcAft>
              <a:buNone/>
            </a:pPr>
            <a:r>
              <a:t/>
            </a:r>
            <a:endParaRPr/>
          </a:p>
        </p:txBody>
      </p:sp>
      <p:pic>
        <p:nvPicPr>
          <p:cNvPr id="78" name="Shape 78"/>
          <p:cNvPicPr preferRelativeResize="0"/>
          <p:nvPr/>
        </p:nvPicPr>
        <p:blipFill>
          <a:blip r:embed="rId3">
            <a:alphaModFix/>
          </a:blip>
          <a:stretch>
            <a:fillRect/>
          </a:stretch>
        </p:blipFill>
        <p:spPr>
          <a:xfrm>
            <a:off x="364625" y="2137450"/>
            <a:ext cx="3943350" cy="1981200"/>
          </a:xfrm>
          <a:prstGeom prst="rect">
            <a:avLst/>
          </a:prstGeom>
          <a:noFill/>
          <a:ln>
            <a:noFill/>
          </a:ln>
        </p:spPr>
      </p:pic>
      <p:pic>
        <p:nvPicPr>
          <p:cNvPr id="79" name="Shape 79"/>
          <p:cNvPicPr preferRelativeResize="0"/>
          <p:nvPr/>
        </p:nvPicPr>
        <p:blipFill>
          <a:blip r:embed="rId4">
            <a:alphaModFix/>
          </a:blip>
          <a:stretch>
            <a:fillRect/>
          </a:stretch>
        </p:blipFill>
        <p:spPr>
          <a:xfrm>
            <a:off x="4572000" y="2048475"/>
            <a:ext cx="3876513" cy="2903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1"/>
              </a:buClr>
              <a:buSzPts val="1100"/>
              <a:buFont typeface="Arial"/>
              <a:buNone/>
            </a:pPr>
            <a:r>
              <a:rPr lang="uk" sz="1800"/>
              <a:t>Попереджувальні знаки – використовуються для гарантування безпеки споживачів і навколишнього середовища.</a:t>
            </a:r>
            <a:endParaRPr/>
          </a:p>
        </p:txBody>
      </p:sp>
      <p:pic>
        <p:nvPicPr>
          <p:cNvPr id="85" name="Shape 85"/>
          <p:cNvPicPr preferRelativeResize="0"/>
          <p:nvPr/>
        </p:nvPicPr>
        <p:blipFill>
          <a:blip r:embed="rId3">
            <a:alphaModFix/>
          </a:blip>
          <a:stretch>
            <a:fillRect/>
          </a:stretch>
        </p:blipFill>
        <p:spPr>
          <a:xfrm>
            <a:off x="239775" y="1210625"/>
            <a:ext cx="6324600" cy="339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2100" y="399500"/>
            <a:ext cx="8757300" cy="683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uk" sz="1800"/>
              <a:t>Екологічні знаки – інформують споживачів про екологічну чистоту споживчих товарів.</a:t>
            </a:r>
            <a:endParaRPr sz="1800"/>
          </a:p>
          <a:p>
            <a:pPr indent="0" lvl="0" marL="0">
              <a:spcBef>
                <a:spcPts val="0"/>
              </a:spcBef>
              <a:spcAft>
                <a:spcPts val="0"/>
              </a:spcAft>
              <a:buClr>
                <a:schemeClr val="dk1"/>
              </a:buClr>
              <a:buSzPts val="1100"/>
              <a:buFont typeface="Arial"/>
              <a:buNone/>
            </a:pPr>
            <a:r>
              <a:t/>
            </a:r>
            <a:endParaRPr sz="1800"/>
          </a:p>
          <a:p>
            <a:pPr indent="0" lvl="0" marL="0">
              <a:spcBef>
                <a:spcPts val="0"/>
              </a:spcBef>
              <a:spcAft>
                <a:spcPts val="0"/>
              </a:spcAft>
              <a:buNone/>
            </a:pPr>
            <a:r>
              <a:t/>
            </a:r>
            <a:endParaRPr/>
          </a:p>
        </p:txBody>
      </p:sp>
      <p:sp>
        <p:nvSpPr>
          <p:cNvPr id="91" name="Shape 91"/>
          <p:cNvSpPr txBox="1"/>
          <p:nvPr>
            <p:ph idx="1" type="body"/>
          </p:nvPr>
        </p:nvSpPr>
        <p:spPr>
          <a:xfrm flipH="1">
            <a:off x="8832250" y="4544250"/>
            <a:ext cx="69000" cy="24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92" name="Shape 92"/>
          <p:cNvPicPr preferRelativeResize="0"/>
          <p:nvPr/>
        </p:nvPicPr>
        <p:blipFill>
          <a:blip r:embed="rId3">
            <a:alphaModFix/>
          </a:blip>
          <a:stretch>
            <a:fillRect/>
          </a:stretch>
        </p:blipFill>
        <p:spPr>
          <a:xfrm>
            <a:off x="464500" y="1185650"/>
            <a:ext cx="4803759" cy="3755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11655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uk" sz="1800"/>
              <a:t>Штриховий код – призначений для машинного зчитування інформації про товар, закодованої у вигляді цифр і штрихів.</a:t>
            </a:r>
            <a:endParaRPr sz="1800"/>
          </a:p>
          <a:p>
            <a:pPr indent="0" lvl="0" marL="0">
              <a:spcBef>
                <a:spcPts val="0"/>
              </a:spcBef>
              <a:spcAft>
                <a:spcPts val="0"/>
              </a:spcAft>
              <a:buNone/>
            </a:pPr>
            <a:r>
              <a:rPr lang="uk" sz="1800"/>
              <a:t>Перші дві цифри означають код країни, наступні п’ять — код підприємства - виробника, ще п’ять — код товару, і остання цифра — контрольна.</a:t>
            </a:r>
            <a:endParaRPr sz="1800"/>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None/>
            </a:pPr>
            <a:r>
              <a:t/>
            </a:r>
            <a:endParaRPr/>
          </a:p>
        </p:txBody>
      </p:sp>
      <p:sp>
        <p:nvSpPr>
          <p:cNvPr id="98" name="Shape 98"/>
          <p:cNvSpPr txBox="1"/>
          <p:nvPr>
            <p:ph idx="1" type="body"/>
          </p:nvPr>
        </p:nvSpPr>
        <p:spPr>
          <a:xfrm>
            <a:off x="4694025" y="2063538"/>
            <a:ext cx="4307100" cy="2509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uk"/>
              <a:t>Штрих-код України</a:t>
            </a:r>
            <a:endParaRPr/>
          </a:p>
        </p:txBody>
      </p:sp>
      <p:pic>
        <p:nvPicPr>
          <p:cNvPr id="99" name="Shape 99"/>
          <p:cNvPicPr preferRelativeResize="0"/>
          <p:nvPr/>
        </p:nvPicPr>
        <p:blipFill>
          <a:blip r:embed="rId3">
            <a:alphaModFix/>
          </a:blip>
          <a:stretch>
            <a:fillRect/>
          </a:stretch>
        </p:blipFill>
        <p:spPr>
          <a:xfrm>
            <a:off x="152400" y="1762925"/>
            <a:ext cx="4179625" cy="3110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uk"/>
              <a:t>я - споживач</a:t>
            </a:r>
            <a:endParaRPr/>
          </a:p>
        </p:txBody>
      </p:sp>
      <p:sp>
        <p:nvSpPr>
          <p:cNvPr id="105" name="Shape 10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i="1" lang="uk">
                <a:latin typeface="Arial"/>
                <a:ea typeface="Arial"/>
                <a:cs typeface="Arial"/>
                <a:sym typeface="Arial"/>
              </a:rPr>
              <a:t>Під час продажу товару продавець зобов'язаний видати споживачеві розрахунковий документ встановленої форми, що засвідчує факт купівлі.</a:t>
            </a:r>
            <a:r>
              <a:rPr lang="uk">
                <a:latin typeface="Arial"/>
                <a:ea typeface="Arial"/>
                <a:cs typeface="Arial"/>
                <a:sym typeface="Arial"/>
              </a:rPr>
              <a:t>Серед споживачів поширена думка, нав'язана в першу чергу продавцями, що чек можна отримати тільки у магазині, а на ринку касових апаратів немає, отож і чеки не видаються. Це помилка. Дія Закону України «Про захист прав споживачів» поширюється на суб'єктів господарювання усіх форм власності. На ринку продавець зобов'язаний на вимогу споживача виписати товарний чек встановленого зразка.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676725" y="0"/>
            <a:ext cx="366447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