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533400"/>
            <a:ext cx="5900532" cy="2868168"/>
          </a:xfrm>
        </p:spPr>
        <p:txBody>
          <a:bodyPr/>
          <a:lstStyle/>
          <a:p>
            <a:r>
              <a:rPr lang="uk-UA" dirty="0" smtClean="0"/>
              <a:t>Звіт директора </a:t>
            </a:r>
            <a:r>
              <a:rPr lang="uk-UA" dirty="0" err="1" smtClean="0"/>
              <a:t>Підгородненського</a:t>
            </a:r>
            <a:r>
              <a:rPr lang="uk-UA" dirty="0" smtClean="0"/>
              <a:t> ЗЗСО І-ІІ ступенів за 2020-2021н.р.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429132"/>
            <a:ext cx="5114778" cy="1101248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Презентує:</a:t>
            </a:r>
          </a:p>
          <a:p>
            <a:r>
              <a:rPr lang="uk-UA" dirty="0" smtClean="0"/>
              <a:t>Карпович Ірина Валеріївна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39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0" dirty="0" smtClean="0"/>
              <a:t>Школа - </a:t>
            </a:r>
            <a:r>
              <a:rPr lang="ru-RU" sz="1800" b="0" dirty="0" err="1" smtClean="0"/>
              <a:t>це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майстерня</a:t>
            </a:r>
            <a:r>
              <a:rPr lang="ru-RU" sz="1800" b="0" dirty="0" smtClean="0"/>
              <a:t>, де </a:t>
            </a:r>
            <a:r>
              <a:rPr lang="ru-RU" sz="1800" b="0" dirty="0" err="1" smtClean="0"/>
              <a:t>формується</a:t>
            </a:r>
            <a:r>
              <a:rPr lang="ru-RU" sz="1800" b="0" dirty="0" smtClean="0"/>
              <a:t> думка </a:t>
            </a:r>
            <a:r>
              <a:rPr lang="ru-RU" sz="1800" b="0" dirty="0" err="1" smtClean="0"/>
              <a:t>підростаючого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покоління</a:t>
            </a:r>
            <a:r>
              <a:rPr lang="ru-RU" sz="1800" b="0" dirty="0" smtClean="0"/>
              <a:t>, треба </a:t>
            </a:r>
            <a:r>
              <a:rPr lang="ru-RU" sz="1800" b="0" dirty="0" err="1" smtClean="0"/>
              <a:t>міцно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тримати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її</a:t>
            </a:r>
            <a:r>
              <a:rPr lang="ru-RU" sz="1800" b="0" dirty="0" smtClean="0"/>
              <a:t> в руках, </a:t>
            </a:r>
            <a:r>
              <a:rPr lang="ru-RU" sz="1800" b="0" dirty="0" err="1" smtClean="0"/>
              <a:t>якщо</a:t>
            </a:r>
            <a:r>
              <a:rPr lang="ru-RU" sz="1800" b="0" dirty="0" smtClean="0"/>
              <a:t> не </a:t>
            </a:r>
            <a:r>
              <a:rPr lang="ru-RU" sz="1800" b="0" dirty="0" err="1" smtClean="0"/>
              <a:t>хочеш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випустити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</a:t>
            </a:r>
            <a:r>
              <a:rPr lang="ru-RU" sz="1800" b="0" dirty="0" smtClean="0"/>
              <a:t> рук </a:t>
            </a:r>
            <a:r>
              <a:rPr lang="ru-RU" sz="1800" b="0" dirty="0" err="1" smtClean="0"/>
              <a:t>майбутнє</a:t>
            </a:r>
            <a:r>
              <a:rPr lang="ru-RU" sz="1800" b="0" dirty="0" smtClean="0"/>
              <a:t>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1300" b="0" dirty="0" smtClean="0"/>
              <a:t>Анри Барбюс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" name="Содержимое 10" descr="100_278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57819" y="3357562"/>
            <a:ext cx="3786182" cy="2714644"/>
          </a:xfrm>
        </p:spPr>
      </p:pic>
      <p:pic>
        <p:nvPicPr>
          <p:cNvPr id="1026" name="Picture 2" descr="C:\Users\Ірина\Desktop\Новая папка\20200813_1034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 bwMode="auto">
          <a:xfrm>
            <a:off x="-214346" y="214290"/>
            <a:ext cx="5572132" cy="4888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2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адміністрація Закладу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Директор закладу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Заступник директора з НВР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880320" cy="313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564904"/>
            <a:ext cx="2736304" cy="299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3400"/>
            <a:ext cx="7848872" cy="1167408"/>
          </a:xfrm>
        </p:spPr>
        <p:txBody>
          <a:bodyPr/>
          <a:lstStyle/>
          <a:p>
            <a:r>
              <a:rPr lang="uk-UA" dirty="0" smtClean="0"/>
              <a:t>Проблема над, якою працює заклад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916832"/>
            <a:ext cx="5114778" cy="352839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Тісний </a:t>
            </a:r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зок</a:t>
            </a:r>
            <a:r>
              <a:rPr lang="uk-UA" sz="3200" dirty="0" smtClean="0"/>
              <a:t> патріотичного, морально-правового, національного та родинного виховання – головні чинники гармонійного розвитку дитини.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961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800" dirty="0" smtClean="0"/>
              <a:t>У 2020 – 2021 році навчалося 45 учнів у 7 класах</a:t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>За останні 5 років:</a:t>
            </a:r>
            <a:endParaRPr lang="uk-UA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022170"/>
              </p:ext>
            </p:extLst>
          </p:nvPr>
        </p:nvGraphicFramePr>
        <p:xfrm>
          <a:off x="457200" y="1609725"/>
          <a:ext cx="7239000" cy="449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34"/>
                <a:gridCol w="3624266"/>
              </a:tblGrid>
              <a:tr h="74962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Навчальний рік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 учнів</a:t>
                      </a:r>
                      <a:endParaRPr lang="uk-UA" dirty="0"/>
                    </a:p>
                  </a:txBody>
                  <a:tcPr/>
                </a:tc>
              </a:tr>
              <a:tr h="74962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2016/2017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32</a:t>
                      </a:r>
                      <a:endParaRPr lang="uk-UA" dirty="0"/>
                    </a:p>
                  </a:txBody>
                  <a:tcPr/>
                </a:tc>
              </a:tr>
              <a:tr h="74962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2017/2018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37</a:t>
                      </a:r>
                      <a:endParaRPr lang="uk-UA" dirty="0"/>
                    </a:p>
                  </a:txBody>
                  <a:tcPr/>
                </a:tc>
              </a:tr>
              <a:tr h="74962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2018/2019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36</a:t>
                      </a:r>
                      <a:endParaRPr lang="uk-UA" dirty="0"/>
                    </a:p>
                  </a:txBody>
                  <a:tcPr/>
                </a:tc>
              </a:tr>
              <a:tr h="74962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2019/2020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</a:t>
                      </a:r>
                      <a:endParaRPr lang="uk-UA" dirty="0"/>
                    </a:p>
                  </a:txBody>
                  <a:tcPr/>
                </a:tc>
              </a:tr>
              <a:tr h="74962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2020/2021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45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400" dirty="0" err="1"/>
              <a:t>Всього</a:t>
            </a:r>
            <a:r>
              <a:rPr lang="ru-RU" sz="2400" dirty="0"/>
              <a:t> </a:t>
            </a:r>
            <a:r>
              <a:rPr lang="ru-RU" sz="2400" dirty="0" err="1"/>
              <a:t>педпрацівників</a:t>
            </a:r>
            <a:r>
              <a:rPr lang="ru-RU" sz="2400" dirty="0"/>
              <a:t>: </a:t>
            </a:r>
            <a:r>
              <a:rPr lang="ru-RU" sz="2400" dirty="0" smtClean="0"/>
              <a:t>14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Якісний</a:t>
            </a:r>
            <a:r>
              <a:rPr lang="ru-RU" sz="2400" dirty="0"/>
              <a:t> склад:</a:t>
            </a:r>
            <a:br>
              <a:rPr lang="ru-RU" sz="2400" dirty="0"/>
            </a:b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вищу</a:t>
            </a:r>
            <a:r>
              <a:rPr lang="ru-RU" sz="2400" dirty="0"/>
              <a:t> </a:t>
            </a:r>
            <a:r>
              <a:rPr lang="ru-RU" sz="2400" dirty="0" err="1"/>
              <a:t>категорію</a:t>
            </a:r>
            <a:r>
              <a:rPr lang="ru-RU" sz="2400" dirty="0"/>
              <a:t>  - </a:t>
            </a:r>
            <a:r>
              <a:rPr lang="ru-RU" sz="2400" dirty="0" smtClean="0"/>
              <a:t>0 (0%)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             І </a:t>
            </a:r>
            <a:r>
              <a:rPr lang="ru-RU" sz="2400" dirty="0" err="1"/>
              <a:t>категорію</a:t>
            </a:r>
            <a:r>
              <a:rPr lang="ru-RU" sz="2400" dirty="0"/>
              <a:t> - </a:t>
            </a:r>
            <a:r>
              <a:rPr lang="ru-RU" sz="2400" dirty="0" smtClean="0"/>
              <a:t>8(57%)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             ІІ </a:t>
            </a:r>
            <a:r>
              <a:rPr lang="ru-RU" sz="2400" dirty="0" err="1"/>
              <a:t>категорію</a:t>
            </a:r>
            <a:r>
              <a:rPr lang="ru-RU" sz="2400" dirty="0"/>
              <a:t> – </a:t>
            </a:r>
            <a:r>
              <a:rPr lang="ru-RU" sz="2400" dirty="0" smtClean="0"/>
              <a:t>2 </a:t>
            </a:r>
            <a:r>
              <a:rPr lang="ru-RU" sz="2400" dirty="0"/>
              <a:t>(</a:t>
            </a:r>
            <a:r>
              <a:rPr lang="ru-RU" sz="2400" dirty="0" smtClean="0"/>
              <a:t>14%)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             </a:t>
            </a:r>
            <a:r>
              <a:rPr lang="ru-RU" sz="2400" dirty="0" err="1"/>
              <a:t>спеціаліст</a:t>
            </a:r>
            <a:r>
              <a:rPr lang="ru-RU" sz="2400" dirty="0"/>
              <a:t> -  4</a:t>
            </a:r>
            <a:r>
              <a:rPr lang="ru-RU" sz="2400" dirty="0" smtClean="0"/>
              <a:t> (29%)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педагогічні</a:t>
            </a:r>
            <a:r>
              <a:rPr lang="ru-RU" sz="2400" dirty="0"/>
              <a:t> </a:t>
            </a:r>
            <a:r>
              <a:rPr lang="ru-RU" sz="2400" dirty="0" err="1"/>
              <a:t>звання</a:t>
            </a:r>
            <a:r>
              <a:rPr lang="ru-RU" sz="2400" dirty="0"/>
              <a:t> - </a:t>
            </a:r>
            <a:r>
              <a:rPr lang="ru-RU" sz="2400" dirty="0" smtClean="0"/>
              <a:t>0 (0%)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4400" b="1" i="1" u="sng" dirty="0" smtClean="0"/>
              <a:t>Педагогічний колектив закладу</a:t>
            </a:r>
            <a:endParaRPr lang="ru-RU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27276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Успішність навчання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err="1" smtClean="0"/>
              <a:t>близько</a:t>
            </a:r>
            <a:r>
              <a:rPr lang="ru-RU" b="1" dirty="0" smtClean="0"/>
              <a:t> 58%</a:t>
            </a:r>
            <a:r>
              <a:rPr lang="ru-RU" dirty="0" smtClean="0"/>
              <a:t>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4-11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завершують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з </a:t>
            </a:r>
            <a:r>
              <a:rPr lang="ru-RU" b="1" dirty="0"/>
              <a:t>балами </a:t>
            </a:r>
            <a:r>
              <a:rPr lang="ru-RU" b="1" dirty="0" smtClean="0"/>
              <a:t>7-12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1% </a:t>
            </a:r>
            <a:r>
              <a:rPr lang="ru-RU" b="1" dirty="0" err="1" smtClean="0"/>
              <a:t>учень</a:t>
            </a:r>
            <a:r>
              <a:rPr lang="ru-RU" dirty="0" smtClean="0"/>
              <a:t> </a:t>
            </a:r>
            <a:r>
              <a:rPr lang="ru-RU" dirty="0" err="1" smtClean="0"/>
              <a:t>виявив</a:t>
            </a:r>
            <a:r>
              <a:rPr lang="ru-RU" dirty="0" smtClean="0"/>
              <a:t> </a:t>
            </a:r>
            <a:r>
              <a:rPr lang="ru-RU" b="1" dirty="0" err="1"/>
              <a:t>високий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b="1" dirty="0" smtClean="0"/>
              <a:t>42% учнів мають одну – дві оцінки середнього рівня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80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Робота з обдарованими дітьми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1600" b="1" dirty="0" smtClean="0"/>
              <a:t>«У</a:t>
            </a:r>
            <a:r>
              <a:rPr lang="ru-RU" sz="1600" b="1" dirty="0"/>
              <a:t>  </a:t>
            </a:r>
            <a:r>
              <a:rPr lang="ru-RU" sz="1600" b="1" dirty="0" err="1"/>
              <a:t>дитині</a:t>
            </a:r>
            <a:r>
              <a:rPr lang="ru-RU" sz="1600" b="1" dirty="0"/>
              <a:t>  ми  </a:t>
            </a:r>
            <a:r>
              <a:rPr lang="ru-RU" sz="1600" b="1" dirty="0" err="1"/>
              <a:t>повинні</a:t>
            </a:r>
            <a:r>
              <a:rPr lang="ru-RU" sz="1600" b="1" dirty="0"/>
              <a:t>   </a:t>
            </a:r>
            <a:r>
              <a:rPr lang="ru-RU" sz="1600" b="1" dirty="0" err="1"/>
              <a:t>бачити</a:t>
            </a:r>
            <a:r>
              <a:rPr lang="ru-RU" sz="1600" b="1" dirty="0"/>
              <a:t> </a:t>
            </a:r>
            <a:r>
              <a:rPr lang="ru-RU" sz="1600" b="1" dirty="0" err="1"/>
              <a:t>завтрашню</a:t>
            </a:r>
            <a:r>
              <a:rPr lang="ru-RU" sz="1600" b="1" dirty="0"/>
              <a:t>  </a:t>
            </a:r>
            <a:r>
              <a:rPr lang="ru-RU" sz="1600" b="1" dirty="0" err="1"/>
              <a:t>дорослу</a:t>
            </a:r>
            <a:r>
              <a:rPr lang="ru-RU" sz="1600" b="1" dirty="0"/>
              <a:t>  </a:t>
            </a:r>
            <a:r>
              <a:rPr lang="ru-RU" sz="1600" b="1" dirty="0" err="1"/>
              <a:t>людину</a:t>
            </a:r>
            <a:r>
              <a:rPr lang="ru-RU" sz="1600" b="1" dirty="0"/>
              <a:t>, -ось  в  </a:t>
            </a:r>
            <a:r>
              <a:rPr lang="ru-RU" sz="1600" b="1" dirty="0" err="1"/>
              <a:t>цьому</a:t>
            </a:r>
            <a:r>
              <a:rPr lang="ru-RU" sz="1600" b="1" dirty="0"/>
              <a:t>, </a:t>
            </a:r>
            <a:r>
              <a:rPr lang="ru-RU" sz="1600" b="1" dirty="0" err="1"/>
              <a:t>мені</a:t>
            </a:r>
            <a:r>
              <a:rPr lang="ru-RU" sz="1600" b="1" dirty="0"/>
              <a:t>   </a:t>
            </a:r>
            <a:r>
              <a:rPr lang="ru-RU" sz="1600" b="1" dirty="0" err="1"/>
              <a:t>здається</a:t>
            </a:r>
            <a:r>
              <a:rPr lang="ru-RU" sz="1600" b="1" dirty="0"/>
              <a:t>,  і   </a:t>
            </a:r>
            <a:r>
              <a:rPr lang="ru-RU" sz="1600" b="1" dirty="0" err="1"/>
              <a:t>полягає</a:t>
            </a:r>
            <a:r>
              <a:rPr lang="ru-RU" sz="1600" b="1" dirty="0"/>
              <a:t>  </a:t>
            </a:r>
            <a:r>
              <a:rPr lang="ru-RU" sz="1600" b="1" dirty="0" err="1"/>
              <a:t>життєва</a:t>
            </a:r>
            <a:r>
              <a:rPr lang="ru-RU" sz="1600" b="1" dirty="0"/>
              <a:t>  </a:t>
            </a:r>
            <a:r>
              <a:rPr lang="ru-RU" sz="1600" b="1" dirty="0" err="1"/>
              <a:t>мудрість</a:t>
            </a:r>
            <a:r>
              <a:rPr lang="ru-RU" sz="1600" b="1" dirty="0"/>
              <a:t>  батька,  </a:t>
            </a:r>
            <a:r>
              <a:rPr lang="ru-RU" sz="1600" b="1" dirty="0" err="1"/>
              <a:t>матері</a:t>
            </a:r>
            <a:r>
              <a:rPr lang="ru-RU" sz="1600" b="1" dirty="0"/>
              <a:t>,  педагога, </a:t>
            </a:r>
            <a:r>
              <a:rPr lang="ru-RU" sz="1600" b="1" dirty="0" err="1"/>
              <a:t>іншими</a:t>
            </a:r>
            <a:r>
              <a:rPr lang="ru-RU" sz="1600" b="1" dirty="0"/>
              <a:t>  словами - </a:t>
            </a:r>
            <a:r>
              <a:rPr lang="ru-RU" sz="1600" b="1" dirty="0" err="1"/>
              <a:t>потрібно</a:t>
            </a:r>
            <a:r>
              <a:rPr lang="ru-RU" sz="1600" b="1" dirty="0"/>
              <a:t>  </a:t>
            </a:r>
            <a:r>
              <a:rPr lang="ru-RU" sz="1600" b="1" dirty="0" err="1"/>
              <a:t>вміти</a:t>
            </a:r>
            <a:r>
              <a:rPr lang="ru-RU" sz="1600" b="1" dirty="0"/>
              <a:t>  </a:t>
            </a:r>
            <a:r>
              <a:rPr lang="ru-RU" sz="1600" b="1" dirty="0" err="1"/>
              <a:t>любити</a:t>
            </a:r>
            <a:r>
              <a:rPr lang="ru-RU" sz="1600" b="1" dirty="0"/>
              <a:t>  </a:t>
            </a:r>
            <a:r>
              <a:rPr lang="ru-RU" sz="1600" b="1" dirty="0" err="1"/>
              <a:t>дітей</a:t>
            </a:r>
            <a:r>
              <a:rPr lang="ru-RU" sz="1600" b="1" dirty="0"/>
              <a:t>»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                                                  </a:t>
            </a:r>
            <a:r>
              <a:rPr lang="ru-RU" sz="1100" b="1" i="1" dirty="0"/>
              <a:t>(В. </a:t>
            </a:r>
            <a:r>
              <a:rPr lang="ru-RU" sz="1100" b="1" i="1" dirty="0" err="1"/>
              <a:t>Сухомлинський</a:t>
            </a:r>
            <a:r>
              <a:rPr lang="ru-RU" sz="1100" b="1" i="1" dirty="0"/>
              <a:t>) </a:t>
            </a:r>
            <a:endParaRPr lang="ru-RU" sz="1100" dirty="0"/>
          </a:p>
          <a:p>
            <a:pPr marL="0" indent="0">
              <a:buNone/>
            </a:pPr>
            <a:r>
              <a:rPr lang="ru-RU" dirty="0" smtClean="0"/>
              <a:t> У 2020 – 2021 </a:t>
            </a:r>
            <a:r>
              <a:rPr lang="ru-RU" dirty="0" err="1" smtClean="0"/>
              <a:t>н.р</a:t>
            </a:r>
            <a:r>
              <a:rPr lang="ru-RU" dirty="0" smtClean="0"/>
              <a:t>.: </a:t>
            </a:r>
            <a:r>
              <a:rPr lang="ru-RU" dirty="0" err="1" smtClean="0"/>
              <a:t>близько</a:t>
            </a:r>
            <a:r>
              <a:rPr lang="ru-RU" dirty="0" smtClean="0"/>
              <a:t> 20 </a:t>
            </a:r>
            <a:r>
              <a:rPr lang="ru-RU" dirty="0" err="1" smtClean="0"/>
              <a:t>відзнак</a:t>
            </a:r>
            <a:r>
              <a:rPr lang="ru-RU" dirty="0" smtClean="0"/>
              <a:t> на </a:t>
            </a:r>
            <a:r>
              <a:rPr lang="ru-RU" dirty="0" err="1" smtClean="0"/>
              <a:t>міських</a:t>
            </a:r>
            <a:r>
              <a:rPr lang="ru-RU" dirty="0" smtClean="0"/>
              <a:t> конкурсах, 1 </a:t>
            </a:r>
            <a:r>
              <a:rPr lang="ru-RU" dirty="0" err="1" smtClean="0"/>
              <a:t>відзнака</a:t>
            </a:r>
            <a:r>
              <a:rPr lang="ru-RU" dirty="0" smtClean="0"/>
              <a:t> на </a:t>
            </a:r>
            <a:r>
              <a:rPr lang="ru-RU" dirty="0" err="1" smtClean="0"/>
              <a:t>обласному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176464" cy="39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0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Публічність та відкритість закладу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Сайт закладу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Сторінка у «</a:t>
            </a:r>
            <a:r>
              <a:rPr lang="uk-UA" dirty="0" err="1" smtClean="0"/>
              <a:t>Фейсбуці</a:t>
            </a:r>
            <a:r>
              <a:rPr lang="uk-UA" dirty="0" smtClean="0"/>
              <a:t>«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993227" cy="299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50500"/>
            <a:ext cx="2520280" cy="391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13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155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Звіт директора Підгородненського ЗЗСО І-ІІ ступенів за 2020-2021н.р.</vt:lpstr>
      <vt:lpstr>Школа - це майстерня, де формується думка підростаючого покоління, треба міцно тримати її в руках, якщо не хочеш випустити з рук майбутнє. Анри Барбюс </vt:lpstr>
      <vt:lpstr>адміністрація Закладу</vt:lpstr>
      <vt:lpstr>Проблема над, якою працює заклад</vt:lpstr>
      <vt:lpstr>У 2020 – 2021 році навчалося 45 учнів у 7 класах  За останні 5 років:</vt:lpstr>
      <vt:lpstr>Всього педпрацівників: 14 Якісний склад: мають вищу категорію  - 0 (0%)               І категорію - 8(57%)               ІІ категорію – 2 (14%)               спеціаліст -  4 (29%) мають педагогічні звання - 0 (0%)</vt:lpstr>
      <vt:lpstr>Успішність навчання</vt:lpstr>
      <vt:lpstr>Робота з обдарованими дітьми</vt:lpstr>
      <vt:lpstr>Публічність та відкритість закладу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 Підгородненського ЗЗСО І-ІІ ступенів за 2020-2021н.р.</dc:title>
  <dc:creator>Shola</dc:creator>
  <cp:lastModifiedBy>Shola</cp:lastModifiedBy>
  <cp:revision>12</cp:revision>
  <dcterms:created xsi:type="dcterms:W3CDTF">2022-01-27T11:38:43Z</dcterms:created>
  <dcterms:modified xsi:type="dcterms:W3CDTF">2022-01-27T13:58:38Z</dcterms:modified>
</cp:coreProperties>
</file>