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0" r:id="rId3"/>
    <p:sldId id="257" r:id="rId4"/>
    <p:sldId id="263" r:id="rId5"/>
    <p:sldId id="258" r:id="rId6"/>
    <p:sldId id="270" r:id="rId7"/>
    <p:sldId id="265" r:id="rId8"/>
    <p:sldId id="259" r:id="rId9"/>
    <p:sldId id="261" r:id="rId10"/>
    <p:sldId id="269" r:id="rId11"/>
    <p:sldId id="262" r:id="rId12"/>
    <p:sldId id="266" r:id="rId13"/>
    <p:sldId id="267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E2A8E-2F84-4D1C-AD85-A28E4C0D7A1C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B95B5C-7A33-4FA4-8CC4-4B05A2D9D20E}">
      <dgm:prSet phldrT="[Текст]"/>
      <dgm:spPr/>
      <dgm:t>
        <a:bodyPr/>
        <a:lstStyle/>
        <a:p>
          <a:pPr algn="just"/>
          <a:r>
            <a:rPr lang="uk-UA" dirty="0" smtClean="0"/>
            <a:t>Агресор (</a:t>
          </a:r>
          <a:r>
            <a:rPr lang="uk-UA" noProof="0" dirty="0" err="1" smtClean="0"/>
            <a:t>булер</a:t>
          </a:r>
          <a:r>
            <a:rPr lang="uk-UA" noProof="0" dirty="0" smtClean="0"/>
            <a:t>, булі) - </a:t>
          </a:r>
          <a:r>
            <a:rPr lang="uk-UA" b="0" i="0" noProof="0" dirty="0" smtClean="0"/>
            <a:t>він відчуває сильну потребу панувати й підпорядковувати собі інших учнів</a:t>
          </a:r>
          <a:endParaRPr lang="uk-UA" noProof="0" dirty="0"/>
        </a:p>
      </dgm:t>
    </dgm:pt>
    <dgm:pt modelId="{D96EA4A7-EF6B-4CFA-876F-E2F8396D2C0F}" type="parTrans" cxnId="{86DA5D20-0183-4CC0-A7D4-56AB6B5123AE}">
      <dgm:prSet/>
      <dgm:spPr/>
      <dgm:t>
        <a:bodyPr/>
        <a:lstStyle/>
        <a:p>
          <a:endParaRPr lang="ru-RU"/>
        </a:p>
      </dgm:t>
    </dgm:pt>
    <dgm:pt modelId="{A4FA5D59-28F8-40AD-865D-2155444B8BF5}" type="sibTrans" cxnId="{86DA5D20-0183-4CC0-A7D4-56AB6B5123AE}">
      <dgm:prSet/>
      <dgm:spPr/>
      <dgm:t>
        <a:bodyPr/>
        <a:lstStyle/>
        <a:p>
          <a:endParaRPr lang="ru-RU"/>
        </a:p>
      </dgm:t>
    </dgm:pt>
    <dgm:pt modelId="{93FA42FF-64A7-417F-8E3E-6C173B7BB985}">
      <dgm:prSet phldrT="[Текст]"/>
      <dgm:spPr/>
      <dgm:t>
        <a:bodyPr/>
        <a:lstStyle/>
        <a:p>
          <a:pPr algn="just"/>
          <a:r>
            <a:rPr lang="uk-UA" dirty="0" smtClean="0"/>
            <a:t>Жертва </a:t>
          </a:r>
          <a:r>
            <a:rPr lang="uk-UA" noProof="0" dirty="0" smtClean="0"/>
            <a:t>- </a:t>
          </a:r>
          <a:r>
            <a:rPr lang="uk-UA" b="0" i="0" noProof="0" dirty="0" smtClean="0"/>
            <a:t> діти, які вразливі, замкнуті й соромливі; вони часто тривожні, невпевнені в собі, та мають низьку самооцінку</a:t>
          </a:r>
          <a:endParaRPr lang="uk-UA" noProof="0" dirty="0"/>
        </a:p>
      </dgm:t>
    </dgm:pt>
    <dgm:pt modelId="{8119161D-C273-4CC3-8938-C6ECE295914F}" type="parTrans" cxnId="{57AC7D55-FA04-418C-9681-07A0E1E5B5A9}">
      <dgm:prSet/>
      <dgm:spPr/>
      <dgm:t>
        <a:bodyPr/>
        <a:lstStyle/>
        <a:p>
          <a:endParaRPr lang="ru-RU"/>
        </a:p>
      </dgm:t>
    </dgm:pt>
    <dgm:pt modelId="{2931B9DE-548E-464D-A3BE-E09F9DA3E34E}" type="sibTrans" cxnId="{57AC7D55-FA04-418C-9681-07A0E1E5B5A9}">
      <dgm:prSet/>
      <dgm:spPr/>
      <dgm:t>
        <a:bodyPr/>
        <a:lstStyle/>
        <a:p>
          <a:endParaRPr lang="ru-RU"/>
        </a:p>
      </dgm:t>
    </dgm:pt>
    <dgm:pt modelId="{84A20F97-6BB4-4C3C-9FF4-BA2B3B1D7017}">
      <dgm:prSet phldrT="[Текст]"/>
      <dgm:spPr/>
      <dgm:t>
        <a:bodyPr/>
        <a:lstStyle/>
        <a:p>
          <a:r>
            <a:rPr lang="uk-UA" dirty="0" smtClean="0"/>
            <a:t>Спостерігач – не втручається  в процес булінгу</a:t>
          </a:r>
          <a:endParaRPr lang="ru-RU" dirty="0"/>
        </a:p>
      </dgm:t>
    </dgm:pt>
    <dgm:pt modelId="{3FC00A7F-5094-47D9-AD94-0AA95F37C669}" type="parTrans" cxnId="{EF8A09B6-3F81-42EE-AF32-5D9E09BFC6A4}">
      <dgm:prSet/>
      <dgm:spPr/>
      <dgm:t>
        <a:bodyPr/>
        <a:lstStyle/>
        <a:p>
          <a:endParaRPr lang="ru-RU"/>
        </a:p>
      </dgm:t>
    </dgm:pt>
    <dgm:pt modelId="{6C4443B8-AC94-442D-BE82-E7C23D0E8E67}" type="sibTrans" cxnId="{EF8A09B6-3F81-42EE-AF32-5D9E09BFC6A4}">
      <dgm:prSet/>
      <dgm:spPr/>
      <dgm:t>
        <a:bodyPr/>
        <a:lstStyle/>
        <a:p>
          <a:endParaRPr lang="ru-RU"/>
        </a:p>
      </dgm:t>
    </dgm:pt>
    <dgm:pt modelId="{88AE4C75-9E1D-45E0-96C6-F924FBB1844D}" type="pres">
      <dgm:prSet presAssocID="{001E2A8E-2F84-4D1C-AD85-A28E4C0D7A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16BE3-D4FC-439E-9E23-5251E65F2060}" type="pres">
      <dgm:prSet presAssocID="{13B95B5C-7A33-4FA4-8CC4-4B05A2D9D20E}" presName="comp" presStyleCnt="0"/>
      <dgm:spPr/>
    </dgm:pt>
    <dgm:pt modelId="{CF8AFAEE-788C-4B6D-8671-A904307D62D7}" type="pres">
      <dgm:prSet presAssocID="{13B95B5C-7A33-4FA4-8CC4-4B05A2D9D20E}" presName="box" presStyleLbl="node1" presStyleIdx="0" presStyleCnt="3"/>
      <dgm:spPr/>
      <dgm:t>
        <a:bodyPr/>
        <a:lstStyle/>
        <a:p>
          <a:endParaRPr lang="ru-RU"/>
        </a:p>
      </dgm:t>
    </dgm:pt>
    <dgm:pt modelId="{7C439BBD-1727-4792-86DD-8E64F6894576}" type="pres">
      <dgm:prSet presAssocID="{13B95B5C-7A33-4FA4-8CC4-4B05A2D9D20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51E7578-E461-48CB-B537-9DE9E8CCF300}" type="pres">
      <dgm:prSet presAssocID="{13B95B5C-7A33-4FA4-8CC4-4B05A2D9D20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DED27-8D34-4A83-97C5-4848F03E4144}" type="pres">
      <dgm:prSet presAssocID="{A4FA5D59-28F8-40AD-865D-2155444B8BF5}" presName="spacer" presStyleCnt="0"/>
      <dgm:spPr/>
    </dgm:pt>
    <dgm:pt modelId="{F51EF7FF-5C48-4456-A9D8-4FD35FB2D1F9}" type="pres">
      <dgm:prSet presAssocID="{93FA42FF-64A7-417F-8E3E-6C173B7BB985}" presName="comp" presStyleCnt="0"/>
      <dgm:spPr/>
    </dgm:pt>
    <dgm:pt modelId="{89A7154C-DC96-4D5B-979C-86A407308330}" type="pres">
      <dgm:prSet presAssocID="{93FA42FF-64A7-417F-8E3E-6C173B7BB985}" presName="box" presStyleLbl="node1" presStyleIdx="1" presStyleCnt="3" custLinFactNeighborX="304" custLinFactNeighborY="2305"/>
      <dgm:spPr/>
      <dgm:t>
        <a:bodyPr/>
        <a:lstStyle/>
        <a:p>
          <a:endParaRPr lang="ru-RU"/>
        </a:p>
      </dgm:t>
    </dgm:pt>
    <dgm:pt modelId="{6A4D02F1-17E1-4752-93DB-BEEE6CC410B4}" type="pres">
      <dgm:prSet presAssocID="{93FA42FF-64A7-417F-8E3E-6C173B7BB98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F533E65-0A8A-4D75-8A96-392D7543822B}" type="pres">
      <dgm:prSet presAssocID="{93FA42FF-64A7-417F-8E3E-6C173B7BB98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329DE-0DB7-4394-9384-0978A0F1D817}" type="pres">
      <dgm:prSet presAssocID="{2931B9DE-548E-464D-A3BE-E09F9DA3E34E}" presName="spacer" presStyleCnt="0"/>
      <dgm:spPr/>
    </dgm:pt>
    <dgm:pt modelId="{AC86EB51-BA68-4AED-B765-B221CA904E58}" type="pres">
      <dgm:prSet presAssocID="{84A20F97-6BB4-4C3C-9FF4-BA2B3B1D7017}" presName="comp" presStyleCnt="0"/>
      <dgm:spPr/>
    </dgm:pt>
    <dgm:pt modelId="{00250EDA-6344-4196-837A-7ECA89F57ACC}" type="pres">
      <dgm:prSet presAssocID="{84A20F97-6BB4-4C3C-9FF4-BA2B3B1D7017}" presName="box" presStyleLbl="node1" presStyleIdx="2" presStyleCnt="3"/>
      <dgm:spPr/>
      <dgm:t>
        <a:bodyPr/>
        <a:lstStyle/>
        <a:p>
          <a:endParaRPr lang="ru-RU"/>
        </a:p>
      </dgm:t>
    </dgm:pt>
    <dgm:pt modelId="{AF8D1705-C5E3-4DE7-B14C-E243607A2EB7}" type="pres">
      <dgm:prSet presAssocID="{84A20F97-6BB4-4C3C-9FF4-BA2B3B1D701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EC18E02-A8ED-4CEE-8CBF-CEEB3C0302F3}" type="pres">
      <dgm:prSet presAssocID="{84A20F97-6BB4-4C3C-9FF4-BA2B3B1D701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B236D-D038-41FE-90BB-9D61727B0BDC}" type="presOf" srcId="{84A20F97-6BB4-4C3C-9FF4-BA2B3B1D7017}" destId="{AEC18E02-A8ED-4CEE-8CBF-CEEB3C0302F3}" srcOrd="1" destOrd="0" presId="urn:microsoft.com/office/officeart/2005/8/layout/vList4#1"/>
    <dgm:cxn modelId="{86B3F374-7E6B-483A-93CA-957D8CAA2F30}" type="presOf" srcId="{84A20F97-6BB4-4C3C-9FF4-BA2B3B1D7017}" destId="{00250EDA-6344-4196-837A-7ECA89F57ACC}" srcOrd="0" destOrd="0" presId="urn:microsoft.com/office/officeart/2005/8/layout/vList4#1"/>
    <dgm:cxn modelId="{5F5DE816-75E8-40CC-9766-C0182D9E54DD}" type="presOf" srcId="{93FA42FF-64A7-417F-8E3E-6C173B7BB985}" destId="{EF533E65-0A8A-4D75-8A96-392D7543822B}" srcOrd="1" destOrd="0" presId="urn:microsoft.com/office/officeart/2005/8/layout/vList4#1"/>
    <dgm:cxn modelId="{86DA5D20-0183-4CC0-A7D4-56AB6B5123AE}" srcId="{001E2A8E-2F84-4D1C-AD85-A28E4C0D7A1C}" destId="{13B95B5C-7A33-4FA4-8CC4-4B05A2D9D20E}" srcOrd="0" destOrd="0" parTransId="{D96EA4A7-EF6B-4CFA-876F-E2F8396D2C0F}" sibTransId="{A4FA5D59-28F8-40AD-865D-2155444B8BF5}"/>
    <dgm:cxn modelId="{2AD44FC7-B031-4870-9A97-FC29815CD336}" type="presOf" srcId="{93FA42FF-64A7-417F-8E3E-6C173B7BB985}" destId="{89A7154C-DC96-4D5B-979C-86A407308330}" srcOrd="0" destOrd="0" presId="urn:microsoft.com/office/officeart/2005/8/layout/vList4#1"/>
    <dgm:cxn modelId="{A62CDB9C-DFCD-4DDA-97EC-665206579405}" type="presOf" srcId="{13B95B5C-7A33-4FA4-8CC4-4B05A2D9D20E}" destId="{251E7578-E461-48CB-B537-9DE9E8CCF300}" srcOrd="1" destOrd="0" presId="urn:microsoft.com/office/officeart/2005/8/layout/vList4#1"/>
    <dgm:cxn modelId="{57AC7D55-FA04-418C-9681-07A0E1E5B5A9}" srcId="{001E2A8E-2F84-4D1C-AD85-A28E4C0D7A1C}" destId="{93FA42FF-64A7-417F-8E3E-6C173B7BB985}" srcOrd="1" destOrd="0" parTransId="{8119161D-C273-4CC3-8938-C6ECE295914F}" sibTransId="{2931B9DE-548E-464D-A3BE-E09F9DA3E34E}"/>
    <dgm:cxn modelId="{9BDE5DF5-899D-4E68-A3AD-BFA441BBA74D}" type="presOf" srcId="{13B95B5C-7A33-4FA4-8CC4-4B05A2D9D20E}" destId="{CF8AFAEE-788C-4B6D-8671-A904307D62D7}" srcOrd="0" destOrd="0" presId="urn:microsoft.com/office/officeart/2005/8/layout/vList4#1"/>
    <dgm:cxn modelId="{EF8A09B6-3F81-42EE-AF32-5D9E09BFC6A4}" srcId="{001E2A8E-2F84-4D1C-AD85-A28E4C0D7A1C}" destId="{84A20F97-6BB4-4C3C-9FF4-BA2B3B1D7017}" srcOrd="2" destOrd="0" parTransId="{3FC00A7F-5094-47D9-AD94-0AA95F37C669}" sibTransId="{6C4443B8-AC94-442D-BE82-E7C23D0E8E67}"/>
    <dgm:cxn modelId="{96084621-7B37-441E-85BE-7AB5CBFEED04}" type="presOf" srcId="{001E2A8E-2F84-4D1C-AD85-A28E4C0D7A1C}" destId="{88AE4C75-9E1D-45E0-96C6-F924FBB1844D}" srcOrd="0" destOrd="0" presId="urn:microsoft.com/office/officeart/2005/8/layout/vList4#1"/>
    <dgm:cxn modelId="{6617E46C-17C8-4F5D-A778-E843585D3F75}" type="presParOf" srcId="{88AE4C75-9E1D-45E0-96C6-F924FBB1844D}" destId="{C6716BE3-D4FC-439E-9E23-5251E65F2060}" srcOrd="0" destOrd="0" presId="urn:microsoft.com/office/officeart/2005/8/layout/vList4#1"/>
    <dgm:cxn modelId="{C2F5EEB6-D23F-4C14-B48B-47F111519600}" type="presParOf" srcId="{C6716BE3-D4FC-439E-9E23-5251E65F2060}" destId="{CF8AFAEE-788C-4B6D-8671-A904307D62D7}" srcOrd="0" destOrd="0" presId="urn:microsoft.com/office/officeart/2005/8/layout/vList4#1"/>
    <dgm:cxn modelId="{7323F2CB-4CE8-483D-A092-548EE184740C}" type="presParOf" srcId="{C6716BE3-D4FC-439E-9E23-5251E65F2060}" destId="{7C439BBD-1727-4792-86DD-8E64F6894576}" srcOrd="1" destOrd="0" presId="urn:microsoft.com/office/officeart/2005/8/layout/vList4#1"/>
    <dgm:cxn modelId="{238B3C6F-0B87-4150-A797-11EA6683AA5B}" type="presParOf" srcId="{C6716BE3-D4FC-439E-9E23-5251E65F2060}" destId="{251E7578-E461-48CB-B537-9DE9E8CCF300}" srcOrd="2" destOrd="0" presId="urn:microsoft.com/office/officeart/2005/8/layout/vList4#1"/>
    <dgm:cxn modelId="{9880BB50-5FDD-4B01-807D-F93D774B65AC}" type="presParOf" srcId="{88AE4C75-9E1D-45E0-96C6-F924FBB1844D}" destId="{990DED27-8D34-4A83-97C5-4848F03E4144}" srcOrd="1" destOrd="0" presId="urn:microsoft.com/office/officeart/2005/8/layout/vList4#1"/>
    <dgm:cxn modelId="{98D8AB1C-D7D2-48EA-BB01-428DBF278096}" type="presParOf" srcId="{88AE4C75-9E1D-45E0-96C6-F924FBB1844D}" destId="{F51EF7FF-5C48-4456-A9D8-4FD35FB2D1F9}" srcOrd="2" destOrd="0" presId="urn:microsoft.com/office/officeart/2005/8/layout/vList4#1"/>
    <dgm:cxn modelId="{9377949C-9FC6-4A83-85F1-0B8109D2FC36}" type="presParOf" srcId="{F51EF7FF-5C48-4456-A9D8-4FD35FB2D1F9}" destId="{89A7154C-DC96-4D5B-979C-86A407308330}" srcOrd="0" destOrd="0" presId="urn:microsoft.com/office/officeart/2005/8/layout/vList4#1"/>
    <dgm:cxn modelId="{7F3583A6-7CD9-4347-AF75-A54672A46102}" type="presParOf" srcId="{F51EF7FF-5C48-4456-A9D8-4FD35FB2D1F9}" destId="{6A4D02F1-17E1-4752-93DB-BEEE6CC410B4}" srcOrd="1" destOrd="0" presId="urn:microsoft.com/office/officeart/2005/8/layout/vList4#1"/>
    <dgm:cxn modelId="{306D5438-C8BB-4D21-9EF1-F30CD19EEB5C}" type="presParOf" srcId="{F51EF7FF-5C48-4456-A9D8-4FD35FB2D1F9}" destId="{EF533E65-0A8A-4D75-8A96-392D7543822B}" srcOrd="2" destOrd="0" presId="urn:microsoft.com/office/officeart/2005/8/layout/vList4#1"/>
    <dgm:cxn modelId="{2F017243-58F3-49FC-A764-02413D62074D}" type="presParOf" srcId="{88AE4C75-9E1D-45E0-96C6-F924FBB1844D}" destId="{1B0329DE-0DB7-4394-9384-0978A0F1D817}" srcOrd="3" destOrd="0" presId="urn:microsoft.com/office/officeart/2005/8/layout/vList4#1"/>
    <dgm:cxn modelId="{6567E484-CEDF-4C2B-9806-8990201E39C8}" type="presParOf" srcId="{88AE4C75-9E1D-45E0-96C6-F924FBB1844D}" destId="{AC86EB51-BA68-4AED-B765-B221CA904E58}" srcOrd="4" destOrd="0" presId="urn:microsoft.com/office/officeart/2005/8/layout/vList4#1"/>
    <dgm:cxn modelId="{E5E6258E-EC4D-4F57-93DB-9BC903B54B22}" type="presParOf" srcId="{AC86EB51-BA68-4AED-B765-B221CA904E58}" destId="{00250EDA-6344-4196-837A-7ECA89F57ACC}" srcOrd="0" destOrd="0" presId="urn:microsoft.com/office/officeart/2005/8/layout/vList4#1"/>
    <dgm:cxn modelId="{6E32545F-A9C0-44F7-9477-000FFFF71C93}" type="presParOf" srcId="{AC86EB51-BA68-4AED-B765-B221CA904E58}" destId="{AF8D1705-C5E3-4DE7-B14C-E243607A2EB7}" srcOrd="1" destOrd="0" presId="urn:microsoft.com/office/officeart/2005/8/layout/vList4#1"/>
    <dgm:cxn modelId="{EB514558-8D2B-4EFD-9422-DF699FCC5BE2}" type="presParOf" srcId="{AC86EB51-BA68-4AED-B765-B221CA904E58}" destId="{AEC18E02-A8ED-4CEE-8CBF-CEEB3C0302F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8AFAEE-788C-4B6D-8671-A904307D62D7}">
      <dsp:nvSpPr>
        <dsp:cNvPr id="0" name=""/>
        <dsp:cNvSpPr/>
      </dsp:nvSpPr>
      <dsp:spPr>
        <a:xfrm>
          <a:off x="0" y="0"/>
          <a:ext cx="7620000" cy="15001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Агресор (</a:t>
          </a:r>
          <a:r>
            <a:rPr lang="uk-UA" sz="2300" kern="1200" noProof="0" dirty="0" err="1" smtClean="0"/>
            <a:t>булер</a:t>
          </a:r>
          <a:r>
            <a:rPr lang="uk-UA" sz="2300" kern="1200" noProof="0" dirty="0" smtClean="0"/>
            <a:t>, булі) - </a:t>
          </a:r>
          <a:r>
            <a:rPr lang="uk-UA" sz="2300" b="0" i="0" kern="1200" noProof="0" dirty="0" smtClean="0"/>
            <a:t>він відчуває сильну потребу панувати й підпорядковувати собі інших учнів</a:t>
          </a:r>
          <a:endParaRPr lang="uk-UA" sz="2300" kern="1200" noProof="0" dirty="0"/>
        </a:p>
      </dsp:txBody>
      <dsp:txXfrm>
        <a:off x="1674018" y="0"/>
        <a:ext cx="5945981" cy="1500187"/>
      </dsp:txXfrm>
    </dsp:sp>
    <dsp:sp modelId="{7C439BBD-1727-4792-86DD-8E64F6894576}">
      <dsp:nvSpPr>
        <dsp:cNvPr id="0" name=""/>
        <dsp:cNvSpPr/>
      </dsp:nvSpPr>
      <dsp:spPr>
        <a:xfrm>
          <a:off x="150018" y="150018"/>
          <a:ext cx="152400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7154C-DC96-4D5B-979C-86A407308330}">
      <dsp:nvSpPr>
        <dsp:cNvPr id="0" name=""/>
        <dsp:cNvSpPr/>
      </dsp:nvSpPr>
      <dsp:spPr>
        <a:xfrm>
          <a:off x="0" y="1684785"/>
          <a:ext cx="7620000" cy="1500187"/>
        </a:xfrm>
        <a:prstGeom prst="roundRect">
          <a:avLst>
            <a:gd name="adj" fmla="val 10000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Жертва </a:t>
          </a:r>
          <a:r>
            <a:rPr lang="uk-UA" sz="2300" kern="1200" noProof="0" dirty="0" smtClean="0"/>
            <a:t>- </a:t>
          </a:r>
          <a:r>
            <a:rPr lang="uk-UA" sz="2300" b="0" i="0" kern="1200" noProof="0" dirty="0" smtClean="0"/>
            <a:t> діти, які вразливі, замкнуті й соромливі; вони часто тривожні, невпевнені в собі, та мають низьку самооцінку</a:t>
          </a:r>
          <a:endParaRPr lang="uk-UA" sz="2300" kern="1200" noProof="0" dirty="0"/>
        </a:p>
      </dsp:txBody>
      <dsp:txXfrm>
        <a:off x="1674018" y="1684785"/>
        <a:ext cx="5945981" cy="1500187"/>
      </dsp:txXfrm>
    </dsp:sp>
    <dsp:sp modelId="{6A4D02F1-17E1-4752-93DB-BEEE6CC410B4}">
      <dsp:nvSpPr>
        <dsp:cNvPr id="0" name=""/>
        <dsp:cNvSpPr/>
      </dsp:nvSpPr>
      <dsp:spPr>
        <a:xfrm>
          <a:off x="150018" y="1800225"/>
          <a:ext cx="152400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50EDA-6344-4196-837A-7ECA89F57ACC}">
      <dsp:nvSpPr>
        <dsp:cNvPr id="0" name=""/>
        <dsp:cNvSpPr/>
      </dsp:nvSpPr>
      <dsp:spPr>
        <a:xfrm>
          <a:off x="0" y="3300412"/>
          <a:ext cx="7620000" cy="1500187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Спостерігач – не втручається  в процес булінгу</a:t>
          </a:r>
          <a:endParaRPr lang="ru-RU" sz="2300" kern="1200" dirty="0"/>
        </a:p>
      </dsp:txBody>
      <dsp:txXfrm>
        <a:off x="1674018" y="3300412"/>
        <a:ext cx="5945981" cy="1500187"/>
      </dsp:txXfrm>
    </dsp:sp>
    <dsp:sp modelId="{AF8D1705-C5E3-4DE7-B14C-E243607A2EB7}">
      <dsp:nvSpPr>
        <dsp:cNvPr id="0" name=""/>
        <dsp:cNvSpPr/>
      </dsp:nvSpPr>
      <dsp:spPr>
        <a:xfrm>
          <a:off x="150018" y="3450431"/>
          <a:ext cx="152400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AA7A3-2C54-427D-A288-C8E659117BC0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020B3-DDFC-4158-9DF8-E9027A94AC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981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20B3-DDFC-4158-9DF8-E9027A94AC2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490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31.03.2021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543800" cy="2593975"/>
          </a:xfrm>
        </p:spPr>
        <p:txBody>
          <a:bodyPr/>
          <a:lstStyle/>
          <a:p>
            <a:pPr algn="ctr"/>
            <a:r>
              <a:rPr lang="uk-UA" b="1" dirty="0" smtClean="0"/>
              <a:t>Що треба знати про булінг?</a:t>
            </a:r>
            <a:endParaRPr lang="ru-RU" b="1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ÑÐ¾Ð¿ Ð±ÑÐ»ÑÐ½Ð³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10325" cy="26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918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31224" cy="1143000"/>
          </a:xfrm>
        </p:spPr>
        <p:txBody>
          <a:bodyPr/>
          <a:lstStyle/>
          <a:p>
            <a:pPr algn="ctr"/>
            <a:r>
              <a:rPr lang="uk-UA" sz="4000" dirty="0" smtClean="0"/>
              <a:t>Алгоритм дій у випадку проявів булінгу в закладах освіти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136904" cy="5069160"/>
          </a:xfrm>
        </p:spPr>
        <p:txBody>
          <a:bodyPr>
            <a:noAutofit/>
          </a:bodyPr>
          <a:lstStyle/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Якщо дитина стала свідком булінгу в закладі освіти, передусім вона може розказати про це батькам, вчителю, психологу або безпосередньо директору.</a:t>
            </a:r>
          </a:p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Якщо свідком булінгу став педагог або інший працівник школи, то він має повідомити керівника закладу незалежно від того, чи поскаржилась йому жертва булінгу чи ні.</a:t>
            </a:r>
          </a:p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Після отримання звернення дитини, відповідна особа або орган інформує керівника закладу освіти у письмовій формі про випадок булінгу. Директор школи має розглянути таке звернення та з’ясувати всі обставини булінгу. Надалі директор має скликати засідання комісії з розгляду випадків булінгу та окреслити подальші дії.</a:t>
            </a:r>
          </a:p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Якщо комісія визнала, що це був булінг, а не одноразовий конфлікт, то очільник закладу зобов’язаний повідомити уповноважені підрозділи органів Національної поліції України та Службу у справах дітей.</a:t>
            </a:r>
          </a:p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До складу такої комісії можуть входити педагоги, психолог, соціальний педагог, батьки постраждалого та «</a:t>
            </a:r>
            <a:r>
              <a:rPr lang="uk-UA" sz="1800" dirty="0" err="1" smtClean="0"/>
              <a:t>булера</a:t>
            </a:r>
            <a:r>
              <a:rPr lang="uk-UA" sz="1800" dirty="0" smtClean="0"/>
              <a:t>», керівник закладу та інші зацікавлені особи.</a:t>
            </a:r>
          </a:p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У разі, якщо комісія не кваліфікує випадок як булінг, а постраждалий не згодний з цим, то він може одразу звернутись до органів Національної поліції України.</a:t>
            </a: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xmlns="" val="31559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sz="4400" dirty="0" smtClean="0"/>
              <a:t>Відповідальність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Відтепер вчинення булінгу неповнолітньої чи малолітньої особи буде каратися </a:t>
            </a:r>
            <a:r>
              <a:rPr lang="uk-UA" b="1" dirty="0" smtClean="0"/>
              <a:t>штрафом від 850 до 1700 </a:t>
            </a:r>
            <a:r>
              <a:rPr lang="uk-UA" b="1" dirty="0" err="1" smtClean="0"/>
              <a:t>грн </a:t>
            </a:r>
            <a:r>
              <a:rPr lang="uk-UA" dirty="0" err="1" smtClean="0"/>
              <a:t>або </a:t>
            </a:r>
            <a:r>
              <a:rPr lang="uk-UA" b="1" dirty="0" err="1" smtClean="0"/>
              <a:t>громадсь</a:t>
            </a:r>
            <a:r>
              <a:rPr lang="uk-UA" b="1" dirty="0" smtClean="0"/>
              <a:t>кими роботами від 20 до 40 годин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Знущання, вчинені повторно упродовж року після або групою осіб каратимуться </a:t>
            </a:r>
            <a:r>
              <a:rPr lang="uk-UA" b="1" dirty="0" smtClean="0"/>
              <a:t>штрафом у розмірі від 1700 до 3400 </a:t>
            </a:r>
            <a:r>
              <a:rPr lang="uk-UA" b="1" dirty="0" err="1" smtClean="0"/>
              <a:t>грн </a:t>
            </a:r>
            <a:r>
              <a:rPr lang="uk-UA" dirty="0" err="1" smtClean="0"/>
              <a:t>або </a:t>
            </a:r>
            <a:r>
              <a:rPr lang="uk-UA" b="1" dirty="0" err="1" smtClean="0"/>
              <a:t>громадсь</a:t>
            </a:r>
            <a:r>
              <a:rPr lang="uk-UA" b="1" dirty="0" smtClean="0"/>
              <a:t>кими роботами на строк від 40 до 60 годин.</a:t>
            </a:r>
            <a:endParaRPr lang="uk-UA" dirty="0" smtClean="0"/>
          </a:p>
          <a:p>
            <a:pPr algn="just"/>
            <a:r>
              <a:rPr lang="uk-UA" dirty="0" smtClean="0"/>
              <a:t>У разі цькування неповнолітніми від 14 до 16 років, відповідатимуть його батьки або особи, що їх заміняють.</a:t>
            </a:r>
          </a:p>
          <a:p>
            <a:pPr algn="just"/>
            <a:r>
              <a:rPr lang="uk-UA" dirty="0" smtClean="0"/>
              <a:t>До них застосовуватимуть покарання у вигляді </a:t>
            </a:r>
            <a:r>
              <a:rPr lang="uk-UA" b="1" dirty="0" smtClean="0"/>
              <a:t>штрафу </a:t>
            </a:r>
            <a:r>
              <a:rPr lang="uk-UA" b="1" dirty="0" err="1" smtClean="0"/>
              <a:t>від</a:t>
            </a:r>
            <a:r>
              <a:rPr lang="uk-UA" dirty="0" smtClean="0"/>
              <a:t> </a:t>
            </a:r>
            <a:r>
              <a:rPr lang="uk-UA" b="1" dirty="0" smtClean="0"/>
              <a:t>850 до 1700 </a:t>
            </a:r>
            <a:r>
              <a:rPr lang="uk-UA" b="1" dirty="0" err="1" smtClean="0"/>
              <a:t>грн</a:t>
            </a:r>
            <a:r>
              <a:rPr lang="uk-UA" dirty="0" err="1" smtClean="0"/>
              <a:t> або </a:t>
            </a:r>
            <a:r>
              <a:rPr lang="uk-UA" b="1" dirty="0" err="1" smtClean="0"/>
              <a:t>громад</a:t>
            </a:r>
            <a:r>
              <a:rPr lang="uk-UA" b="1" dirty="0" smtClean="0"/>
              <a:t>ські роботи на строк від 20 до 40 годин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Окремо передбачена відповідальність за приховування фактів булінгу.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889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/>
              <a:t>Чого не слід робити педагогу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504056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b="1" dirty="0"/>
              <a:t>1. </a:t>
            </a:r>
            <a:r>
              <a:rPr lang="uk-UA" b="1" dirty="0" smtClean="0"/>
              <a:t>Стояти осторонь</a:t>
            </a:r>
          </a:p>
          <a:p>
            <a:pPr marL="114300" indent="0" algn="just">
              <a:buNone/>
            </a:pPr>
            <a:r>
              <a:rPr lang="uk-UA" dirty="0" smtClean="0"/>
              <a:t>Чекати і сподіватися, що проблема вирішиться сама собою – марно. Нічого не вирішиться, стане тільки гірше. Якщо ви бачите, що дитину ображають інші діти (а батьки цих дітей і поготів!), обов’язково втручайтеся. Це саме той випадок, коли краще зробити хоч щось, ніж нічого не робити.</a:t>
            </a:r>
          </a:p>
          <a:p>
            <a:pPr marL="114300" indent="0" algn="just">
              <a:buNone/>
            </a:pPr>
            <a:r>
              <a:rPr lang="uk-UA" b="1" dirty="0" smtClean="0"/>
              <a:t>2. Не цікавитися життям своїх учнів</a:t>
            </a:r>
          </a:p>
          <a:p>
            <a:pPr marL="114300" indent="0" algn="just">
              <a:buNone/>
            </a:pPr>
            <a:r>
              <a:rPr lang="uk-UA" dirty="0" smtClean="0"/>
              <a:t>Так, головну роль у вихованні дитини відіграють її батьки, але й у школі вона проводить багато часу, а отже, вчительство не може лишитися осторонь. Необхідно з самого початку вибудовувати довірливі стосунки у класі, діти мають знати, що вони вам можуть довіряти, що ви не промовчите та захистите їх.</a:t>
            </a:r>
          </a:p>
          <a:p>
            <a:pPr marL="114300" indent="0" algn="just">
              <a:buNone/>
            </a:pPr>
            <a:r>
              <a:rPr lang="ru-RU" b="1" dirty="0"/>
              <a:t>3. </a:t>
            </a:r>
            <a:r>
              <a:rPr lang="ru-RU" b="1" dirty="0" err="1"/>
              <a:t>Забувати</a:t>
            </a:r>
            <a:r>
              <a:rPr lang="ru-RU" b="1" dirty="0"/>
              <a:t> про </a:t>
            </a:r>
            <a:r>
              <a:rPr lang="ru-RU" b="1" dirty="0" err="1"/>
              <a:t>шкільні</a:t>
            </a:r>
            <a:r>
              <a:rPr lang="ru-RU" b="1" dirty="0"/>
              <a:t> правила та </a:t>
            </a:r>
            <a:r>
              <a:rPr lang="ru-RU" b="1" dirty="0" err="1"/>
              <a:t>законодавство</a:t>
            </a:r>
            <a:endParaRPr lang="ru-RU" b="1" dirty="0"/>
          </a:p>
          <a:p>
            <a:pPr marL="114300" indent="0" algn="just">
              <a:buNone/>
            </a:pPr>
            <a:endParaRPr lang="uk-UA" dirty="0" smtClean="0"/>
          </a:p>
          <a:p>
            <a:pPr marL="114300" indent="0" algn="just">
              <a:buNone/>
            </a:pP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48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/>
              <a:t>Чого не слід робити педагогу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uk-UA" b="1" dirty="0" smtClean="0"/>
              <a:t>4. Не давати дитині порад</a:t>
            </a:r>
          </a:p>
          <a:p>
            <a:pPr marL="114300" indent="0" algn="just">
              <a:buNone/>
            </a:pPr>
            <a:r>
              <a:rPr lang="uk-UA" dirty="0" smtClean="0"/>
              <a:t>Найгірше, що можна сказати учням та ученицям – це «Не звертай уваги». Відсутність реакції з боку жертви булінгу не зупиніть </a:t>
            </a:r>
            <a:r>
              <a:rPr lang="uk-UA" dirty="0" err="1" smtClean="0"/>
              <a:t>булера</a:t>
            </a:r>
            <a:r>
              <a:rPr lang="uk-UA" dirty="0" smtClean="0"/>
              <a:t>. Навпаки, агресор побачить, що реакції немає, а отже можна і далі робити, що заманеться.  </a:t>
            </a:r>
          </a:p>
          <a:p>
            <a:pPr marL="114300" indent="0" algn="just">
              <a:buNone/>
            </a:pPr>
            <a:r>
              <a:rPr lang="uk-UA" b="1" dirty="0" smtClean="0"/>
              <a:t>5. Замовчувати справу</a:t>
            </a:r>
          </a:p>
          <a:p>
            <a:pPr marL="114300" indent="0" algn="just">
              <a:buNone/>
            </a:pPr>
            <a:r>
              <a:rPr lang="uk-UA" dirty="0" smtClean="0"/>
              <a:t>Говорить із </a:t>
            </a:r>
            <a:r>
              <a:rPr lang="uk-UA" dirty="0" err="1" smtClean="0"/>
              <a:t>булерами</a:t>
            </a:r>
            <a:r>
              <a:rPr lang="uk-UA" dirty="0" smtClean="0"/>
              <a:t>, викликайте їхніх батьків, повідомте адміністрації, зверніться до психолога, а якщо потрібно – і до вищих інстанцій.</a:t>
            </a:r>
          </a:p>
          <a:p>
            <a:pPr marL="114300" indent="0" algn="just">
              <a:buNone/>
            </a:pPr>
            <a:r>
              <a:rPr lang="uk-UA" b="1" dirty="0" smtClean="0"/>
              <a:t>6. Вважати, що одна виховна бесіда вирішить проблему</a:t>
            </a:r>
          </a:p>
          <a:p>
            <a:pPr marL="114300" indent="0" algn="just">
              <a:buNone/>
            </a:pPr>
            <a:r>
              <a:rPr lang="uk-UA" dirty="0" smtClean="0"/>
              <a:t>Ні, одна бесіда з </a:t>
            </a:r>
            <a:r>
              <a:rPr lang="uk-UA" dirty="0" err="1" smtClean="0"/>
              <a:t>булером</a:t>
            </a:r>
            <a:r>
              <a:rPr lang="uk-UA" dirty="0" smtClean="0"/>
              <a:t> та жертвою нічого не вирішує. Булінг – невипадкове явище, він пов’язаний з якостями особистості кривдника, який прагне встановити свою владу над іншими. Така людина робить все доволі виважено та холоднокровно, а отже і заходи щодо неї мають бути іншими.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674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/>
              <a:t>Виховання здорових стосунків може допомогти зупинити булінг 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133056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/>
              <a:t>Попередження булінгу та втручання у разі такого інциденту – це більше, ніж просто його припинення.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/>
              <a:t>Це сприяє також розвитку здорових стосунків. Здорові стосунки передбачають взаємодію між людьми на основі взаємної поваги, чи то особисто, чи через Інтернет. Метою є надання допомоги у забезпеченні того, щоб усі учні мали здорові, безпечні, засновані на взаємній повазі і доброзичливі стосунки з усіма людьми в їх житті.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/>
              <a:t>Вчителі, батьки та інші дорослі надають підтримку і дають особистий приклад дітям, показуючи їм, якими мають бути здорові стосунки. Позитивні стосунки дітей з іншими дітьми залежать від позитивних стосунків із дорослими.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60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´ÑÑÐ¶Ð±Ð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69" y="5139440"/>
            <a:ext cx="2678025" cy="1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5832"/>
            <a:ext cx="7620000" cy="5616624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/>
              <a:t>Жила колись на світі родина. Вона була не проста. Більше 100 людей було в ній. І займала вона ціле село. Так і жили всією родиною й усім селом.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/>
              <a:t>Ви скажете: «Ну то й що, є чимало й більших сімей на світі. Але річ у тім, що родина була особлива — мир і спокій панували в ній, а отже, і в селі. Ні сварок, ні лайки, ні, бійок і розбрату. Чутка про цю родину дійшла до самого володаря країни. І він вирішив перевірити, чи правду кажуть люди.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/>
              <a:t>Прибув він у село, і душа його зраділа: навкруги чистота, краса, статок і мир. Добре дітям, спокійно старим. Зачудувався володар. Вирішив довідатися, як жителі села досягли такого ладу, прийшов до глави родини: «Розкажи, чому така згода і лад у твоїй родині?». Той взяв аркуш паперу й став щось писати. Писав довго — видно, не дуже сильний був у грамоті. Потім передав аркуш володарю.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/>
              <a:t>Три слова були на папері: «Любов, прощення, терпіння». І наприкінці аркуша: «Сто разів любов, сто разів прощення, сто разів терпіння».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/>
              <a:t>Прочитав володар, почухав потилицю і запитав: — І все? — Так, — відповів старий, — це і є основа життя всякої гарної родини. — І подумавши, додав: — І світу теж.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3665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uk-UA" dirty="0" smtClean="0"/>
              <a:t>Статистика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8800"/>
            <a:ext cx="4546848" cy="506855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uk-UA" sz="2400" dirty="0" smtClean="0"/>
              <a:t>За даними дослідження UNICEF Україна за 2017 рік, 67% дітей стикалися з булінгом (були жертвою або свідком), а 40% постраждалих від цькування взагалі ні з ким не ділилися проблемою і не зверталися за допомогою. 25% - говорили про це не з дорослими (з другом чи братом/сестрою). З тих, хто мовчать – 40% соромляться про це говорити, а 22% вважають, що це нормальне явище.</a:t>
            </a:r>
            <a:endParaRPr lang="uk-UA" sz="2400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±ÑÐ»ÑÐ½Ð³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58205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91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r>
              <a:rPr lang="uk-UA" dirty="0" smtClean="0"/>
              <a:t>Що таке булінг?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uk-UA" dirty="0"/>
              <a:t>Сьогодні серед учнівської молоді надзвичайно загострилася проблема насильства, здійснюваного самими дітьми один до одного.</a:t>
            </a:r>
            <a:endParaRPr lang="ru-RU" dirty="0"/>
          </a:p>
          <a:p>
            <a:pPr marL="114300" indent="0">
              <a:buNone/>
            </a:pPr>
            <a:r>
              <a:rPr lang="uk-UA" dirty="0"/>
              <a:t>Останніми роками визнано поширення такого явища, як шкільний булінг. Отже, що це таке: булінг у перекладі з англійської - хуліганити, грубіянити, визначається, як утиск, цькування, дискримінація. Це тривалий процес свідомого жорстокого ставлення (фізичного і психічного) з боку дитини або групи дітей до іншої дитини або дітей</a:t>
            </a:r>
            <a:endParaRPr lang="ru-RU" dirty="0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96977"/>
            <a:ext cx="3202199" cy="22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49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Наскільки серйозною є проблема булінгу?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/>
              <a:t>Булінг є абсолютно неприпустимим. Він не повинен розглядатися просто як “період дорослішання”.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/>
              <a:t>Наукові дослідження і досвід постійно підтверджують, що булінг – це серйозна проблема, яка має далекосяжні наслідки для учнів, їх родин, ровесників і найближчої громади.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/>
              <a:t>У дітей, що є жертвами, або тих, що застосовують булінг проти інших дітей,  існує ризик виникнення чисельних емоційних проблем і проблем поведінки і стосунків з людьми. Вони потребуватимуть підтримки дорослих, які б допомогли їм розвинути здорові відношення з людьми не лише у школі, але й протягом усього їх подальшого життя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931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864096"/>
          </a:xfrm>
        </p:spPr>
        <p:txBody>
          <a:bodyPr/>
          <a:lstStyle/>
          <a:p>
            <a:pPr algn="ctr"/>
            <a:r>
              <a:rPr lang="uk-UA" dirty="0" smtClean="0"/>
              <a:t>Форми булінгу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5760640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buNone/>
            </a:pPr>
            <a:r>
              <a:rPr lang="uk-UA" i="1" u="sng" dirty="0"/>
              <a:t>1</a:t>
            </a:r>
            <a:r>
              <a:rPr lang="uk-UA" sz="2300" u="sng" dirty="0"/>
              <a:t>. Вербальний (словесний) булінг</a:t>
            </a:r>
            <a:endParaRPr lang="ru-RU" sz="2300" u="sng" dirty="0"/>
          </a:p>
          <a:p>
            <a:pPr marL="114300" indent="0" algn="just">
              <a:buNone/>
            </a:pPr>
            <a:r>
              <a:rPr lang="uk-UA" sz="2300" dirty="0"/>
              <a:t>Що це таке: це словесне знущання або залякування за допомогою образливих слів, яке включає в себе постійні образи, погрози й неповажні коментарі про кого-небудь (про зовнішній вигляд, релігію, етнічну приналежність, інвалідність, особливості стилю одягу і т. п.).</a:t>
            </a:r>
            <a:endParaRPr lang="ru-RU" sz="2300" dirty="0"/>
          </a:p>
          <a:p>
            <a:pPr marL="114300" indent="0" algn="just">
              <a:buNone/>
            </a:pPr>
            <a:r>
              <a:rPr lang="uk-UA" sz="2300" u="sng" dirty="0" smtClean="0"/>
              <a:t>2</a:t>
            </a:r>
            <a:r>
              <a:rPr lang="uk-UA" sz="2300" u="sng" dirty="0"/>
              <a:t>. Фізичний булінг</a:t>
            </a:r>
            <a:endParaRPr lang="ru-RU" sz="2300" u="sng" dirty="0"/>
          </a:p>
          <a:p>
            <a:pPr marL="114300" indent="0" algn="just">
              <a:buNone/>
            </a:pPr>
            <a:r>
              <a:rPr lang="uk-UA" sz="2300" dirty="0"/>
              <a:t>Що це таке: фізичне залякування або булінг за допомогою агресивного фізичного залякування полягає в багаторазово повторюваних ударах, стусанах, підніжках, блокуванні, поштовхах і дотиках небажаним і неналежним чином.</a:t>
            </a:r>
            <a:endParaRPr lang="ru-RU" sz="2300" dirty="0"/>
          </a:p>
          <a:p>
            <a:pPr marL="114300" indent="0" algn="just">
              <a:buNone/>
            </a:pPr>
            <a:r>
              <a:rPr lang="uk-UA" sz="2300" u="sng" dirty="0" smtClean="0"/>
              <a:t>3</a:t>
            </a:r>
            <a:r>
              <a:rPr lang="uk-UA" sz="2300" u="sng" dirty="0"/>
              <a:t>. Соціальний булінг</a:t>
            </a:r>
            <a:endParaRPr lang="ru-RU" sz="2300" u="sng" dirty="0"/>
          </a:p>
          <a:p>
            <a:pPr marL="114300" indent="0" algn="just">
              <a:buNone/>
            </a:pPr>
            <a:r>
              <a:rPr lang="uk-UA" sz="2300" dirty="0"/>
              <a:t>Що це таке: соціальне залякування або булінг із застосуванням тактики ізоляції припускає, що когось навмисно не допускають до участі в роботі групи, трапеза це за обіднім столом, гра, заняття спортом чи громадська діяльність.</a:t>
            </a:r>
            <a:endParaRPr lang="ru-RU" sz="2300" dirty="0"/>
          </a:p>
          <a:p>
            <a:pPr marL="114300" indent="0" algn="just">
              <a:buNone/>
            </a:pPr>
            <a:r>
              <a:rPr lang="uk-UA" sz="2300" u="sng" dirty="0" smtClean="0"/>
              <a:t>4</a:t>
            </a:r>
            <a:r>
              <a:rPr lang="uk-UA" sz="2300" u="sng" dirty="0"/>
              <a:t>. Кіберзалякування, кібербулінг</a:t>
            </a:r>
            <a:endParaRPr lang="ru-RU" sz="2300" u="sng" dirty="0"/>
          </a:p>
          <a:p>
            <a:pPr marL="114300" indent="0" algn="just">
              <a:buNone/>
            </a:pPr>
            <a:r>
              <a:rPr lang="uk-UA" sz="2300" dirty="0"/>
              <a:t>Що це таке: кіберзалякування (кібернасильство) або булінг у кіберпросторі полягає у звинуваченні когось з використанням образливих слів, брехні та неправдивих чуток за допомогою електронної пошти, текстових повідомлень і повідомлень у соціальних мережах.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73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Соціальна структура булінгу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765681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228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1895"/>
            <a:ext cx="6457528" cy="1143000"/>
          </a:xfrm>
        </p:spPr>
        <p:txBody>
          <a:bodyPr/>
          <a:lstStyle/>
          <a:p>
            <a:r>
              <a:rPr lang="uk-UA" dirty="0" smtClean="0"/>
              <a:t>Чому діти стають жертвами булінгу?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7897688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uk-UA" dirty="0" smtClean="0"/>
              <a:t>Психологи визначають декілька основних причин:</a:t>
            </a:r>
          </a:p>
          <a:p>
            <a:pPr algn="just"/>
            <a:r>
              <a:rPr lang="uk-UA" b="1" dirty="0" smtClean="0"/>
              <a:t>Занижена самооцінка.</a:t>
            </a:r>
            <a:r>
              <a:rPr lang="uk-UA" dirty="0" smtClean="0"/>
              <a:t> Навіть якщо дитина виявляє її через </a:t>
            </a:r>
            <a:r>
              <a:rPr lang="uk-UA" dirty="0" err="1" smtClean="0"/>
              <a:t>нарцисизм</a:t>
            </a:r>
            <a:r>
              <a:rPr lang="uk-UA" dirty="0" smtClean="0"/>
              <a:t>, надмірну відкритість, зверхність.</a:t>
            </a:r>
          </a:p>
          <a:p>
            <a:pPr algn="just"/>
            <a:r>
              <a:rPr lang="uk-UA" b="1" dirty="0" smtClean="0"/>
              <a:t>Домашня атмосфера.</a:t>
            </a:r>
            <a:r>
              <a:rPr lang="uk-UA" dirty="0" smtClean="0"/>
              <a:t> Дуже часто жертвами булінгу стають діти, яких вдома принижують, знецінюють, ображають. Або є родини, де дитину звикли жаліти - нещасна, хвора, росте без батька... Школа і садок — каталізатор домашніх проблем. Тож, якщо дитина звикла отримати більше уваги до себе, поблажливість батьків, коли вона бідна й нещасна, то вона буде створювати навколо себе таку ж атмосферу і в школі.</a:t>
            </a:r>
          </a:p>
          <a:p>
            <a:pPr algn="just"/>
            <a:r>
              <a:rPr lang="uk-UA" b="1" dirty="0" smtClean="0"/>
              <a:t>Атмосфера в класі</a:t>
            </a:r>
            <a:r>
              <a:rPr lang="uk-UA" dirty="0" smtClean="0"/>
              <a:t>. Бувають колективи в яких є дитина-агресор. Вона свідомо шукає слабшого, використовує його як грушу для биття, вирівнюючи свій психологічний стан.</a:t>
            </a:r>
          </a:p>
          <a:p>
            <a:endParaRPr lang="ru-RU" dirty="0"/>
          </a:p>
        </p:txBody>
      </p:sp>
      <p:pic>
        <p:nvPicPr>
          <p:cNvPr id="2050" name="Picture 2" descr="https://4.bp.blogspot.com/-mmG6BGsaBvc/WLH-92jLpXI/AAAAAAAACZU/VDIRVMAnc0YDsqaGu4hatBsqCe801WqcACLcB/s1600/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29908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2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3232" cy="1143000"/>
          </a:xfrm>
        </p:spPr>
        <p:txBody>
          <a:bodyPr/>
          <a:lstStyle/>
          <a:p>
            <a:pPr algn="ctr"/>
            <a:r>
              <a:rPr lang="uk-UA" sz="4800" dirty="0" smtClean="0"/>
              <a:t>Як розпізнати булінг?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920880" cy="525658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 </a:t>
            </a:r>
            <a:r>
              <a:rPr lang="uk-UA" sz="3800" b="1" dirty="0" smtClean="0"/>
              <a:t>Діти, які страждають від булінгу, можуть не хотіти йти до школи або ж можуть плакати, вигадувати хворобу у шкільні дні.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Вони не беруть участь у спільній класній діяльності, соціальних заходах.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Часто у дитини змінюється поведінка: вона усамітнюється, поводить себе незвичайно.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Дитина починає губити гроші або речі, приходить додому у порваному одязі чи з поламаними речами. Коли ви її запитуєте, що трапилося - не можуть реалістично пояснити.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Може почати говорити про те, </a:t>
            </a:r>
            <a:r>
              <a:rPr lang="uk-UA" sz="3800" b="1" dirty="0" err="1" smtClean="0"/>
              <a:t>що кине шк</a:t>
            </a:r>
            <a:r>
              <a:rPr lang="uk-UA" sz="3800" b="1" dirty="0" smtClean="0"/>
              <a:t>олу, пропускає заходи, в яких приймають участь інші учні.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Відсутність контакту з однолітками: немає друзів, не ведеться переписка у </a:t>
            </a:r>
            <a:r>
              <a:rPr lang="uk-UA" sz="3800" b="1" dirty="0" err="1" smtClean="0"/>
              <a:t>соцмережах</a:t>
            </a:r>
            <a:r>
              <a:rPr lang="uk-UA" sz="3800" b="1" dirty="0" smtClean="0"/>
              <a:t>, похід до школи і повернення звідти наодинці, немає у кого запитати домашнє завдання.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Психосоматичні ознаки: часті хвороби, наприклад, ломота в тілі, болі в животі, вірусні інфекції.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Обмальовані руки або специфічні малюнки на полях у зошиті.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Бажання іти до школи іншою дорогою, аніж та, якою йдуть усі інші діти.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4590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955" y="116632"/>
            <a:ext cx="7620000" cy="1143000"/>
          </a:xfrm>
        </p:spPr>
        <p:txBody>
          <a:bodyPr/>
          <a:lstStyle/>
          <a:p>
            <a:r>
              <a:rPr lang="uk-UA" dirty="0" smtClean="0"/>
              <a:t>Що робити батькам?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55" y="1164550"/>
            <a:ext cx="76200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uk-UA" sz="2400" dirty="0" smtClean="0"/>
              <a:t>Пам’ятайте, якщо помітили, що:</a:t>
            </a:r>
          </a:p>
          <a:p>
            <a:pPr algn="just"/>
            <a:r>
              <a:rPr lang="uk-UA" sz="2400" dirty="0" smtClean="0"/>
              <a:t>у дитини немає друзів;</a:t>
            </a:r>
          </a:p>
          <a:p>
            <a:pPr algn="just"/>
            <a:r>
              <a:rPr lang="uk-UA" sz="2400" dirty="0" smtClean="0"/>
              <a:t>дитина боїться іти до школи;</a:t>
            </a:r>
          </a:p>
          <a:p>
            <a:pPr algn="just"/>
            <a:r>
              <a:rPr lang="uk-UA" sz="2400" dirty="0" smtClean="0"/>
              <a:t>має низьку самооцінку;</a:t>
            </a:r>
          </a:p>
          <a:p>
            <a:pPr algn="just"/>
            <a:r>
              <a:rPr lang="uk-UA" sz="2400" dirty="0" smtClean="0"/>
              <a:t>у дитини з’являються зіпсовані речі;</a:t>
            </a:r>
          </a:p>
          <a:p>
            <a:pPr algn="just"/>
            <a:r>
              <a:rPr lang="uk-UA" sz="2400" dirty="0" smtClean="0"/>
              <a:t>дитина сама наносить собі ушкодження;</a:t>
            </a:r>
          </a:p>
          <a:p>
            <a:pPr algn="just"/>
            <a:r>
              <a:rPr lang="uk-UA" sz="2400" dirty="0" smtClean="0"/>
              <a:t>сумна після спілкування у соціальних мережах та ін.</a:t>
            </a:r>
          </a:p>
          <a:p>
            <a:pPr marL="114300" indent="0" algn="just">
              <a:buNone/>
            </a:pPr>
            <a:r>
              <a:rPr lang="uk-UA" sz="2400" dirty="0" smtClean="0"/>
              <a:t>– поговоріть із дитиною, вислухайте та допоможіть вирішити проблемну ситуацію.</a:t>
            </a:r>
          </a:p>
          <a:p>
            <a:endParaRPr lang="ru-RU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±ÑÐ»ÑÐ½Ð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5"/>
            <a:ext cx="640871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4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349</TotalTime>
  <Words>1375</Words>
  <Application>Microsoft Office PowerPoint</Application>
  <PresentationFormat>Экран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Що треба знати про булінг?</vt:lpstr>
      <vt:lpstr>Статистика</vt:lpstr>
      <vt:lpstr>Що таке булінг?</vt:lpstr>
      <vt:lpstr>Наскільки серйозною є проблема булінгу?</vt:lpstr>
      <vt:lpstr>Форми булінгу</vt:lpstr>
      <vt:lpstr>Соціальна структура булінгу</vt:lpstr>
      <vt:lpstr>Чому діти стають жертвами булінгу?</vt:lpstr>
      <vt:lpstr>Як розпізнати булінг?</vt:lpstr>
      <vt:lpstr>Що робити батькам?</vt:lpstr>
      <vt:lpstr>Алгоритм дій у випадку проявів булінгу в закладах освіти</vt:lpstr>
      <vt:lpstr>Відповідальність </vt:lpstr>
      <vt:lpstr>Чого не слід робити педагогу</vt:lpstr>
      <vt:lpstr>Чого не слід робити педагогу</vt:lpstr>
      <vt:lpstr>Виховання здорових стосунків може допомогти зупинити булінг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треба знати про булінг?</dc:title>
  <dc:creator>User</dc:creator>
  <cp:lastModifiedBy>АНАСТАСІЯ</cp:lastModifiedBy>
  <cp:revision>18</cp:revision>
  <dcterms:created xsi:type="dcterms:W3CDTF">2019-01-18T11:53:59Z</dcterms:created>
  <dcterms:modified xsi:type="dcterms:W3CDTF">2021-03-31T12:36:23Z</dcterms:modified>
</cp:coreProperties>
</file>