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3E9A31-A598-41FB-AD66-91E523941477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CD738F-F4AD-499D-A172-808CB1D0DE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002060"/>
                </a:solidFill>
              </a:rPr>
              <a:t>Техн</a:t>
            </a:r>
            <a:r>
              <a:rPr lang="uk-UA" sz="6000" b="1" i="1" dirty="0" err="1" smtClean="0">
                <a:solidFill>
                  <a:srgbClr val="002060"/>
                </a:solidFill>
              </a:rPr>
              <a:t>ічні</a:t>
            </a:r>
            <a:r>
              <a:rPr lang="uk-UA" sz="6000" b="1" i="1" dirty="0" smtClean="0">
                <a:solidFill>
                  <a:srgbClr val="002060"/>
                </a:solidFill>
              </a:rPr>
              <a:t> винаходи , що змінили життя людства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Підготувала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Учениця 7 класу 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Петрівського НВК </a:t>
            </a:r>
          </a:p>
          <a:p>
            <a:r>
              <a:rPr lang="uk-UA" sz="2800" b="1" dirty="0" err="1" smtClean="0">
                <a:solidFill>
                  <a:schemeClr val="tx1"/>
                </a:solidFill>
              </a:rPr>
              <a:t>Кубатіна</a:t>
            </a:r>
            <a:r>
              <a:rPr lang="uk-UA" sz="2800" b="1" dirty="0" smtClean="0">
                <a:solidFill>
                  <a:schemeClr val="tx1"/>
                </a:solidFill>
              </a:rPr>
              <a:t> Даша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259632" y="3068960"/>
            <a:ext cx="1368152" cy="129614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804248" y="3068960"/>
            <a:ext cx="1584176" cy="129614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Інтернет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розроблений</a:t>
            </a:r>
            <a:r>
              <a:rPr lang="ru-RU" dirty="0">
                <a:solidFill>
                  <a:schemeClr val="tx1"/>
                </a:solidFill>
              </a:rPr>
              <a:t> у 1973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Вінтоном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Серфом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підтримки</a:t>
            </a:r>
            <a:r>
              <a:rPr lang="ru-RU" dirty="0">
                <a:solidFill>
                  <a:schemeClr val="tx1"/>
                </a:solidFill>
              </a:rPr>
              <a:t> Агентства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Міністерства</a:t>
            </a:r>
            <a:r>
              <a:rPr lang="ru-RU" dirty="0">
                <a:solidFill>
                  <a:schemeClr val="tx1"/>
                </a:solidFill>
              </a:rPr>
              <a:t> оборони США (</a:t>
            </a:r>
            <a:r>
              <a:rPr lang="en-US" dirty="0">
                <a:solidFill>
                  <a:schemeClr val="tx1"/>
                </a:solidFill>
              </a:rPr>
              <a:t>ARPA). </a:t>
            </a:r>
            <a:r>
              <a:rPr lang="ru-RU" dirty="0" err="1">
                <a:solidFill>
                  <a:schemeClr val="tx1"/>
                </a:solidFill>
              </a:rPr>
              <a:t>Первісне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забезпечити</a:t>
            </a:r>
            <a:r>
              <a:rPr lang="ru-RU" dirty="0">
                <a:solidFill>
                  <a:schemeClr val="tx1"/>
                </a:solidFill>
              </a:rPr>
              <a:t> мережу </a:t>
            </a:r>
            <a:r>
              <a:rPr lang="ru-RU" dirty="0" err="1">
                <a:solidFill>
                  <a:schemeClr val="tx1"/>
                </a:solidFill>
              </a:rPr>
              <a:t>спілкування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науково-дослідних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лабораторіях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університетах</a:t>
            </a:r>
            <a:r>
              <a:rPr lang="ru-RU" dirty="0">
                <a:solidFill>
                  <a:schemeClr val="tx1"/>
                </a:solidFill>
              </a:rPr>
              <a:t> США. </a:t>
            </a:r>
            <a:r>
              <a:rPr lang="ru-RU" dirty="0" err="1">
                <a:solidFill>
                  <a:schemeClr val="tx1"/>
                </a:solidFill>
              </a:rPr>
              <a:t>Цей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винахід</a:t>
            </a:r>
            <a:r>
              <a:rPr lang="ru-RU" dirty="0">
                <a:solidFill>
                  <a:schemeClr val="tx1"/>
                </a:solidFill>
              </a:rPr>
              <a:t> (разом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Всесвітньою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павутиною</a:t>
            </a:r>
            <a:r>
              <a:rPr lang="ru-RU" dirty="0">
                <a:solidFill>
                  <a:schemeClr val="tx1"/>
                </a:solidFill>
              </a:rPr>
              <a:t>) є </a:t>
            </a:r>
            <a:r>
              <a:rPr lang="ru-RU" dirty="0" err="1">
                <a:solidFill>
                  <a:schemeClr val="tx1"/>
                </a:solidFill>
              </a:rPr>
              <a:t>головним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революційним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винаходом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XX </a:t>
            </a:r>
            <a:r>
              <a:rPr lang="ru-RU" dirty="0" err="1">
                <a:solidFill>
                  <a:schemeClr val="tx1"/>
                </a:solidFill>
              </a:rPr>
              <a:t>століття</a:t>
            </a:r>
            <a:r>
              <a:rPr lang="ru-RU" dirty="0">
                <a:solidFill>
                  <a:schemeClr val="tx1"/>
                </a:solidFill>
              </a:rPr>
              <a:t>. У 1996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25 </a:t>
            </a:r>
            <a:r>
              <a:rPr lang="ru-RU" dirty="0" err="1">
                <a:solidFill>
                  <a:schemeClr val="tx1"/>
                </a:solidFill>
              </a:rPr>
              <a:t>мільйонів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комп’ютерів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підключено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Інтернет</a:t>
            </a:r>
            <a:r>
              <a:rPr lang="ru-RU" dirty="0">
                <a:solidFill>
                  <a:schemeClr val="tx1"/>
                </a:solidFill>
              </a:rPr>
              <a:t> у 180 </a:t>
            </a:r>
            <a:r>
              <a:rPr lang="ru-RU" dirty="0" err="1">
                <a:solidFill>
                  <a:schemeClr val="tx1"/>
                </a:solidFill>
              </a:rPr>
              <a:t>країнах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Roboto"/>
              </a:rPr>
              <a:t>Інтернет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</a:t>
            </a:r>
            <a:br>
              <a:rPr lang="ru-RU" dirty="0">
                <a:solidFill>
                  <a:schemeClr val="bg1"/>
                </a:solidFill>
                <a:latin typeface="Roboto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2D2D2D"/>
                </a:solidFill>
                <a:latin typeface="Open Sans"/>
              </a:rPr>
              <a:t>Як ми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знаємо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всесвітню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павутину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(</a:t>
            </a:r>
            <a:r>
              <a:rPr lang="en-US" dirty="0">
                <a:solidFill>
                  <a:srgbClr val="2D2D2D"/>
                </a:solidFill>
                <a:latin typeface="Open Sans"/>
              </a:rPr>
              <a:t>WWW- World Wide Web)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вперше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спрогнозував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Артур Кларк, коли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він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написав,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супутники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одного дня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принесуть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накопичені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знання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про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світ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у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наші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пальці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поєднуючи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телефон,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фотокопіювач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телебачення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комп’ютер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Однак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було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зроблено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через 19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років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у 1989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році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працівником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D2D2D"/>
                </a:solidFill>
                <a:latin typeface="Open Sans"/>
              </a:rPr>
              <a:t>CERN 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Томом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Бернерсом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Лі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Мережа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змінила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спосіб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роботи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у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різних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сферах,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включаючи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освіту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музику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фінанси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читання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 медицину,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знайомства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мережу,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мову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тощо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    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Всесвітня</a:t>
            </a:r>
            <a:r>
              <a:rPr lang="en-US" dirty="0"/>
              <a:t> </a:t>
            </a:r>
            <a:r>
              <a:rPr lang="en-US" dirty="0" err="1"/>
              <a:t>павутина</a:t>
            </a:r>
            <a:r>
              <a:rPr lang="en-US" dirty="0"/>
              <a:t> (World Wide Web)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2D2D2D"/>
                </a:solidFill>
                <a:latin typeface="Open Sans"/>
              </a:rPr>
              <a:t>Хоча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телебачення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можна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віднести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здобутків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однієї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людини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здебільшого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вважається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сучасного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телебачення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–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робота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двох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людей: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Володимира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Косма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Зворикіна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(1923)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Філона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Фарнсворта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(1927).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Телебачення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було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також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одним з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найбільших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винаходів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яке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розвивалося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механічної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електронної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кольорової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до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цифрової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розумної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тепер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тривимірної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версії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Зазвичай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люди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проводять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близько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4–8 годин за переглядом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телевізора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на день, і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телебачення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не просто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зінило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світ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воно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значно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вплинуло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сімейне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соціальне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життя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   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1"/>
                </a:solidFill>
                <a:latin typeface="Roboto"/>
              </a:rPr>
              <a:t>Телебачення</a:t>
            </a:r>
            <a:endParaRPr lang="ru-RU" b="1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40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Винахід</a:t>
            </a:r>
            <a:r>
              <a:rPr lang="ru-RU" dirty="0"/>
              <a:t> лампочки </a:t>
            </a:r>
            <a:r>
              <a:rPr lang="ru-RU" dirty="0" err="1"/>
              <a:t>відбувався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1800-х </a:t>
            </a:r>
            <a:r>
              <a:rPr lang="ru-RU" dirty="0" err="1"/>
              <a:t>років</a:t>
            </a:r>
            <a:r>
              <a:rPr lang="ru-RU" dirty="0"/>
              <a:t>. Томас </a:t>
            </a:r>
            <a:r>
              <a:rPr lang="ru-RU" dirty="0" err="1"/>
              <a:t>Едісон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винахідником</a:t>
            </a:r>
            <a:r>
              <a:rPr lang="ru-RU" dirty="0"/>
              <a:t> лампочки, яка </a:t>
            </a:r>
            <a:r>
              <a:rPr lang="ru-RU" dirty="0" err="1"/>
              <a:t>пропрацювала</a:t>
            </a:r>
            <a:r>
              <a:rPr lang="ru-RU" dirty="0"/>
              <a:t> 1500 годин без </a:t>
            </a:r>
            <a:r>
              <a:rPr lang="ru-RU" dirty="0" err="1"/>
              <a:t>вигоряння</a:t>
            </a:r>
            <a:r>
              <a:rPr lang="ru-RU" dirty="0"/>
              <a:t> в 1879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висували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працюючу</a:t>
            </a:r>
            <a:r>
              <a:rPr lang="ru-RU" dirty="0"/>
              <a:t> і </a:t>
            </a:r>
            <a:r>
              <a:rPr lang="ru-RU" dirty="0" err="1"/>
              <a:t>яскраву</a:t>
            </a:r>
            <a:r>
              <a:rPr lang="ru-RU" dirty="0"/>
              <a:t> лампочку, яка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Лампочка</a:t>
            </a:r>
          </a:p>
        </p:txBody>
      </p:sp>
    </p:spTree>
    <p:extLst>
      <p:ext uri="{BB962C8B-B14F-4D97-AF65-F5344CB8AC3E}">
        <p14:creationId xmlns:p14="http://schemas.microsoft.com/office/powerpoint/2010/main" val="42658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у </a:t>
            </a:r>
            <a:r>
              <a:rPr lang="ru-RU" dirty="0" err="1"/>
              <a:t>бактеріях</a:t>
            </a:r>
            <a:r>
              <a:rPr lang="ru-RU" dirty="0"/>
              <a:t> </a:t>
            </a:r>
            <a:r>
              <a:rPr lang="ru-RU" dirty="0" err="1"/>
              <a:t>Петрі</a:t>
            </a:r>
            <a:r>
              <a:rPr lang="ru-RU" dirty="0"/>
              <a:t> лауреатом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Олександром</a:t>
            </a:r>
            <a:r>
              <a:rPr lang="ru-RU" dirty="0"/>
              <a:t> </a:t>
            </a:r>
            <a:r>
              <a:rPr lang="ru-RU" dirty="0" err="1"/>
              <a:t>Флемінгом</a:t>
            </a:r>
            <a:r>
              <a:rPr lang="ru-RU" dirty="0"/>
              <a:t> у 1928 </a:t>
            </a:r>
            <a:r>
              <a:rPr lang="ru-RU" dirty="0" err="1"/>
              <a:t>році</a:t>
            </a:r>
            <a:r>
              <a:rPr lang="ru-RU" dirty="0"/>
              <a:t>, препарат </a:t>
            </a:r>
            <a:r>
              <a:rPr lang="ru-RU" dirty="0" err="1"/>
              <a:t>Пеніцилін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, яка </a:t>
            </a:r>
            <a:r>
              <a:rPr lang="ru-RU" dirty="0" err="1"/>
              <a:t>виліковує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, не </a:t>
            </a:r>
            <a:r>
              <a:rPr lang="ru-RU" dirty="0" err="1"/>
              <a:t>завдаючи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. </a:t>
            </a:r>
            <a:r>
              <a:rPr lang="ru-RU" dirty="0" err="1"/>
              <a:t>Пеніцилін</a:t>
            </a:r>
            <a:r>
              <a:rPr lang="ru-RU" dirty="0"/>
              <a:t> </a:t>
            </a:r>
            <a:r>
              <a:rPr lang="ru-RU" dirty="0" err="1"/>
              <a:t>масово</a:t>
            </a:r>
            <a:r>
              <a:rPr lang="ru-RU" dirty="0"/>
              <a:t> </a:t>
            </a:r>
            <a:r>
              <a:rPr lang="ru-RU" dirty="0" err="1"/>
              <a:t>вироблявся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для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військовослужбовців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венеричних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і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стандартний</a:t>
            </a:r>
            <a:r>
              <a:rPr lang="ru-RU" dirty="0"/>
              <a:t> </a:t>
            </a:r>
            <a:r>
              <a:rPr lang="ru-RU" dirty="0" err="1"/>
              <a:t>антибіотик</a:t>
            </a:r>
            <a:r>
              <a:rPr lang="ru-RU" dirty="0"/>
              <a:t> при </a:t>
            </a:r>
            <a:r>
              <a:rPr lang="ru-RU" dirty="0" err="1"/>
              <a:t>інфекціях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відкриттів</a:t>
            </a:r>
            <a:r>
              <a:rPr lang="ru-RU" dirty="0"/>
              <a:t>, </a:t>
            </a:r>
            <a:r>
              <a:rPr lang="ru-RU" dirty="0" err="1"/>
              <a:t>зроблених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Пеніцилін</a:t>
            </a:r>
            <a:r>
              <a:rPr lang="ru-RU" dirty="0"/>
              <a:t> (</a:t>
            </a:r>
            <a:r>
              <a:rPr lang="ru-RU" dirty="0" err="1"/>
              <a:t>винахід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змінив</a:t>
            </a:r>
            <a:r>
              <a:rPr lang="ru-RU" dirty="0"/>
              <a:t> медицину)</a:t>
            </a:r>
          </a:p>
        </p:txBody>
      </p:sp>
    </p:spTree>
    <p:extLst>
      <p:ext uri="{BB962C8B-B14F-4D97-AF65-F5344CB8AC3E}">
        <p14:creationId xmlns:p14="http://schemas.microsoft.com/office/powerpoint/2010/main" val="21238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Винаходи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змінили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б </a:t>
            </a:r>
            <a:r>
              <a:rPr lang="ru-RU" dirty="0" err="1"/>
              <a:t>неповними</a:t>
            </a:r>
            <a:r>
              <a:rPr lang="ru-RU" dirty="0"/>
              <a:t> без телефону (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телефони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)! У 1876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Грехем</a:t>
            </a:r>
            <a:r>
              <a:rPr lang="ru-RU" dirty="0"/>
              <a:t> Белл </a:t>
            </a:r>
            <a:r>
              <a:rPr lang="ru-RU" dirty="0" err="1"/>
              <a:t>приєднав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чашки </a:t>
            </a:r>
            <a:r>
              <a:rPr lang="ru-RU" dirty="0" err="1"/>
              <a:t>ниткою</a:t>
            </a:r>
            <a:r>
              <a:rPr lang="ru-RU" dirty="0"/>
              <a:t> і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для </a:t>
            </a:r>
            <a:r>
              <a:rPr lang="ru-RU" dirty="0" err="1"/>
              <a:t>розмови</a:t>
            </a:r>
            <a:r>
              <a:rPr lang="ru-RU" dirty="0"/>
              <a:t> з одного </a:t>
            </a:r>
            <a:r>
              <a:rPr lang="ru-RU" dirty="0" err="1"/>
              <a:t>кінця</a:t>
            </a:r>
            <a:r>
              <a:rPr lang="ru-RU" dirty="0"/>
              <a:t> та </a:t>
            </a:r>
            <a:r>
              <a:rPr lang="ru-RU" dirty="0" err="1"/>
              <a:t>прослуховування</a:t>
            </a:r>
            <a:r>
              <a:rPr lang="ru-RU" dirty="0"/>
              <a:t> з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заклало фундамент для </a:t>
            </a:r>
            <a:r>
              <a:rPr lang="ru-RU" dirty="0" err="1"/>
              <a:t>ще</a:t>
            </a:r>
            <a:r>
              <a:rPr lang="ru-RU" dirty="0"/>
              <a:t> одного </a:t>
            </a:r>
            <a:r>
              <a:rPr lang="ru-RU" dirty="0" err="1"/>
              <a:t>революційного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є гаджетом, </a:t>
            </a:r>
            <a:r>
              <a:rPr lang="ru-RU" dirty="0" err="1"/>
              <a:t>якого</a:t>
            </a:r>
            <a:r>
              <a:rPr lang="ru-RU" dirty="0"/>
              <a:t> ми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в руках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кишенях</a:t>
            </a:r>
            <a:r>
              <a:rPr lang="ru-RU" dirty="0"/>
              <a:t>. Телефон,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став </a:t>
            </a:r>
            <a:r>
              <a:rPr lang="ru-RU" dirty="0" err="1"/>
              <a:t>мобільним</a:t>
            </a:r>
            <a:r>
              <a:rPr lang="ru-RU" dirty="0"/>
              <a:t> телефоном,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рятувальний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людство</a:t>
            </a:r>
            <a:r>
              <a:rPr lang="ru-RU" dirty="0"/>
              <a:t>, особливо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звукової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неперевершене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до </a:t>
            </a:r>
            <a:r>
              <a:rPr lang="ru-RU" dirty="0" err="1"/>
              <a:t>сьогодні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Телефон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4975"/>
            <a:ext cx="6096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708920"/>
            <a:ext cx="7408333" cy="3450696"/>
          </a:xfrm>
        </p:spPr>
        <p:txBody>
          <a:bodyPr>
            <a:normAutofit/>
          </a:bodyPr>
          <a:lstStyle/>
          <a:p>
            <a:r>
              <a:rPr lang="uk-UA" sz="4400" dirty="0" smtClean="0"/>
              <a:t>1.Мережа інтернет.</a:t>
            </a:r>
          </a:p>
          <a:p>
            <a:r>
              <a:rPr lang="uk-UA" sz="4400" dirty="0" smtClean="0"/>
              <a:t>2.Книжки.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B050"/>
                </a:solidFill>
              </a:rPr>
              <a:t>Дякую за увагу !!!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Д</a:t>
            </a:r>
            <a:r>
              <a:rPr lang="uk-UA" sz="4000" i="1" dirty="0" err="1" smtClean="0">
                <a:solidFill>
                  <a:schemeClr val="tx1"/>
                </a:solidFill>
              </a:rPr>
              <a:t>ізнатися</a:t>
            </a:r>
            <a:r>
              <a:rPr lang="uk-UA" sz="4000" i="1" dirty="0" smtClean="0">
                <a:solidFill>
                  <a:schemeClr val="tx1"/>
                </a:solidFill>
              </a:rPr>
              <a:t> технічні  винаходи які змінили життя людей.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275856" y="4797152"/>
            <a:ext cx="1440160" cy="14401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2D2D2D"/>
                </a:solidFill>
                <a:latin typeface="Open Sans"/>
              </a:rPr>
              <a:t>Кожне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десятиліття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може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і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кожен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рік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відкриває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нових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геніїв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створюють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новаторські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винаходи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різних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галузях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Але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траплялися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значні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технологічні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прориви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–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винаходи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людства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змінили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світ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кардинально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покращили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спосіб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життя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людей,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зробили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світ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розумнішим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кращим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іноді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навіть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веселішим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Ось,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вашої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уваги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10 таких речей,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після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яких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світ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став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інакшим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  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Вступ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73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rgbClr val="2D2D2D"/>
                </a:solidFill>
                <a:latin typeface="Open Sans"/>
              </a:rPr>
              <a:t>Хоча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перша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версія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парової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машини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датується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3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століттям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нашої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ери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лише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на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рубежі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19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століття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появі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індустріальної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епохи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з’явилася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сучасна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форма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двигуна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внутрішнього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згоряння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Потрібні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десятиліття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проектування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креслення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якого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було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зроблено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Джеймсом Ваттом,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щоб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створити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механізм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коли при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згорянні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палива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виділяється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високотемпературний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газ, і при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розширенні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він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тим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самим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надає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тиск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на поршень і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переміщує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Цей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феноменальний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зіграв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ключову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роль у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винаході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інших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машин, таких як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автомобілі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літаки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змінили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обличчя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планети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в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якій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ми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живемо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    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Паровий</a:t>
            </a:r>
            <a:r>
              <a:rPr lang="ru-RU" b="1" dirty="0"/>
              <a:t> </a:t>
            </a:r>
            <a:r>
              <a:rPr lang="ru-RU" b="1" dirty="0" err="1"/>
              <a:t>двигун</a:t>
            </a:r>
            <a:r>
              <a:rPr lang="ru-RU" b="1" dirty="0"/>
              <a:t> (</a:t>
            </a:r>
            <a:r>
              <a:rPr lang="ru-RU" b="1" dirty="0" err="1"/>
              <a:t>винахід</a:t>
            </a:r>
            <a:r>
              <a:rPr lang="ru-RU" b="1" dirty="0"/>
              <a:t>, без </a:t>
            </a:r>
            <a:r>
              <a:rPr lang="ru-RU" b="1" dirty="0" err="1"/>
              <a:t>якого</a:t>
            </a:r>
            <a:r>
              <a:rPr lang="ru-RU" b="1" dirty="0"/>
              <a:t> б не </a:t>
            </a:r>
            <a:r>
              <a:rPr lang="ru-RU" b="1" dirty="0" err="1"/>
              <a:t>було</a:t>
            </a:r>
            <a:r>
              <a:rPr lang="ru-RU" b="1" dirty="0"/>
              <a:t> машин)</a:t>
            </a:r>
          </a:p>
        </p:txBody>
      </p:sp>
    </p:spTree>
    <p:extLst>
      <p:ext uri="{BB962C8B-B14F-4D97-AF65-F5344CB8AC3E}">
        <p14:creationId xmlns:p14="http://schemas.microsoft.com/office/powerpoint/2010/main" val="1843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2D2D2D"/>
                </a:solidFill>
                <a:latin typeface="Open Sans"/>
              </a:rPr>
              <a:t>Ідея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симетричного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компонента,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рухається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круговим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рухом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по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осі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існувала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в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Стародавній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Месопотамії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Єгипті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Європі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окремо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різні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часові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періоди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Таким чином, не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можна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встановити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ким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створене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і де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вперше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з’явилося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колесо, але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цей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великий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з’явився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в 3500 р.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н.е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 і став одним з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найважливіших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винаходів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змінив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людство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Колесо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використовувалося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для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полегшення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ведення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сільського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господарства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транспортування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відкриття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інших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чудових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винаходів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починаючи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від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годинників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транспортних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D2D2D"/>
                </a:solidFill>
                <a:latin typeface="Open Sans"/>
              </a:rPr>
              <a:t>засобів</a:t>
            </a:r>
            <a:r>
              <a:rPr lang="ru-RU" dirty="0">
                <a:solidFill>
                  <a:srgbClr val="2D2D2D"/>
                </a:solidFill>
                <a:latin typeface="Open Sans"/>
              </a:rPr>
              <a:t>. 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2D2D2D"/>
                </a:solidFill>
                <a:latin typeface="Roboto"/>
              </a:rPr>
              <a:t>Колесо (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найдавніший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 та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найважливіший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серед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винаходів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людства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,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що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змінили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 </a:t>
            </a:r>
            <a:r>
              <a:rPr lang="ru-RU" sz="3200" b="1" dirty="0" err="1">
                <a:solidFill>
                  <a:srgbClr val="2D2D2D"/>
                </a:solidFill>
                <a:latin typeface="Roboto"/>
              </a:rPr>
              <a:t>світ</a:t>
            </a:r>
            <a:r>
              <a:rPr lang="ru-RU" sz="3200" b="1" dirty="0">
                <a:solidFill>
                  <a:srgbClr val="2D2D2D"/>
                </a:solidFill>
                <a:latin typeface="Roboto"/>
              </a:rPr>
              <a:t>)</a:t>
            </a:r>
            <a:endParaRPr lang="ru-RU" sz="3200" b="1" i="0" dirty="0">
              <a:solidFill>
                <a:srgbClr val="2D2D2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978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0960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2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err="1">
                <a:solidFill>
                  <a:schemeClr val="tx1"/>
                </a:solidFill>
              </a:rPr>
              <a:t>Йоганнес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Гутенберг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винайшов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друкарський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верстат</a:t>
            </a:r>
            <a:r>
              <a:rPr lang="ru-RU" b="1" i="1" dirty="0">
                <a:solidFill>
                  <a:schemeClr val="tx1"/>
                </a:solidFill>
              </a:rPr>
              <a:t> у 1450 </a:t>
            </a:r>
            <a:r>
              <a:rPr lang="ru-RU" b="1" i="1" dirty="0" err="1">
                <a:solidFill>
                  <a:schemeClr val="tx1"/>
                </a:solidFill>
              </a:rPr>
              <a:t>році</a:t>
            </a:r>
            <a:r>
              <a:rPr lang="ru-RU" b="1" i="1" dirty="0">
                <a:solidFill>
                  <a:schemeClr val="tx1"/>
                </a:solidFill>
              </a:rPr>
              <a:t>. Лише в 19 </a:t>
            </a:r>
            <a:r>
              <a:rPr lang="ru-RU" b="1" i="1" dirty="0" err="1">
                <a:solidFill>
                  <a:schemeClr val="tx1"/>
                </a:solidFill>
              </a:rPr>
              <a:t>столітті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залізні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матеріали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замінили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дерев’яні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деталі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щоб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пришвидшити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процес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друку</a:t>
            </a:r>
            <a:r>
              <a:rPr lang="ru-RU" b="1" i="1" dirty="0">
                <a:solidFill>
                  <a:schemeClr val="tx1"/>
                </a:solidFill>
              </a:rPr>
              <a:t>. Культурно- </a:t>
            </a:r>
            <a:r>
              <a:rPr lang="ru-RU" b="1" i="1" dirty="0" err="1">
                <a:solidFill>
                  <a:schemeClr val="tx1"/>
                </a:solidFill>
              </a:rPr>
              <a:t>промислова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революція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Європі</a:t>
            </a:r>
            <a:r>
              <a:rPr lang="ru-RU" b="1" i="1" dirty="0">
                <a:solidFill>
                  <a:schemeClr val="tx1"/>
                </a:solidFill>
              </a:rPr>
              <a:t> не </a:t>
            </a:r>
            <a:r>
              <a:rPr lang="ru-RU" b="1" i="1" dirty="0" err="1">
                <a:solidFill>
                  <a:schemeClr val="tx1"/>
                </a:solidFill>
              </a:rPr>
              <a:t>була</a:t>
            </a:r>
            <a:r>
              <a:rPr lang="ru-RU" b="1" i="1" dirty="0">
                <a:solidFill>
                  <a:schemeClr val="tx1"/>
                </a:solidFill>
              </a:rPr>
              <a:t> б </a:t>
            </a:r>
            <a:r>
              <a:rPr lang="ru-RU" b="1" i="1" dirty="0" err="1">
                <a:solidFill>
                  <a:schemeClr val="tx1"/>
                </a:solidFill>
              </a:rPr>
              <a:t>можливою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якби</a:t>
            </a:r>
            <a:r>
              <a:rPr lang="ru-RU" b="1" i="1" dirty="0">
                <a:solidFill>
                  <a:schemeClr val="tx1"/>
                </a:solidFill>
              </a:rPr>
              <a:t> не </a:t>
            </a:r>
            <a:r>
              <a:rPr lang="ru-RU" b="1" i="1" dirty="0" err="1">
                <a:solidFill>
                  <a:schemeClr val="tx1"/>
                </a:solidFill>
              </a:rPr>
              <a:t>швидкість</a:t>
            </a:r>
            <a:r>
              <a:rPr lang="ru-RU" b="1" i="1" dirty="0">
                <a:solidFill>
                  <a:schemeClr val="tx1"/>
                </a:solidFill>
              </a:rPr>
              <a:t>, з </a:t>
            </a:r>
            <a:r>
              <a:rPr lang="ru-RU" b="1" i="1" dirty="0" err="1">
                <a:solidFill>
                  <a:schemeClr val="tx1"/>
                </a:solidFill>
              </a:rPr>
              <a:t>якою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друкарня</a:t>
            </a:r>
            <a:r>
              <a:rPr lang="ru-RU" b="1" i="1" dirty="0">
                <a:solidFill>
                  <a:schemeClr val="tx1"/>
                </a:solidFill>
              </a:rPr>
              <a:t> дозволяла </a:t>
            </a:r>
            <a:r>
              <a:rPr lang="ru-RU" b="1" i="1" dirty="0" err="1">
                <a:solidFill>
                  <a:schemeClr val="tx1"/>
                </a:solidFill>
              </a:rPr>
              <a:t>поширювати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документи</a:t>
            </a:r>
            <a:r>
              <a:rPr lang="ru-RU" b="1" i="1" dirty="0">
                <a:solidFill>
                  <a:schemeClr val="tx1"/>
                </a:solidFill>
              </a:rPr>
              <a:t>, книги та </a:t>
            </a:r>
            <a:r>
              <a:rPr lang="ru-RU" b="1" i="1" dirty="0" err="1">
                <a:solidFill>
                  <a:schemeClr val="tx1"/>
                </a:solidFill>
              </a:rPr>
              <a:t>газети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серед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значно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ширшої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аудиторії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Європі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Ці</a:t>
            </a:r>
            <a:r>
              <a:rPr lang="ru-RU" b="1" i="1" dirty="0">
                <a:solidFill>
                  <a:schemeClr val="tx1"/>
                </a:solidFill>
              </a:rPr>
              <a:t> рукописи включали </a:t>
            </a:r>
            <a:r>
              <a:rPr lang="ru-RU" b="1" i="1" dirty="0" err="1">
                <a:solidFill>
                  <a:schemeClr val="tx1"/>
                </a:solidFill>
              </a:rPr>
              <a:t>Біблію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інші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важливі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тексти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які</a:t>
            </a:r>
            <a:r>
              <a:rPr lang="ru-RU" b="1" i="1" dirty="0">
                <a:solidFill>
                  <a:schemeClr val="tx1"/>
                </a:solidFill>
              </a:rPr>
              <a:t> дозволяли людям </a:t>
            </a:r>
            <a:r>
              <a:rPr lang="ru-RU" b="1" i="1" dirty="0" err="1">
                <a:solidFill>
                  <a:schemeClr val="tx1"/>
                </a:solidFill>
              </a:rPr>
              <a:t>почати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розпитувати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міркувати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читаючи</a:t>
            </a:r>
            <a:r>
              <a:rPr lang="ru-RU" b="1" i="1" dirty="0">
                <a:solidFill>
                  <a:schemeClr val="tx1"/>
                </a:solidFill>
              </a:rPr>
              <a:t> для себе.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Друкарський</a:t>
            </a:r>
            <a:r>
              <a:rPr lang="ru-RU" b="1" dirty="0"/>
              <a:t> </a:t>
            </a:r>
            <a:r>
              <a:rPr lang="ru-RU" b="1" dirty="0" smtClean="0"/>
              <a:t>верстак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88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Принцип </a:t>
            </a:r>
            <a:r>
              <a:rPr lang="ru-RU" i="1" dirty="0" err="1">
                <a:solidFill>
                  <a:schemeClr val="tx1"/>
                </a:solidFill>
              </a:rPr>
              <a:t>роботи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сучасного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комп’ютера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вперше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згадується</a:t>
            </a:r>
            <a:r>
              <a:rPr lang="ru-RU" i="1" dirty="0">
                <a:solidFill>
                  <a:schemeClr val="tx1"/>
                </a:solidFill>
              </a:rPr>
              <a:t> Аланом </a:t>
            </a:r>
            <a:r>
              <a:rPr lang="ru-RU" i="1" dirty="0" err="1">
                <a:solidFill>
                  <a:schemeClr val="tx1"/>
                </a:solidFill>
              </a:rPr>
              <a:t>Тюрінгом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таке</a:t>
            </a:r>
            <a:r>
              <a:rPr lang="ru-RU" i="1" dirty="0">
                <a:solidFill>
                  <a:schemeClr val="tx1"/>
                </a:solidFill>
              </a:rPr>
              <a:t> тест </a:t>
            </a:r>
            <a:r>
              <a:rPr lang="ru-RU" i="1" dirty="0" err="1">
                <a:solidFill>
                  <a:schemeClr val="tx1"/>
                </a:solidFill>
              </a:rPr>
              <a:t>Тюрінга</a:t>
            </a:r>
            <a:r>
              <a:rPr lang="ru-RU" i="1" dirty="0">
                <a:solidFill>
                  <a:schemeClr val="tx1"/>
                </a:solidFill>
              </a:rPr>
              <a:t>), а </a:t>
            </a:r>
            <a:r>
              <a:rPr lang="ru-RU" i="1" dirty="0" err="1">
                <a:solidFill>
                  <a:schemeClr val="tx1"/>
                </a:solidFill>
              </a:rPr>
              <a:t>згодом</a:t>
            </a:r>
            <a:r>
              <a:rPr lang="ru-RU" i="1" dirty="0">
                <a:solidFill>
                  <a:schemeClr val="tx1"/>
                </a:solidFill>
              </a:rPr>
              <a:t> перший </a:t>
            </a:r>
            <a:r>
              <a:rPr lang="ru-RU" i="1" dirty="0" err="1">
                <a:solidFill>
                  <a:schemeClr val="tx1"/>
                </a:solidFill>
              </a:rPr>
              <a:t>механічний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комп’ютер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був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винайдений</a:t>
            </a:r>
            <a:r>
              <a:rPr lang="ru-RU" i="1" dirty="0">
                <a:solidFill>
                  <a:schemeClr val="tx1"/>
                </a:solidFill>
              </a:rPr>
              <a:t> на початку 19 </a:t>
            </a:r>
            <a:r>
              <a:rPr lang="ru-RU" i="1" dirty="0" err="1">
                <a:solidFill>
                  <a:schemeClr val="tx1"/>
                </a:solidFill>
              </a:rPr>
              <a:t>століття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Цей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винахід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справді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здійснив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дивовижні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речі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більшій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частині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життя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ніж</a:t>
            </a:r>
            <a:r>
              <a:rPr lang="ru-RU" i="1" dirty="0">
                <a:solidFill>
                  <a:schemeClr val="tx1"/>
                </a:solidFill>
              </a:rPr>
              <a:t> ми </a:t>
            </a:r>
            <a:r>
              <a:rPr lang="ru-RU" i="1" dirty="0" err="1">
                <a:solidFill>
                  <a:schemeClr val="tx1"/>
                </a:solidFill>
              </a:rPr>
              <a:t>уявляємо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допомогло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військовим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літакам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швидко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літати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виводити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орбіту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космічні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кораблі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космічні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кораблі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майбутнього</a:t>
            </a:r>
            <a:r>
              <a:rPr lang="ru-RU" i="1" dirty="0">
                <a:solidFill>
                  <a:schemeClr val="tx1"/>
                </a:solidFill>
              </a:rPr>
              <a:t>), </a:t>
            </a:r>
            <a:r>
              <a:rPr lang="ru-RU" i="1" dirty="0" err="1">
                <a:solidFill>
                  <a:schemeClr val="tx1"/>
                </a:solidFill>
              </a:rPr>
              <a:t>контролювати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медичне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обладнання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створювати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візуальні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знімки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зберігати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величезну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кількість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інформації</a:t>
            </a:r>
            <a:r>
              <a:rPr lang="ru-RU" i="1" dirty="0">
                <a:solidFill>
                  <a:schemeClr val="tx1"/>
                </a:solidFill>
              </a:rPr>
              <a:t> та дозволяло </a:t>
            </a:r>
            <a:r>
              <a:rPr lang="ru-RU" i="1" dirty="0" err="1">
                <a:solidFill>
                  <a:schemeClr val="tx1"/>
                </a:solidFill>
              </a:rPr>
              <a:t>функціонувати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автомобілям</a:t>
            </a:r>
            <a:r>
              <a:rPr lang="ru-RU" i="1" dirty="0">
                <a:solidFill>
                  <a:schemeClr val="tx1"/>
                </a:solidFill>
              </a:rPr>
              <a:t>, телефонам та </a:t>
            </a:r>
            <a:r>
              <a:rPr lang="ru-RU" i="1" dirty="0" err="1">
                <a:solidFill>
                  <a:schemeClr val="tx1"/>
                </a:solidFill>
              </a:rPr>
              <a:t>електростанціям</a:t>
            </a:r>
            <a:r>
              <a:rPr lang="ru-RU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2527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Roboto"/>
              </a:rPr>
              <a:t>Перший 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Roboto"/>
              </a:rPr>
              <a:t>комп’ютер</a:t>
            </a:r>
            <a:endParaRPr lang="ru-RU" b="0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26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605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Технічні винаходи , що змінили життя людства</vt:lpstr>
      <vt:lpstr>Мета</vt:lpstr>
      <vt:lpstr>Вступ</vt:lpstr>
      <vt:lpstr>Паровий двигун (винахід, без якого б не було машин)</vt:lpstr>
      <vt:lpstr>Колесо (найдавніший та найважливіший серед винаходів людства, що змінили світ)</vt:lpstr>
      <vt:lpstr>Презентация PowerPoint</vt:lpstr>
      <vt:lpstr>Друкарський верстак</vt:lpstr>
      <vt:lpstr>Перший  комп’ютер</vt:lpstr>
      <vt:lpstr>Презентация PowerPoint</vt:lpstr>
      <vt:lpstr>Інтернет  </vt:lpstr>
      <vt:lpstr> Всесвітня павутина (World Wide Web)</vt:lpstr>
      <vt:lpstr>Телебачення</vt:lpstr>
      <vt:lpstr>Лампочка</vt:lpstr>
      <vt:lpstr>Пеніцилін (винахід, що змінив медицину)</vt:lpstr>
      <vt:lpstr>Телефон </vt:lpstr>
      <vt:lpstr>Презентация PowerPoint</vt:lpstr>
      <vt:lpstr>Використані джерела</vt:lpstr>
      <vt:lpstr>Дякую за увагу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Технічні винаходи , що змінили життя людства</dc:title>
  <dc:creator>Наташа</dc:creator>
  <cp:lastModifiedBy>Наташа</cp:lastModifiedBy>
  <cp:revision>6</cp:revision>
  <dcterms:created xsi:type="dcterms:W3CDTF">2020-09-27T06:48:38Z</dcterms:created>
  <dcterms:modified xsi:type="dcterms:W3CDTF">2020-09-28T17:15:12Z</dcterms:modified>
</cp:coreProperties>
</file>