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10CD428-2FAC-4178-9491-A38BF452F616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4590A3-0488-44AA-95DA-69A6434001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74206"/>
            <a:ext cx="6780246" cy="6195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2365" y="1710957"/>
            <a:ext cx="7772400" cy="1614041"/>
          </a:xfrm>
        </p:spPr>
        <p:txBody>
          <a:bodyPr/>
          <a:lstStyle/>
          <a:p>
            <a:r>
              <a:rPr lang="uk-UA" dirty="0" smtClean="0"/>
              <a:t>Презентація на тему: «Полімери»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Презентацію виконала учениця 8 класу </a:t>
            </a:r>
            <a:r>
              <a:rPr lang="uk-UA" dirty="0" err="1" smtClean="0">
                <a:solidFill>
                  <a:schemeClr val="tx1"/>
                </a:solidFill>
              </a:rPr>
              <a:t>Процька</a:t>
            </a:r>
            <a:r>
              <a:rPr lang="uk-UA" dirty="0" smtClean="0">
                <a:solidFill>
                  <a:schemeClr val="tx1"/>
                </a:solidFill>
              </a:rPr>
              <a:t> Анна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Вчитель: </a:t>
            </a:r>
            <a:r>
              <a:rPr lang="uk-UA" dirty="0" err="1" smtClean="0">
                <a:solidFill>
                  <a:schemeClr val="tx1"/>
                </a:solidFill>
              </a:rPr>
              <a:t>Стародубець</a:t>
            </a:r>
            <a:r>
              <a:rPr lang="uk-UA" dirty="0" smtClean="0">
                <a:solidFill>
                  <a:schemeClr val="tx1"/>
                </a:solidFill>
              </a:rPr>
              <a:t> Наталя Михайлівна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6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Температура переходу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крихкого</a:t>
            </a:r>
            <a:r>
              <a:rPr lang="ru-RU" dirty="0" smtClean="0"/>
              <a:t> стану до пластичного </a:t>
            </a:r>
            <a:r>
              <a:rPr lang="ru-RU" dirty="0" err="1" smtClean="0"/>
              <a:t>називається</a:t>
            </a:r>
            <a:r>
              <a:rPr lang="ru-RU" dirty="0" smtClean="0"/>
              <a:t> температурою </a:t>
            </a:r>
            <a:r>
              <a:rPr lang="ru-RU" dirty="0" err="1" smtClean="0"/>
              <a:t>склування</a:t>
            </a:r>
            <a:r>
              <a:rPr lang="ru-RU" dirty="0" smtClean="0"/>
              <a:t>. Температура </a:t>
            </a:r>
            <a:r>
              <a:rPr lang="ru-RU" dirty="0" err="1" smtClean="0"/>
              <a:t>склування</a:t>
            </a:r>
            <a:r>
              <a:rPr lang="ru-RU" dirty="0" smtClean="0"/>
              <a:t> не є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визначеною</a:t>
            </a:r>
            <a:r>
              <a:rPr lang="ru-RU" dirty="0" smtClean="0"/>
              <a:t> температурою фазового переходу, а </a:t>
            </a:r>
            <a:r>
              <a:rPr lang="ru-RU" dirty="0" err="1" smtClean="0"/>
              <a:t>радше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температурний</a:t>
            </a:r>
            <a:r>
              <a:rPr lang="ru-RU" dirty="0" smtClean="0"/>
              <a:t> </a:t>
            </a:r>
            <a:r>
              <a:rPr lang="ru-RU" dirty="0" err="1" smtClean="0"/>
              <a:t>діапазон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низьких</a:t>
            </a:r>
            <a:r>
              <a:rPr lang="ru-RU" dirty="0" smtClean="0"/>
              <a:t> температурах </a:t>
            </a:r>
            <a:r>
              <a:rPr lang="ru-RU" dirty="0" err="1" smtClean="0"/>
              <a:t>полімери</a:t>
            </a:r>
            <a:r>
              <a:rPr lang="ru-RU" dirty="0" smtClean="0"/>
              <a:t> є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крихкими</a:t>
            </a:r>
            <a:r>
              <a:rPr lang="ru-RU" dirty="0" smtClean="0"/>
              <a:t> </a:t>
            </a:r>
            <a:r>
              <a:rPr lang="ru-RU" dirty="0" err="1" smtClean="0"/>
              <a:t>матеріалами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805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. При </a:t>
            </a:r>
            <a:r>
              <a:rPr lang="ru-RU" dirty="0" err="1" smtClean="0"/>
              <a:t>температурі</a:t>
            </a:r>
            <a:r>
              <a:rPr lang="ru-RU" dirty="0" smtClean="0"/>
              <a:t> </a:t>
            </a:r>
            <a:r>
              <a:rPr lang="ru-RU" dirty="0" err="1" smtClean="0"/>
              <a:t>вищій</a:t>
            </a:r>
            <a:r>
              <a:rPr lang="ru-RU" dirty="0" smtClean="0"/>
              <a:t> за температуру </a:t>
            </a:r>
            <a:r>
              <a:rPr lang="ru-RU" dirty="0" err="1" smtClean="0"/>
              <a:t>склування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неважко</a:t>
            </a:r>
            <a:r>
              <a:rPr lang="ru-RU" dirty="0" smtClean="0"/>
              <a:t> </a:t>
            </a:r>
            <a:r>
              <a:rPr lang="ru-RU" dirty="0" err="1" smtClean="0"/>
              <a:t>пресувати</a:t>
            </a:r>
            <a:r>
              <a:rPr lang="ru-RU" dirty="0" smtClean="0"/>
              <a:t> в </a:t>
            </a:r>
            <a:r>
              <a:rPr lang="ru-RU" dirty="0" err="1" smtClean="0"/>
              <a:t>довільну</a:t>
            </a:r>
            <a:r>
              <a:rPr lang="ru-RU" dirty="0" smtClean="0"/>
              <a:t> форму, при </a:t>
            </a:r>
            <a:r>
              <a:rPr lang="ru-RU" dirty="0" err="1" smtClean="0"/>
              <a:t>застиганні</a:t>
            </a:r>
            <a:r>
              <a:rPr lang="ru-RU" dirty="0" smtClean="0"/>
              <a:t> вони </a:t>
            </a:r>
            <a:r>
              <a:rPr lang="ru-RU" dirty="0" err="1" smtClean="0"/>
              <a:t>зберігають</a:t>
            </a:r>
            <a:r>
              <a:rPr lang="ru-RU" dirty="0" smtClean="0"/>
              <a:t> форму й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слугувати</a:t>
            </a:r>
            <a:r>
              <a:rPr lang="ru-RU" dirty="0" smtClean="0"/>
              <a:t> для </a:t>
            </a:r>
            <a:r>
              <a:rPr lang="ru-RU" dirty="0" err="1" smtClean="0"/>
              <a:t>інкапсуляції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612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спряжені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як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681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Полімерні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комплекс характеристик, </a:t>
            </a:r>
            <a:r>
              <a:rPr lang="ru-RU" dirty="0" err="1" smtClean="0"/>
              <a:t>які</a:t>
            </a:r>
            <a:r>
              <a:rPr lang="ru-RU" dirty="0" smtClean="0"/>
              <a:t> при </a:t>
            </a:r>
            <a:r>
              <a:rPr lang="ru-RU" dirty="0" err="1" smtClean="0"/>
              <a:t>вмілому</a:t>
            </a:r>
            <a:r>
              <a:rPr lang="ru-RU" dirty="0" smtClean="0"/>
              <a:t>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і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До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177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технологічність</a:t>
            </a:r>
            <a:r>
              <a:rPr lang="ru-RU" dirty="0" smtClean="0"/>
              <a:t>,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якій</a:t>
            </a:r>
            <a:r>
              <a:rPr lang="ru-RU" dirty="0" smtClean="0"/>
              <a:t> з </a:t>
            </a:r>
            <a:r>
              <a:rPr lang="ru-RU" dirty="0" err="1" smtClean="0"/>
              <a:t>виробничого</a:t>
            </a:r>
            <a:r>
              <a:rPr lang="ru-RU" dirty="0" smtClean="0"/>
              <a:t> циклу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вилучити</a:t>
            </a:r>
            <a:r>
              <a:rPr lang="ru-RU" dirty="0" smtClean="0"/>
              <a:t> </a:t>
            </a:r>
            <a:r>
              <a:rPr lang="ru-RU" dirty="0" err="1" smtClean="0"/>
              <a:t>трудомісткі</a:t>
            </a:r>
            <a:r>
              <a:rPr lang="ru-RU" dirty="0" smtClean="0"/>
              <a:t> та </a:t>
            </a:r>
            <a:r>
              <a:rPr lang="ru-RU" dirty="0" err="1" smtClean="0"/>
              <a:t>коштовні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механічної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мінімальну</a:t>
            </a:r>
            <a:r>
              <a:rPr lang="ru-RU" dirty="0" smtClean="0"/>
              <a:t> </a:t>
            </a:r>
            <a:r>
              <a:rPr lang="ru-RU" dirty="0" err="1" smtClean="0"/>
              <a:t>енергомісткість</a:t>
            </a:r>
            <a:r>
              <a:rPr lang="ru-RU" dirty="0" smtClean="0"/>
              <a:t>, </a:t>
            </a:r>
            <a:r>
              <a:rPr lang="ru-RU" dirty="0" err="1" smtClean="0"/>
              <a:t>обумовлену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температура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становить, як правило, 150—250 °C,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металів</a:t>
            </a:r>
            <a:r>
              <a:rPr lang="ru-RU" dirty="0" smtClean="0"/>
              <a:t> та </a:t>
            </a:r>
            <a:r>
              <a:rPr lang="ru-RU" dirty="0" err="1" smtClean="0"/>
              <a:t>кераміки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706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за один цикл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конфігурації</a:t>
            </a:r>
            <a:r>
              <a:rPr lang="ru-RU" dirty="0" smtClean="0"/>
              <a:t>, а при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погонажних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вести </a:t>
            </a:r>
            <a:r>
              <a:rPr lang="ru-RU" dirty="0" err="1" smtClean="0"/>
              <a:t>процес</a:t>
            </a:r>
            <a:r>
              <a:rPr lang="ru-RU" dirty="0" smtClean="0"/>
              <a:t> на великих </a:t>
            </a:r>
            <a:r>
              <a:rPr lang="ru-RU" dirty="0" err="1" smtClean="0"/>
              <a:t>швидкостях</a:t>
            </a:r>
            <a:r>
              <a:rPr lang="ru-RU" dirty="0" smtClean="0"/>
              <a:t>;</a:t>
            </a:r>
          </a:p>
          <a:p>
            <a:r>
              <a:rPr lang="uk-UA" dirty="0" smtClean="0"/>
              <a:t>Практично всі процеси переробки автоматизовані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89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перелічених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і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практично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35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є </a:t>
            </a:r>
            <a:r>
              <a:rPr lang="ru-RU" dirty="0" err="1" smtClean="0"/>
              <a:t>транспортними</a:t>
            </a:r>
            <a:r>
              <a:rPr lang="ru-RU" dirty="0" smtClean="0"/>
              <a:t> центрами у </a:t>
            </a:r>
            <a:r>
              <a:rPr lang="ru-RU" dirty="0" err="1" smtClean="0"/>
              <a:t>полімерних</a:t>
            </a:r>
            <a:r>
              <a:rPr lang="ru-RU" dirty="0" smtClean="0"/>
              <a:t> </a:t>
            </a:r>
            <a:r>
              <a:rPr lang="ru-RU" dirty="0" err="1" smtClean="0"/>
              <a:t>матрицях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електронами</a:t>
            </a:r>
            <a:endParaRPr lang="ru-RU" dirty="0" smtClean="0"/>
          </a:p>
          <a:p>
            <a:r>
              <a:rPr lang="ru-RU" dirty="0" err="1" smtClean="0"/>
              <a:t>Апарати</a:t>
            </a:r>
            <a:r>
              <a:rPr lang="ru-RU" dirty="0" smtClean="0"/>
              <a:t> "Ксерокс", </a:t>
            </a:r>
            <a:r>
              <a:rPr lang="ru-RU" dirty="0" err="1" smtClean="0"/>
              <a:t>лазерні</a:t>
            </a:r>
            <a:r>
              <a:rPr lang="ru-RU" dirty="0" smtClean="0"/>
              <a:t> </a:t>
            </a:r>
            <a:r>
              <a:rPr lang="ru-RU" dirty="0" err="1" smtClean="0"/>
              <a:t>принтери</a:t>
            </a:r>
            <a:r>
              <a:rPr lang="ru-RU" dirty="0" smtClean="0"/>
              <a:t> й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електрофотографічні</a:t>
            </a:r>
            <a:r>
              <a:rPr lang="ru-RU" dirty="0" smtClean="0"/>
              <a:t> </a:t>
            </a:r>
            <a:r>
              <a:rPr lang="ru-RU" dirty="0" err="1" smtClean="0"/>
              <a:t>пристрої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основного активного </a:t>
            </a:r>
            <a:r>
              <a:rPr lang="ru-RU" dirty="0" err="1" smtClean="0"/>
              <a:t>елемента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полімерні</a:t>
            </a:r>
            <a:r>
              <a:rPr lang="ru-RU" dirty="0" smtClean="0"/>
              <a:t> </a:t>
            </a:r>
            <a:r>
              <a:rPr lang="ru-RU" dirty="0" err="1" smtClean="0"/>
              <a:t>фоторецептори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97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фоторецептори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полімерних</a:t>
            </a:r>
            <a:r>
              <a:rPr lang="ru-RU" dirty="0" smtClean="0"/>
              <a:t> </a:t>
            </a:r>
            <a:r>
              <a:rPr lang="ru-RU" dirty="0" err="1" smtClean="0"/>
              <a:t>шарів</a:t>
            </a:r>
            <a:r>
              <a:rPr lang="ru-RU" dirty="0" smtClean="0"/>
              <a:t>: </a:t>
            </a:r>
            <a:r>
              <a:rPr lang="ru-RU" dirty="0" err="1" smtClean="0"/>
              <a:t>фотогенераційного</a:t>
            </a:r>
            <a:r>
              <a:rPr lang="ru-RU" dirty="0" smtClean="0"/>
              <a:t> й транспортного. </a:t>
            </a:r>
            <a:r>
              <a:rPr lang="ru-RU" dirty="0" err="1" smtClean="0"/>
              <a:t>Фоторегенераційний</a:t>
            </a:r>
            <a:r>
              <a:rPr lang="ru-RU" dirty="0" smtClean="0"/>
              <a:t> шар, нанесений на </a:t>
            </a:r>
            <a:r>
              <a:rPr lang="ru-RU" dirty="0" err="1" smtClean="0"/>
              <a:t>електропровідну</a:t>
            </a:r>
            <a:r>
              <a:rPr lang="ru-RU" dirty="0" smtClean="0"/>
              <a:t> </a:t>
            </a:r>
            <a:r>
              <a:rPr lang="ru-RU" dirty="0" err="1" smtClean="0"/>
              <a:t>підставку</a:t>
            </a:r>
            <a:r>
              <a:rPr lang="ru-RU" dirty="0" smtClean="0"/>
              <a:t>,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дисперсію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 у </a:t>
            </a:r>
            <a:r>
              <a:rPr lang="ru-RU" dirty="0" err="1" smtClean="0"/>
              <a:t>зв'язуючому</a:t>
            </a:r>
            <a:r>
              <a:rPr lang="ru-RU" dirty="0" smtClean="0"/>
              <a:t> </a:t>
            </a:r>
            <a:r>
              <a:rPr lang="ru-RU" dirty="0" err="1" smtClean="0"/>
              <a:t>полімері</a:t>
            </a:r>
            <a:r>
              <a:rPr lang="ru-RU" dirty="0" smtClean="0"/>
              <a:t>, а </a:t>
            </a:r>
            <a:r>
              <a:rPr lang="ru-RU" dirty="0" err="1" smtClean="0"/>
              <a:t>транспортним</a:t>
            </a:r>
            <a:r>
              <a:rPr lang="ru-RU" dirty="0" smtClean="0"/>
              <a:t> шаром є </a:t>
            </a:r>
            <a:r>
              <a:rPr lang="ru-RU" dirty="0" err="1" smtClean="0"/>
              <a:t>аморфний</a:t>
            </a:r>
            <a:r>
              <a:rPr lang="ru-RU" dirty="0" smtClean="0"/>
              <a:t> </a:t>
            </a:r>
            <a:r>
              <a:rPr lang="ru-RU" dirty="0" err="1" smtClean="0"/>
              <a:t>полімер-діелектрик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електронно-транспортні</a:t>
            </a:r>
            <a:r>
              <a:rPr lang="ru-RU" dirty="0" smtClean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8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Принцип </a:t>
            </a:r>
            <a:r>
              <a:rPr lang="ru-RU" dirty="0" err="1" smtClean="0"/>
              <a:t>роботи</a:t>
            </a:r>
            <a:r>
              <a:rPr lang="ru-RU" dirty="0" smtClean="0"/>
              <a:t> таких </a:t>
            </a:r>
            <a:r>
              <a:rPr lang="ru-RU" dirty="0" err="1" smtClean="0"/>
              <a:t>фоторецепторів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наступному</a:t>
            </a:r>
            <a:r>
              <a:rPr lang="ru-RU" dirty="0" smtClean="0"/>
              <a:t>. </a:t>
            </a:r>
            <a:r>
              <a:rPr lang="ru-RU" dirty="0" err="1" smtClean="0"/>
              <a:t>Коронним</a:t>
            </a:r>
            <a:r>
              <a:rPr lang="ru-RU" dirty="0" smtClean="0"/>
              <a:t> </a:t>
            </a:r>
            <a:r>
              <a:rPr lang="ru-RU" dirty="0" err="1" smtClean="0"/>
              <a:t>розрядом</a:t>
            </a:r>
            <a:r>
              <a:rPr lang="ru-RU" dirty="0" smtClean="0"/>
              <a:t> </a:t>
            </a:r>
            <a:r>
              <a:rPr lang="ru-RU" dirty="0" err="1" smtClean="0"/>
              <a:t>поверхня</a:t>
            </a:r>
            <a:r>
              <a:rPr lang="ru-RU" dirty="0" smtClean="0"/>
              <a:t> транспортного шару </a:t>
            </a:r>
            <a:r>
              <a:rPr lang="ru-RU" dirty="0" err="1" smtClean="0"/>
              <a:t>заряджається</a:t>
            </a:r>
            <a:r>
              <a:rPr lang="ru-RU" dirty="0" smtClean="0"/>
              <a:t> негативно. При </a:t>
            </a:r>
            <a:r>
              <a:rPr lang="ru-RU" dirty="0" err="1" smtClean="0"/>
              <a:t>експонуванні</a:t>
            </a:r>
            <a:r>
              <a:rPr lang="ru-RU" dirty="0" smtClean="0"/>
              <a:t> </a:t>
            </a:r>
            <a:r>
              <a:rPr lang="ru-RU" dirty="0" err="1" smtClean="0"/>
              <a:t>зразка</a:t>
            </a:r>
            <a:r>
              <a:rPr lang="ru-RU" dirty="0" smtClean="0"/>
              <a:t> через </a:t>
            </a:r>
            <a:r>
              <a:rPr lang="ru-RU" dirty="0" err="1" smtClean="0"/>
              <a:t>оригінал</a:t>
            </a:r>
            <a:r>
              <a:rPr lang="ru-RU" dirty="0" smtClean="0"/>
              <a:t>-маску в </a:t>
            </a:r>
            <a:r>
              <a:rPr lang="ru-RU" dirty="0" err="1" smtClean="0"/>
              <a:t>освітлених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фоторецептора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фотонів</a:t>
            </a:r>
            <a:r>
              <a:rPr lang="ru-RU" dirty="0" smtClean="0"/>
              <a:t> у </a:t>
            </a:r>
            <a:r>
              <a:rPr lang="ru-RU" dirty="0" err="1" smtClean="0"/>
              <a:t>генераційному</a:t>
            </a:r>
            <a:r>
              <a:rPr lang="ru-RU" dirty="0" smtClean="0"/>
              <a:t> </a:t>
            </a:r>
            <a:r>
              <a:rPr lang="ru-RU" dirty="0" err="1" smtClean="0"/>
              <a:t>шарі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електрон-діркових</a:t>
            </a:r>
            <a:r>
              <a:rPr lang="ru-RU" dirty="0" smtClean="0"/>
              <a:t> пар.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090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Полімери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Полімери</a:t>
            </a:r>
            <a:r>
              <a:rPr lang="ru-RU" dirty="0" smtClean="0"/>
              <a:t> —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з великого числа </a:t>
            </a:r>
            <a:r>
              <a:rPr lang="ru-RU" dirty="0" err="1" smtClean="0"/>
              <a:t>повторюваних</a:t>
            </a:r>
            <a:r>
              <a:rPr lang="ru-RU" dirty="0" smtClean="0"/>
              <a:t> ланок.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і </a:t>
            </a:r>
            <a:r>
              <a:rPr lang="ru-RU" dirty="0" err="1" smtClean="0"/>
              <a:t>синтетичні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: </a:t>
            </a:r>
            <a:r>
              <a:rPr lang="ru-RU" dirty="0" err="1" smtClean="0"/>
              <a:t>крохмаль</a:t>
            </a:r>
            <a:r>
              <a:rPr lang="ru-RU" dirty="0" smtClean="0"/>
              <a:t>, </a:t>
            </a:r>
            <a:r>
              <a:rPr lang="ru-RU" dirty="0" err="1" smtClean="0"/>
              <a:t>целюлоза</a:t>
            </a:r>
            <a:r>
              <a:rPr lang="ru-RU" dirty="0" smtClean="0"/>
              <a:t>,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нуклеїнові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: </a:t>
            </a:r>
            <a:r>
              <a:rPr lang="ru-RU" dirty="0" err="1" smtClean="0"/>
              <a:t>пластмаси</a:t>
            </a:r>
            <a:r>
              <a:rPr lang="ru-RU" dirty="0" smtClean="0"/>
              <a:t>, волокна, каучуки.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523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вільні</a:t>
            </a:r>
            <a:r>
              <a:rPr lang="ru-RU" dirty="0" smtClean="0"/>
              <a:t> </a:t>
            </a:r>
            <a:r>
              <a:rPr lang="ru-RU" dirty="0" err="1" smtClean="0"/>
              <a:t>дірки</a:t>
            </a:r>
            <a:r>
              <a:rPr lang="ru-RU" dirty="0" smtClean="0"/>
              <a:t> </a:t>
            </a:r>
            <a:r>
              <a:rPr lang="ru-RU" dirty="0" err="1" smtClean="0"/>
              <a:t>інжектуються</a:t>
            </a:r>
            <a:r>
              <a:rPr lang="ru-RU" dirty="0" smtClean="0"/>
              <a:t> до транспортного шару, </a:t>
            </a:r>
            <a:r>
              <a:rPr lang="ru-RU" dirty="0" err="1" smtClean="0"/>
              <a:t>дрейфують</a:t>
            </a:r>
            <a:r>
              <a:rPr lang="ru-RU" dirty="0" smtClean="0"/>
              <a:t> через </a:t>
            </a:r>
            <a:r>
              <a:rPr lang="ru-RU" dirty="0" err="1" smtClean="0"/>
              <a:t>нього</a:t>
            </a:r>
            <a:r>
              <a:rPr lang="ru-RU" dirty="0" smtClean="0"/>
              <a:t> в </a:t>
            </a:r>
            <a:r>
              <a:rPr lang="ru-RU" dirty="0" err="1" smtClean="0"/>
              <a:t>електричному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 й </a:t>
            </a:r>
            <a:r>
              <a:rPr lang="ru-RU" dirty="0" err="1" smtClean="0"/>
              <a:t>розряджають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транспортного шару. В </a:t>
            </a:r>
            <a:r>
              <a:rPr lang="ru-RU" dirty="0" err="1" smtClean="0"/>
              <a:t>результаті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рельєф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(</a:t>
            </a:r>
            <a:r>
              <a:rPr lang="ru-RU" dirty="0" err="1" smtClean="0"/>
              <a:t>приховане</a:t>
            </a:r>
            <a:r>
              <a:rPr lang="ru-RU" dirty="0" smtClean="0"/>
              <a:t> </a:t>
            </a:r>
            <a:r>
              <a:rPr lang="ru-RU" dirty="0" err="1" smtClean="0"/>
              <a:t>електростатичне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повторює</a:t>
            </a:r>
            <a:r>
              <a:rPr lang="ru-RU" dirty="0" smtClean="0"/>
              <a:t> </a:t>
            </a:r>
            <a:r>
              <a:rPr lang="ru-RU" dirty="0" err="1" smtClean="0"/>
              <a:t>просторовий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оптичного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оригінала</a:t>
            </a:r>
            <a:r>
              <a:rPr lang="ru-RU" dirty="0" smtClean="0"/>
              <a:t>-маски.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903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Заряди </a:t>
            </a:r>
            <a:r>
              <a:rPr lang="ru-RU" dirty="0" err="1" smtClean="0"/>
              <a:t>повинні</a:t>
            </a:r>
            <a:r>
              <a:rPr lang="ru-RU" dirty="0" smtClean="0"/>
              <a:t> пройти увесь шар до </a:t>
            </a:r>
            <a:r>
              <a:rPr lang="ru-RU" dirty="0" err="1" smtClean="0"/>
              <a:t>поверхні</a:t>
            </a:r>
            <a:r>
              <a:rPr lang="ru-RU" dirty="0" smtClean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про </a:t>
            </a:r>
            <a:r>
              <a:rPr lang="ru-RU" dirty="0" err="1" smtClean="0"/>
              <a:t>електронний</a:t>
            </a:r>
            <a:r>
              <a:rPr lang="ru-RU" dirty="0" smtClean="0"/>
              <a:t> транспорт, </a:t>
            </a:r>
            <a:r>
              <a:rPr lang="ru-RU" dirty="0" err="1" smtClean="0"/>
              <a:t>який</a:t>
            </a:r>
            <a:r>
              <a:rPr lang="ru-RU" dirty="0" smtClean="0"/>
              <a:t> не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перенесенням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. </a:t>
            </a:r>
            <a:r>
              <a:rPr lang="ru-RU" dirty="0" err="1" smtClean="0"/>
              <a:t>Кількісною</a:t>
            </a:r>
            <a:r>
              <a:rPr lang="ru-RU" dirty="0" smtClean="0"/>
              <a:t> характеристикою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є час </a:t>
            </a:r>
            <a:r>
              <a:rPr lang="ru-RU" dirty="0" err="1" smtClean="0"/>
              <a:t>прольоту</a:t>
            </a:r>
            <a:r>
              <a:rPr lang="ru-RU" dirty="0" smtClean="0"/>
              <a:t> заряду через </a:t>
            </a:r>
            <a:r>
              <a:rPr lang="ru-RU" dirty="0" err="1" smtClean="0"/>
              <a:t>транспортний</a:t>
            </a:r>
            <a:r>
              <a:rPr lang="ru-RU" dirty="0" smtClean="0"/>
              <a:t> шар.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38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 </a:t>
            </a:r>
            <a:r>
              <a:rPr lang="ru-RU" dirty="0" err="1" smtClean="0"/>
              <a:t>прольоту</a:t>
            </a:r>
            <a:r>
              <a:rPr lang="ru-RU" dirty="0" smtClean="0"/>
              <a:t> є </a:t>
            </a:r>
            <a:r>
              <a:rPr lang="ru-RU" dirty="0" err="1" smtClean="0"/>
              <a:t>критичним</a:t>
            </a:r>
            <a:r>
              <a:rPr lang="ru-RU" dirty="0" smtClean="0"/>
              <a:t> параметром,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швидкодію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час повинен бути </a:t>
            </a:r>
            <a:r>
              <a:rPr lang="ru-RU" dirty="0" err="1" smtClean="0"/>
              <a:t>менший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часовий</a:t>
            </a:r>
            <a:r>
              <a:rPr lang="ru-RU" dirty="0" smtClean="0"/>
              <a:t> </a:t>
            </a:r>
            <a:r>
              <a:rPr lang="ru-RU" dirty="0" err="1" smtClean="0"/>
              <a:t>інтервал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стадіями</a:t>
            </a:r>
            <a:r>
              <a:rPr lang="ru-RU" dirty="0" smtClean="0"/>
              <a:t> </a:t>
            </a:r>
            <a:r>
              <a:rPr lang="ru-RU" dirty="0" err="1" smtClean="0"/>
              <a:t>експонування</a:t>
            </a:r>
            <a:r>
              <a:rPr lang="ru-RU" dirty="0" smtClean="0"/>
              <a:t> й </a:t>
            </a:r>
            <a:r>
              <a:rPr lang="ru-RU" dirty="0" err="1" smtClean="0"/>
              <a:t>прояву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частки</a:t>
            </a:r>
            <a:r>
              <a:rPr lang="ru-RU" dirty="0" smtClean="0"/>
              <a:t> </a:t>
            </a:r>
            <a:r>
              <a:rPr lang="ru-RU" dirty="0" err="1" smtClean="0"/>
              <a:t>секунди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78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Перенесення</a:t>
            </a:r>
            <a:r>
              <a:rPr lang="ru-RU" dirty="0" smtClean="0"/>
              <a:t> заряду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сусідніми</a:t>
            </a:r>
            <a:r>
              <a:rPr lang="ru-RU" dirty="0" smtClean="0"/>
              <a:t> </a:t>
            </a:r>
            <a:r>
              <a:rPr lang="ru-RU" dirty="0" err="1" smtClean="0"/>
              <a:t>транспортними</a:t>
            </a:r>
            <a:r>
              <a:rPr lang="ru-RU" dirty="0" smtClean="0"/>
              <a:t> центрами у </a:t>
            </a:r>
            <a:r>
              <a:rPr lang="ru-RU" dirty="0" err="1" smtClean="0"/>
              <a:t>процесі</a:t>
            </a:r>
            <a:r>
              <a:rPr lang="ru-RU" dirty="0" smtClean="0"/>
              <a:t> дрейфу через </a:t>
            </a:r>
            <a:r>
              <a:rPr lang="ru-RU" dirty="0" err="1" smtClean="0"/>
              <a:t>плівку</a:t>
            </a:r>
            <a:r>
              <a:rPr lang="ru-RU" dirty="0" smtClean="0"/>
              <a:t> - </a:t>
            </a:r>
            <a:r>
              <a:rPr lang="ru-RU" dirty="0" err="1" smtClean="0"/>
              <a:t>редокс-реакція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нейтральною молекулою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катіон</a:t>
            </a:r>
            <a:r>
              <a:rPr lang="ru-RU" dirty="0" smtClean="0"/>
              <a:t>-радикалом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аніон</a:t>
            </a:r>
            <a:r>
              <a:rPr lang="ru-RU" dirty="0" smtClean="0"/>
              <a:t>-радикалом.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частинками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на </a:t>
            </a:r>
            <a:r>
              <a:rPr lang="ru-RU" dirty="0" err="1" smtClean="0"/>
              <a:t>відстані</a:t>
            </a:r>
            <a:r>
              <a:rPr lang="ru-RU" dirty="0" smtClean="0"/>
              <a:t> 20 ангстрем.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471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Полімери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рухомість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заряду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виміряна</a:t>
            </a:r>
            <a:r>
              <a:rPr lang="ru-RU" dirty="0" smtClean="0"/>
              <a:t> прямим </a:t>
            </a:r>
            <a:r>
              <a:rPr lang="ru-RU" dirty="0" err="1" smtClean="0"/>
              <a:t>часопролітним</a:t>
            </a:r>
            <a:r>
              <a:rPr lang="ru-RU" dirty="0" smtClean="0"/>
              <a:t> методом,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1) молекулярно </a:t>
            </a:r>
            <a:r>
              <a:rPr lang="ru-RU" dirty="0" err="1" smtClean="0"/>
              <a:t>допіровані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карболанцюгові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хромофорними</a:t>
            </a:r>
            <a:r>
              <a:rPr lang="ru-RU" dirty="0" smtClean="0"/>
              <a:t> </a:t>
            </a:r>
            <a:r>
              <a:rPr lang="ru-RU" dirty="0" err="1" smtClean="0"/>
              <a:t>ароматичними</a:t>
            </a:r>
            <a:r>
              <a:rPr lang="ru-RU" dirty="0" smtClean="0"/>
              <a:t> </a:t>
            </a:r>
            <a:r>
              <a:rPr lang="ru-RU" dirty="0" err="1" smtClean="0"/>
              <a:t>боковими</a:t>
            </a:r>
            <a:r>
              <a:rPr lang="ru-RU" dirty="0" smtClean="0"/>
              <a:t> </a:t>
            </a:r>
            <a:r>
              <a:rPr lang="ru-RU" dirty="0" err="1" smtClean="0"/>
              <a:t>замісниками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транспортними</a:t>
            </a:r>
            <a:r>
              <a:rPr lang="ru-RU" dirty="0" smtClean="0"/>
              <a:t> центрами у основному </a:t>
            </a:r>
            <a:r>
              <a:rPr lang="ru-RU" dirty="0" err="1" smtClean="0"/>
              <a:t>ланцюгу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157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виробниками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 є США, </a:t>
            </a:r>
            <a:r>
              <a:rPr lang="ru-RU" dirty="0" err="1" smtClean="0"/>
              <a:t>Японія</a:t>
            </a:r>
            <a:r>
              <a:rPr lang="ru-RU" dirty="0" smtClean="0"/>
              <a:t>, </a:t>
            </a:r>
            <a:r>
              <a:rPr lang="ru-RU" dirty="0" err="1" smtClean="0"/>
              <a:t>Німеччина</a:t>
            </a:r>
            <a:r>
              <a:rPr lang="ru-RU" dirty="0" smtClean="0"/>
              <a:t>, Корея, Китай.</a:t>
            </a:r>
          </a:p>
          <a:p>
            <a:r>
              <a:rPr lang="ru-RU" dirty="0" err="1" smtClean="0"/>
              <a:t>Близько</a:t>
            </a:r>
            <a:r>
              <a:rPr lang="ru-RU" dirty="0" smtClean="0"/>
              <a:t> 90 %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полімерних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приходиться на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великотоннажних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056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гірничій</a:t>
            </a:r>
            <a:r>
              <a:rPr lang="ru-RU" dirty="0" smtClean="0"/>
              <a:t> </a:t>
            </a:r>
            <a:r>
              <a:rPr lang="ru-RU" dirty="0" err="1" smtClean="0"/>
              <a:t>справі</a:t>
            </a:r>
            <a:r>
              <a:rPr lang="ru-RU" dirty="0" smtClean="0"/>
              <a:t> і </a:t>
            </a:r>
            <a:r>
              <a:rPr lang="ru-RU" dirty="0" err="1" smtClean="0"/>
              <a:t>дотичних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полімерні</a:t>
            </a:r>
            <a:r>
              <a:rPr lang="ru-RU" dirty="0" smtClean="0"/>
              <a:t> </a:t>
            </a:r>
            <a:r>
              <a:rPr lang="ru-RU" dirty="0" err="1" smtClean="0"/>
              <a:t>реаґенти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при </a:t>
            </a:r>
            <a:r>
              <a:rPr lang="ru-RU" dirty="0" err="1" smtClean="0"/>
              <a:t>флокуляції</a:t>
            </a:r>
            <a:r>
              <a:rPr lang="ru-RU" dirty="0" smtClean="0"/>
              <a:t>, </a:t>
            </a:r>
            <a:r>
              <a:rPr lang="ru-RU" dirty="0" err="1" smtClean="0"/>
              <a:t>збагаченні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заводненні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, </a:t>
            </a:r>
            <a:r>
              <a:rPr lang="ru-RU" dirty="0" err="1" smtClean="0"/>
              <a:t>підготовці</a:t>
            </a:r>
            <a:r>
              <a:rPr lang="ru-RU" dirty="0" smtClean="0"/>
              <a:t> </a:t>
            </a:r>
            <a:r>
              <a:rPr lang="ru-RU" dirty="0" err="1" smtClean="0"/>
              <a:t>бурових</a:t>
            </a:r>
            <a:r>
              <a:rPr lang="ru-RU" dirty="0" smtClean="0"/>
              <a:t> </a:t>
            </a:r>
            <a:r>
              <a:rPr lang="ru-RU" dirty="0" err="1" smtClean="0"/>
              <a:t>розчинів</a:t>
            </a:r>
            <a:r>
              <a:rPr lang="ru-RU" dirty="0" smtClean="0"/>
              <a:t>,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тверднучих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в'яжучих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715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Основною </a:t>
            </a:r>
            <a:r>
              <a:rPr lang="ru-RU" dirty="0" err="1" smtClean="0"/>
              <a:t>сировиною</a:t>
            </a:r>
            <a:r>
              <a:rPr lang="ru-RU" dirty="0" smtClean="0"/>
              <a:t> для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 є </a:t>
            </a:r>
            <a:r>
              <a:rPr lang="ru-RU" dirty="0" err="1" smtClean="0"/>
              <a:t>мономери</a:t>
            </a:r>
            <a:r>
              <a:rPr lang="ru-RU" dirty="0" smtClean="0"/>
              <a:t> — </a:t>
            </a:r>
            <a:r>
              <a:rPr lang="ru-RU" dirty="0" err="1" smtClean="0"/>
              <a:t>вуглеводневі</a:t>
            </a:r>
            <a:r>
              <a:rPr lang="ru-RU" dirty="0" smtClean="0"/>
              <a:t> гази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. Вони є продуктами основного </a:t>
            </a:r>
            <a:r>
              <a:rPr lang="ru-RU" dirty="0" err="1" smtClean="0"/>
              <a:t>органічного</a:t>
            </a:r>
            <a:r>
              <a:rPr lang="ru-RU" dirty="0" smtClean="0"/>
              <a:t> синтезу і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</a:t>
            </a:r>
            <a:r>
              <a:rPr lang="ru-RU" dirty="0" err="1" smtClean="0"/>
              <a:t>рядів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парафінів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олефінів</a:t>
            </a:r>
            <a:endParaRPr lang="ru-RU" dirty="0" smtClean="0"/>
          </a:p>
          <a:p>
            <a:r>
              <a:rPr lang="ru-RU" dirty="0" smtClean="0"/>
              <a:t> бутилену</a:t>
            </a:r>
          </a:p>
          <a:p>
            <a:r>
              <a:rPr lang="ru-RU" dirty="0" err="1" smtClean="0"/>
              <a:t>діолефінів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68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Мономери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синтезу </a:t>
            </a:r>
            <a:r>
              <a:rPr lang="ru-RU" dirty="0" err="1" smtClean="0"/>
              <a:t>проміжних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</a:t>
            </a:r>
            <a:r>
              <a:rPr lang="ru-RU" dirty="0" err="1" smtClean="0"/>
              <a:t>переробкою</a:t>
            </a:r>
            <a:r>
              <a:rPr lang="ru-RU" dirty="0" smtClean="0"/>
              <a:t> </a:t>
            </a:r>
            <a:r>
              <a:rPr lang="ru-RU" dirty="0" err="1" smtClean="0"/>
              <a:t>напівпродуктів</a:t>
            </a:r>
            <a:r>
              <a:rPr lang="ru-RU" dirty="0" smtClean="0"/>
              <a:t> з них </a:t>
            </a:r>
            <a:r>
              <a:rPr lang="ru-RU" dirty="0" err="1" smtClean="0"/>
              <a:t>одержують</a:t>
            </a:r>
            <a:r>
              <a:rPr lang="ru-RU" dirty="0" smtClean="0"/>
              <a:t> </a:t>
            </a:r>
            <a:r>
              <a:rPr lang="ru-RU" dirty="0" err="1" smtClean="0"/>
              <a:t>складніші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— </a:t>
            </a:r>
            <a:r>
              <a:rPr lang="ru-RU" dirty="0" err="1" smtClean="0"/>
              <a:t>синтетичні</a:t>
            </a:r>
            <a:r>
              <a:rPr lang="ru-RU" dirty="0" smtClean="0"/>
              <a:t> смоли, пластики, каучуки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органічний</a:t>
            </a:r>
            <a:r>
              <a:rPr lang="ru-RU" dirty="0" smtClean="0"/>
              <a:t> синтез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обмеженому</a:t>
            </a:r>
            <a:r>
              <a:rPr lang="ru-RU" dirty="0" smtClean="0"/>
              <a:t>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вихідних</a:t>
            </a:r>
            <a:r>
              <a:rPr lang="ru-RU" dirty="0" smtClean="0"/>
              <a:t> </a:t>
            </a:r>
            <a:r>
              <a:rPr lang="ru-RU" dirty="0" err="1" smtClean="0"/>
              <a:t>з'єднань</a:t>
            </a:r>
            <a:r>
              <a:rPr lang="ru-RU" dirty="0" smtClean="0"/>
              <a:t> —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і газу.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535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Приблизно</a:t>
            </a:r>
            <a:r>
              <a:rPr lang="ru-RU" dirty="0" smtClean="0"/>
              <a:t> половина </a:t>
            </a:r>
            <a:r>
              <a:rPr lang="ru-RU" dirty="0" err="1" smtClean="0"/>
              <a:t>етилену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виготовляється</a:t>
            </a:r>
            <a:r>
              <a:rPr lang="ru-RU" dirty="0" smtClean="0"/>
              <a:t>,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на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поліетилену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Ароматичні</a:t>
            </a:r>
            <a:r>
              <a:rPr lang="ru-RU" dirty="0" smtClean="0"/>
              <a:t> </a:t>
            </a:r>
            <a:r>
              <a:rPr lang="ru-RU" dirty="0" err="1" smtClean="0"/>
              <a:t>вуглеводні</a:t>
            </a:r>
            <a:r>
              <a:rPr lang="ru-RU" dirty="0" smtClean="0"/>
              <a:t> до 50-х років </a:t>
            </a:r>
            <a:r>
              <a:rPr lang="ru-RU" dirty="0" err="1" smtClean="0"/>
              <a:t>одержували</a:t>
            </a:r>
            <a:r>
              <a:rPr lang="ru-RU" dirty="0" smtClean="0"/>
              <a:t> з </a:t>
            </a:r>
            <a:r>
              <a:rPr lang="ru-RU" dirty="0" err="1" smtClean="0"/>
              <a:t>коксохімічної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428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полімерів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</a:t>
            </a:r>
            <a:r>
              <a:rPr lang="ru-RU" dirty="0" err="1" smtClean="0"/>
              <a:t>рганічні</a:t>
            </a:r>
            <a:r>
              <a:rPr lang="ru-RU" dirty="0" smtClean="0"/>
              <a:t> —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ланцюг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атоми</a:t>
            </a:r>
            <a:r>
              <a:rPr lang="ru-RU" dirty="0" smtClean="0"/>
              <a:t> </a:t>
            </a:r>
            <a:r>
              <a:rPr lang="en-US" dirty="0" smtClean="0"/>
              <a:t>C, O, N</a:t>
            </a:r>
            <a:r>
              <a:rPr lang="uk-UA" dirty="0" smtClean="0"/>
              <a:t> і </a:t>
            </a:r>
            <a:r>
              <a:rPr lang="uk-UA" dirty="0" err="1" smtClean="0"/>
              <a:t>тд</a:t>
            </a:r>
            <a:r>
              <a:rPr lang="uk-UA" dirty="0" smtClean="0"/>
              <a:t>.</a:t>
            </a:r>
            <a:endParaRPr lang="en-US" dirty="0" smtClean="0"/>
          </a:p>
          <a:p>
            <a:r>
              <a:rPr lang="ru-RU" dirty="0" err="1"/>
              <a:t>Н</a:t>
            </a:r>
            <a:r>
              <a:rPr lang="ru-RU" dirty="0" err="1" smtClean="0"/>
              <a:t>еорганічні</a:t>
            </a:r>
            <a:r>
              <a:rPr lang="ru-RU" dirty="0" smtClean="0"/>
              <a:t> — </a:t>
            </a:r>
            <a:r>
              <a:rPr lang="ru-RU" dirty="0" err="1" smtClean="0"/>
              <a:t>складаються</a:t>
            </a:r>
            <a:r>
              <a:rPr lang="ru-RU" dirty="0" smtClean="0"/>
              <a:t> з </a:t>
            </a:r>
            <a:r>
              <a:rPr lang="ru-RU" dirty="0" err="1" smtClean="0"/>
              <a:t>неорганічних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 і не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бокових</a:t>
            </a:r>
            <a:r>
              <a:rPr lang="ru-RU" dirty="0" smtClean="0"/>
              <a:t> </a:t>
            </a:r>
            <a:r>
              <a:rPr lang="ru-RU" dirty="0" err="1" smtClean="0"/>
              <a:t>радикалів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Елементоорганічні</a:t>
            </a:r>
            <a:r>
              <a:rPr lang="ru-RU" dirty="0" smtClean="0"/>
              <a:t> —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макромолекули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з атомами </a:t>
            </a:r>
            <a:r>
              <a:rPr lang="ru-RU" dirty="0" err="1" smtClean="0"/>
              <a:t>вуглецю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неорганічні</a:t>
            </a:r>
            <a:r>
              <a:rPr lang="ru-RU" dirty="0" smtClean="0"/>
              <a:t> </a:t>
            </a:r>
            <a:r>
              <a:rPr lang="ru-RU" dirty="0" err="1" smtClean="0"/>
              <a:t>фрагменти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902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Структурні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 — </a:t>
            </a:r>
            <a:r>
              <a:rPr lang="ru-RU" dirty="0" err="1" smtClean="0"/>
              <a:t>макромолекули</a:t>
            </a:r>
            <a:r>
              <a:rPr lang="ru-RU" dirty="0" smtClean="0"/>
              <a:t>. Структура </a:t>
            </a:r>
            <a:r>
              <a:rPr lang="ru-RU" dirty="0" err="1" smtClean="0"/>
              <a:t>макромолекули</a:t>
            </a:r>
            <a:r>
              <a:rPr lang="ru-RU" dirty="0" smtClean="0"/>
              <a:t> — це складне </a:t>
            </a:r>
            <a:r>
              <a:rPr lang="ru-RU" dirty="0" err="1" smtClean="0"/>
              <a:t>поняття</a:t>
            </a:r>
            <a:r>
              <a:rPr lang="ru-RU" dirty="0" smtClean="0"/>
              <a:t>, яке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хімічну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довжину</a:t>
            </a:r>
            <a:r>
              <a:rPr lang="ru-RU" dirty="0" smtClean="0"/>
              <a:t> й </a:t>
            </a:r>
            <a:r>
              <a:rPr lang="ru-RU" dirty="0" err="1" smtClean="0"/>
              <a:t>розподіл</a:t>
            </a:r>
            <a:r>
              <a:rPr lang="ru-RU" dirty="0" smtClean="0"/>
              <a:t> за </a:t>
            </a:r>
            <a:r>
              <a:rPr lang="ru-RU" dirty="0" err="1" smtClean="0"/>
              <a:t>довжинами</a:t>
            </a:r>
            <a:r>
              <a:rPr lang="ru-RU" dirty="0" smtClean="0"/>
              <a:t> та </a:t>
            </a:r>
            <a:r>
              <a:rPr lang="ru-RU" dirty="0" err="1" smtClean="0"/>
              <a:t>молекулярними</a:t>
            </a:r>
            <a:r>
              <a:rPr lang="ru-RU" dirty="0" smtClean="0"/>
              <a:t> </a:t>
            </a:r>
            <a:r>
              <a:rPr lang="ru-RU" dirty="0" err="1" smtClean="0"/>
              <a:t>масами</a:t>
            </a:r>
            <a:r>
              <a:rPr lang="ru-RU" dirty="0" smtClean="0"/>
              <a:t>, </a:t>
            </a:r>
            <a:r>
              <a:rPr lang="ru-RU" dirty="0" err="1" smtClean="0"/>
              <a:t>просторове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ланок, форму </a:t>
            </a:r>
            <a:r>
              <a:rPr lang="ru-RU" dirty="0" err="1" smtClean="0"/>
              <a:t>макромолекули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293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розгляді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полімеру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dirty="0" err="1" smtClean="0"/>
              <a:t>будову</a:t>
            </a:r>
            <a:r>
              <a:rPr lang="ru-RU" dirty="0" smtClean="0"/>
              <a:t> </a:t>
            </a:r>
            <a:r>
              <a:rPr lang="ru-RU" dirty="0" err="1" smtClean="0"/>
              <a:t>кінцевих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неоднорідність</a:t>
            </a:r>
            <a:r>
              <a:rPr lang="ru-RU" dirty="0" smtClean="0"/>
              <a:t> </a:t>
            </a:r>
            <a:r>
              <a:rPr lang="ru-RU" dirty="0" err="1" smtClean="0"/>
              <a:t>хімічного</a:t>
            </a:r>
            <a:r>
              <a:rPr lang="ru-RU" dirty="0" smtClean="0"/>
              <a:t> складу </a:t>
            </a:r>
          </a:p>
          <a:p>
            <a:r>
              <a:rPr lang="ru-RU" dirty="0" err="1" smtClean="0"/>
              <a:t>неоднорідність</a:t>
            </a:r>
            <a:r>
              <a:rPr lang="ru-RU" dirty="0" smtClean="0"/>
              <a:t> за числом </a:t>
            </a:r>
            <a:r>
              <a:rPr lang="ru-RU" dirty="0" err="1" smtClean="0"/>
              <a:t>складових</a:t>
            </a:r>
            <a:r>
              <a:rPr lang="ru-RU" dirty="0" smtClean="0"/>
              <a:t> ланок,</a:t>
            </a:r>
          </a:p>
          <a:p>
            <a:r>
              <a:rPr lang="ru-RU" dirty="0" err="1" smtClean="0"/>
              <a:t>різне</a:t>
            </a:r>
            <a:r>
              <a:rPr lang="ru-RU" dirty="0" smtClean="0"/>
              <a:t> </a:t>
            </a:r>
            <a:r>
              <a:rPr lang="ru-RU" dirty="0" err="1" smtClean="0"/>
              <a:t>просторове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ланок у </a:t>
            </a:r>
            <a:r>
              <a:rPr lang="ru-RU" dirty="0" err="1" smtClean="0"/>
              <a:t>макромолекулі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надмолекулярну</a:t>
            </a:r>
            <a:r>
              <a:rPr lang="ru-RU" dirty="0" smtClean="0"/>
              <a:t> структуру.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473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114"/>
            <a:ext cx="9145016" cy="688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38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Історичний розвиток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полімерія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уведений</a:t>
            </a:r>
            <a:r>
              <a:rPr lang="ru-RU" dirty="0" smtClean="0"/>
              <a:t> в науку Є. </a:t>
            </a:r>
            <a:r>
              <a:rPr lang="ru-RU" dirty="0" err="1" smtClean="0"/>
              <a:t>Берцеліусом</a:t>
            </a:r>
            <a:r>
              <a:rPr lang="ru-RU" dirty="0" smtClean="0"/>
              <a:t> в 1833 р.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особливого виду </a:t>
            </a:r>
            <a:r>
              <a:rPr lang="ru-RU" dirty="0" err="1" smtClean="0"/>
              <a:t>ізомерії</a:t>
            </a:r>
            <a:r>
              <a:rPr lang="ru-RU" dirty="0" smtClean="0"/>
              <a:t>, при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однакового</a:t>
            </a:r>
            <a:r>
              <a:rPr lang="ru-RU" dirty="0" smtClean="0"/>
              <a:t> складу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молекулярною </a:t>
            </a:r>
            <a:r>
              <a:rPr lang="ru-RU" dirty="0" err="1" smtClean="0"/>
              <a:t>масою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етилен</a:t>
            </a:r>
            <a:r>
              <a:rPr lang="ru-RU" dirty="0" smtClean="0"/>
              <a:t> і бутилен, </a:t>
            </a:r>
            <a:r>
              <a:rPr lang="ru-RU" dirty="0" err="1" smtClean="0"/>
              <a:t>кисень</a:t>
            </a:r>
            <a:r>
              <a:rPr lang="ru-RU" dirty="0" smtClean="0"/>
              <a:t> і озон.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593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Історичний розвиток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Синтетичні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 на той час ще 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, а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про них </a:t>
            </a:r>
            <a:r>
              <a:rPr lang="ru-RU" dirty="0" err="1" smtClean="0"/>
              <a:t>відносяться</a:t>
            </a:r>
            <a:r>
              <a:rPr lang="ru-RU" dirty="0" smtClean="0"/>
              <a:t> до 1838 і 1839. Тому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не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сучасним</a:t>
            </a:r>
            <a:r>
              <a:rPr lang="ru-RU" dirty="0" smtClean="0"/>
              <a:t> </a:t>
            </a:r>
            <a:r>
              <a:rPr lang="ru-RU" dirty="0" err="1" smtClean="0"/>
              <a:t>уявленням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вірогідно</a:t>
            </a:r>
            <a:r>
              <a:rPr lang="ru-RU" dirty="0" smtClean="0"/>
              <a:t> </a:t>
            </a:r>
            <a:r>
              <a:rPr lang="ru-RU" dirty="0" err="1" smtClean="0"/>
              <a:t>одержували</a:t>
            </a:r>
            <a:r>
              <a:rPr lang="ru-RU" dirty="0" smtClean="0"/>
              <a:t> ще в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XIX 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1413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Історичний розвиток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побічні</a:t>
            </a:r>
            <a:r>
              <a:rPr lang="ru-RU" dirty="0" smtClean="0"/>
              <a:t> та </a:t>
            </a:r>
            <a:r>
              <a:rPr lang="ru-RU" dirty="0" err="1" smtClean="0"/>
              <a:t>небажані</a:t>
            </a:r>
            <a:r>
              <a:rPr lang="ru-RU" dirty="0" smtClean="0"/>
              <a:t> на той час </a:t>
            </a:r>
            <a:r>
              <a:rPr lang="ru-RU" dirty="0" err="1" smtClean="0"/>
              <a:t>продукти</a:t>
            </a:r>
            <a:r>
              <a:rPr lang="ru-RU" dirty="0" smtClean="0"/>
              <a:t> «</a:t>
            </a:r>
            <a:r>
              <a:rPr lang="ru-RU" dirty="0" err="1" smtClean="0"/>
              <a:t>осмолення</a:t>
            </a:r>
            <a:r>
              <a:rPr lang="ru-RU" dirty="0" smtClean="0"/>
              <a:t>» </a:t>
            </a:r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 </a:t>
            </a:r>
            <a:r>
              <a:rPr lang="ru-RU" dirty="0" err="1" smtClean="0"/>
              <a:t>Реакції</a:t>
            </a:r>
            <a:r>
              <a:rPr lang="ru-RU" dirty="0" smtClean="0"/>
              <a:t> </a:t>
            </a:r>
            <a:r>
              <a:rPr lang="ru-RU" dirty="0" err="1" smtClean="0"/>
              <a:t>полімеризації</a:t>
            </a:r>
            <a:r>
              <a:rPr lang="ru-RU" dirty="0" smtClean="0"/>
              <a:t> та </a:t>
            </a:r>
            <a:r>
              <a:rPr lang="ru-RU" dirty="0" err="1" smtClean="0"/>
              <a:t>поліконденсації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вели до </a:t>
            </a:r>
            <a:r>
              <a:rPr lang="ru-RU" dirty="0" err="1" smtClean="0"/>
              <a:t>утворення</a:t>
            </a:r>
            <a:r>
              <a:rPr lang="ru-RU" dirty="0" smtClean="0"/>
              <a:t> таких </a:t>
            </a:r>
            <a:r>
              <a:rPr lang="ru-RU" dirty="0" err="1" smtClean="0"/>
              <a:t>продуктів</a:t>
            </a:r>
            <a:r>
              <a:rPr lang="ru-RU" dirty="0" smtClean="0"/>
              <a:t> на той час </a:t>
            </a:r>
            <a:r>
              <a:rPr lang="ru-RU" dirty="0" err="1" smtClean="0"/>
              <a:t>намагалися</a:t>
            </a:r>
            <a:r>
              <a:rPr lang="ru-RU" dirty="0" smtClean="0"/>
              <a:t> </a:t>
            </a:r>
            <a:r>
              <a:rPr lang="ru-RU" dirty="0" err="1" smtClean="0"/>
              <a:t>подавити</a:t>
            </a:r>
            <a:r>
              <a:rPr lang="ru-RU" dirty="0" smtClean="0"/>
              <a:t>. Тому для </a:t>
            </a:r>
            <a:r>
              <a:rPr lang="ru-RU" dirty="0" err="1" smtClean="0"/>
              <a:t>полімерів</a:t>
            </a:r>
            <a:r>
              <a:rPr lang="ru-RU" dirty="0" smtClean="0"/>
              <a:t> ще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«смола»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610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Історичний розвиток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Хімія</a:t>
            </a:r>
            <a:r>
              <a:rPr lang="ru-RU" dirty="0" smtClean="0"/>
              <a:t> </a:t>
            </a:r>
            <a:r>
              <a:rPr lang="ru-RU" dirty="0" err="1" smtClean="0"/>
              <a:t>полімерів</a:t>
            </a:r>
            <a:r>
              <a:rPr lang="ru-RU" dirty="0" smtClean="0"/>
              <a:t>, як наука,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в 60-х роках </a:t>
            </a:r>
            <a:r>
              <a:rPr lang="en-US" dirty="0" smtClean="0"/>
              <a:t>XIX </a:t>
            </a:r>
            <a:r>
              <a:rPr lang="ru-RU" dirty="0" smtClean="0"/>
              <a:t>ст. </a:t>
            </a:r>
            <a:r>
              <a:rPr lang="ru-RU" dirty="0" err="1" smtClean="0"/>
              <a:t>хіміком</a:t>
            </a:r>
            <a:r>
              <a:rPr lang="ru-RU" dirty="0" smtClean="0"/>
              <a:t> О. </a:t>
            </a:r>
            <a:r>
              <a:rPr lang="ru-RU" dirty="0" err="1" smtClean="0"/>
              <a:t>Бутлеровим</a:t>
            </a:r>
            <a:r>
              <a:rPr lang="ru-RU" dirty="0" smtClean="0"/>
              <a:t> (1828—1886)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дало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систематизувати</a:t>
            </a:r>
            <a:r>
              <a:rPr lang="ru-RU" dirty="0" smtClean="0"/>
              <a:t> </a:t>
            </a:r>
            <a:r>
              <a:rPr lang="ru-RU" dirty="0" err="1" smtClean="0"/>
              <a:t>величезний</a:t>
            </a:r>
            <a:r>
              <a:rPr lang="ru-RU" dirty="0" smtClean="0"/>
              <a:t>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, </a:t>
            </a:r>
            <a:r>
              <a:rPr lang="ru-RU" dirty="0" err="1" smtClean="0"/>
              <a:t>накопичений</a:t>
            </a:r>
            <a:r>
              <a:rPr lang="ru-RU" dirty="0" smtClean="0"/>
              <a:t> на той час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хімією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11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Історичний розвиток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Реакція</a:t>
            </a:r>
            <a:r>
              <a:rPr lang="ru-RU" dirty="0" smtClean="0"/>
              <a:t> </a:t>
            </a:r>
            <a:r>
              <a:rPr lang="ru-RU" dirty="0" err="1" smtClean="0"/>
              <a:t>Кучерова</a:t>
            </a:r>
            <a:r>
              <a:rPr lang="ru-RU" dirty="0" smtClean="0"/>
              <a:t> заклала основу </a:t>
            </a:r>
            <a:r>
              <a:rPr lang="ru-RU" dirty="0" err="1" smtClean="0"/>
              <a:t>промислового</a:t>
            </a:r>
            <a:r>
              <a:rPr lang="ru-RU" dirty="0" smtClean="0"/>
              <a:t> синтезу </a:t>
            </a:r>
            <a:r>
              <a:rPr lang="ru-RU" dirty="0" err="1" smtClean="0"/>
              <a:t>складних</a:t>
            </a:r>
            <a:r>
              <a:rPr lang="ru-RU" dirty="0" smtClean="0"/>
              <a:t> і </a:t>
            </a:r>
            <a:r>
              <a:rPr lang="ru-RU" dirty="0" err="1" smtClean="0"/>
              <a:t>простих</a:t>
            </a:r>
            <a:r>
              <a:rPr lang="ru-RU" dirty="0" smtClean="0"/>
              <a:t> </a:t>
            </a:r>
            <a:r>
              <a:rPr lang="ru-RU" dirty="0" err="1" smtClean="0"/>
              <a:t>вінілових</a:t>
            </a:r>
            <a:r>
              <a:rPr lang="ru-RU" dirty="0" smtClean="0"/>
              <a:t> </a:t>
            </a:r>
            <a:r>
              <a:rPr lang="ru-RU" dirty="0" err="1" smtClean="0"/>
              <a:t>ефірів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для </a:t>
            </a:r>
            <a:r>
              <a:rPr lang="ru-RU" dirty="0" err="1" smtClean="0"/>
              <a:t>утворення</a:t>
            </a:r>
            <a:r>
              <a:rPr lang="ru-RU" dirty="0" smtClean="0"/>
              <a:t> ряду </a:t>
            </a:r>
            <a:r>
              <a:rPr lang="ru-RU" dirty="0" err="1" smtClean="0"/>
              <a:t>полімерів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полівінілацетату</a:t>
            </a:r>
            <a:r>
              <a:rPr lang="ru-RU" dirty="0" smtClean="0"/>
              <a:t>). </a:t>
            </a:r>
            <a:r>
              <a:rPr lang="ru-RU" dirty="0" err="1" smtClean="0"/>
              <a:t>Вуглеводні</a:t>
            </a:r>
            <a:r>
              <a:rPr lang="ru-RU" dirty="0" smtClean="0"/>
              <a:t> ацетиленового ряду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легко </a:t>
            </a:r>
            <a:r>
              <a:rPr lang="ru-RU" dirty="0" err="1" smtClean="0"/>
              <a:t>полімеризуються</a:t>
            </a:r>
            <a:r>
              <a:rPr lang="ru-RU" dirty="0" smtClean="0"/>
              <a:t> з </a:t>
            </a:r>
            <a:r>
              <a:rPr lang="ru-RU" dirty="0" err="1" smtClean="0"/>
              <a:t>утворенням</a:t>
            </a:r>
            <a:r>
              <a:rPr lang="ru-RU" dirty="0" smtClean="0"/>
              <a:t> </a:t>
            </a:r>
            <a:r>
              <a:rPr lang="ru-RU" dirty="0" err="1" smtClean="0"/>
              <a:t>циклічних</a:t>
            </a:r>
            <a:r>
              <a:rPr lang="ru-RU" dirty="0" smtClean="0"/>
              <a:t> </a:t>
            </a:r>
            <a:r>
              <a:rPr lang="ru-RU" dirty="0" err="1" smtClean="0"/>
              <a:t>вуглеводнів</a:t>
            </a:r>
            <a:r>
              <a:rPr lang="ru-RU" dirty="0" smtClean="0"/>
              <a:t> ряду бензолу.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072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Фізичні 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Полімери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аморфні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</a:t>
            </a: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ланцюжки</a:t>
            </a:r>
            <a:r>
              <a:rPr lang="ru-RU" dirty="0" smtClean="0"/>
              <a:t> та велика </a:t>
            </a:r>
            <a:r>
              <a:rPr lang="ru-RU" dirty="0" err="1" smtClean="0"/>
              <a:t>молекулярна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не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полімерам</a:t>
            </a:r>
            <a:r>
              <a:rPr lang="ru-RU" dirty="0" smtClean="0"/>
              <a:t> </a:t>
            </a:r>
            <a:r>
              <a:rPr lang="ru-RU" dirty="0" err="1" smtClean="0"/>
              <a:t>переходити</a:t>
            </a:r>
            <a:r>
              <a:rPr lang="ru-RU" dirty="0" smtClean="0"/>
              <a:t> до </a:t>
            </a:r>
            <a:r>
              <a:rPr lang="ru-RU" dirty="0" err="1" smtClean="0"/>
              <a:t>рідкого</a:t>
            </a:r>
            <a:r>
              <a:rPr lang="ru-RU" dirty="0" smtClean="0"/>
              <a:t> стану (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наступає</a:t>
            </a:r>
            <a:r>
              <a:rPr lang="ru-RU" dirty="0" smtClean="0"/>
              <a:t> </a:t>
            </a:r>
            <a:r>
              <a:rPr lang="ru-RU" dirty="0" err="1" smtClean="0"/>
              <a:t>хімічний</a:t>
            </a:r>
            <a:r>
              <a:rPr lang="ru-RU" dirty="0" smtClean="0"/>
              <a:t> </a:t>
            </a:r>
            <a:r>
              <a:rPr lang="ru-RU" dirty="0" err="1" smtClean="0"/>
              <a:t>розпад</a:t>
            </a:r>
            <a:r>
              <a:rPr lang="ru-RU" dirty="0" smtClean="0"/>
              <a:t>). </a:t>
            </a:r>
            <a:r>
              <a:rPr lang="ru-RU" dirty="0" err="1" smtClean="0"/>
              <a:t>Проте</a:t>
            </a:r>
            <a:r>
              <a:rPr lang="ru-RU" dirty="0" smtClean="0"/>
              <a:t> при </a:t>
            </a:r>
            <a:r>
              <a:rPr lang="ru-RU" dirty="0" err="1" smtClean="0"/>
              <a:t>підвищенні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з </a:t>
            </a:r>
            <a:r>
              <a:rPr lang="ru-RU" dirty="0" err="1" smtClean="0"/>
              <a:t>полімерами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— вони </a:t>
            </a:r>
            <a:r>
              <a:rPr lang="ru-RU" dirty="0" err="1" smtClean="0"/>
              <a:t>розм'якають</a:t>
            </a:r>
            <a:r>
              <a:rPr lang="ru-RU" dirty="0" smtClean="0"/>
              <a:t> і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пластичними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220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</TotalTime>
  <Words>1111</Words>
  <Application>Microsoft Office PowerPoint</Application>
  <PresentationFormat>Экран (4:3)</PresentationFormat>
  <Paragraphs>90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Городская</vt:lpstr>
      <vt:lpstr>Презентація на тему: «Полімери»</vt:lpstr>
      <vt:lpstr>Полімери</vt:lpstr>
      <vt:lpstr>Види полімерів</vt:lpstr>
      <vt:lpstr>Історичний розвиток</vt:lpstr>
      <vt:lpstr>Історичний розвиток</vt:lpstr>
      <vt:lpstr>Історичний розвиток </vt:lpstr>
      <vt:lpstr>Історичний розвиток</vt:lpstr>
      <vt:lpstr>Історичний розвиток</vt:lpstr>
      <vt:lpstr>Фізичні властивості</vt:lpstr>
      <vt:lpstr>Фізичні властивості</vt:lpstr>
      <vt:lpstr>Фізичні властивості</vt:lpstr>
      <vt:lpstr>Фізичні властивості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Застосування</vt:lpstr>
      <vt:lpstr>Структура </vt:lpstr>
      <vt:lpstr>Структура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«Полімери»</dc:title>
  <dc:creator>Яна</dc:creator>
  <cp:lastModifiedBy>Яна</cp:lastModifiedBy>
  <cp:revision>8</cp:revision>
  <dcterms:created xsi:type="dcterms:W3CDTF">2023-12-20T20:11:49Z</dcterms:created>
  <dcterms:modified xsi:type="dcterms:W3CDTF">2023-12-20T21:18:37Z</dcterms:modified>
</cp:coreProperties>
</file>