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2" r:id="rId5"/>
    <p:sldId id="267" r:id="rId6"/>
    <p:sldId id="265" r:id="rId7"/>
    <p:sldId id="264" r:id="rId8"/>
    <p:sldId id="263" r:id="rId9"/>
    <p:sldId id="260" r:id="rId10"/>
    <p:sldId id="261" r:id="rId11"/>
    <p:sldId id="259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99"/>
    <a:srgbClr val="66FFFF"/>
    <a:srgbClr val="990099"/>
    <a:srgbClr val="1C1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Атомна</a:t>
            </a:r>
            <a:r>
              <a:rPr lang="ru-RU" dirty="0" smtClean="0"/>
              <a:t> </a:t>
            </a:r>
            <a:r>
              <a:rPr lang="ru-RU" dirty="0" err="1" smtClean="0"/>
              <a:t>енергетика</a:t>
            </a:r>
            <a:r>
              <a:rPr lang="ru-RU" dirty="0" smtClean="0"/>
              <a:t> с</a:t>
            </a:r>
            <a:r>
              <a:rPr lang="uk-UA" dirty="0" smtClean="0"/>
              <a:t>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учениця 9 класу </a:t>
            </a:r>
            <a:r>
              <a:rPr lang="uk-UA" dirty="0" err="1" smtClean="0"/>
              <a:t>Гладченко</a:t>
            </a:r>
            <a:r>
              <a:rPr lang="uk-UA" dirty="0" smtClean="0"/>
              <a:t> Вероніка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01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391886"/>
            <a:ext cx="9905999" cy="5399315"/>
          </a:xfrm>
        </p:spPr>
        <p:txBody>
          <a:bodyPr>
            <a:normAutofit fontScale="92500"/>
          </a:bodyPr>
          <a:lstStyle/>
          <a:p>
            <a:pPr algn="ctr"/>
            <a:r>
              <a:rPr lang="ru-RU" i="1" dirty="0" err="1">
                <a:solidFill>
                  <a:srgbClr val="FFFF99"/>
                </a:solidFill>
              </a:rPr>
              <a:t>Європа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вперше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зіштовхнулася</a:t>
            </a:r>
            <a:r>
              <a:rPr lang="ru-RU" i="1" dirty="0">
                <a:solidFill>
                  <a:srgbClr val="FFFF99"/>
                </a:solidFill>
              </a:rPr>
              <a:t> з </a:t>
            </a:r>
            <a:r>
              <a:rPr lang="ru-RU" i="1" dirty="0" err="1">
                <a:solidFill>
                  <a:srgbClr val="FFFF99"/>
                </a:solidFill>
              </a:rPr>
              <a:t>наслідками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атомної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катастрофи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ще</a:t>
            </a:r>
            <a:r>
              <a:rPr lang="ru-RU" i="1" dirty="0">
                <a:solidFill>
                  <a:srgbClr val="FFFF99"/>
                </a:solidFill>
              </a:rPr>
              <a:t> 1986 року в </a:t>
            </a:r>
            <a:r>
              <a:rPr lang="ru-RU" i="1" dirty="0" err="1">
                <a:solidFill>
                  <a:srgbClr val="FFFF99"/>
                </a:solidFill>
              </a:rPr>
              <a:t>Чорнобилі</a:t>
            </a:r>
            <a:r>
              <a:rPr lang="ru-RU" i="1" dirty="0">
                <a:solidFill>
                  <a:srgbClr val="FFFF99"/>
                </a:solidFill>
              </a:rPr>
              <a:t> і </a:t>
            </a:r>
            <a:r>
              <a:rPr lang="ru-RU" i="1" dirty="0" err="1">
                <a:solidFill>
                  <a:srgbClr val="FFFF99"/>
                </a:solidFill>
              </a:rPr>
              <a:t>винесла</a:t>
            </a:r>
            <a:r>
              <a:rPr lang="ru-RU" i="1" dirty="0">
                <a:solidFill>
                  <a:srgbClr val="FFFF99"/>
                </a:solidFill>
              </a:rPr>
              <a:t> з </a:t>
            </a:r>
            <a:r>
              <a:rPr lang="ru-RU" i="1" dirty="0" err="1">
                <a:solidFill>
                  <a:srgbClr val="FFFF99"/>
                </a:solidFill>
              </a:rPr>
              <a:t>цього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перші</a:t>
            </a:r>
            <a:r>
              <a:rPr lang="ru-RU" i="1" dirty="0">
                <a:solidFill>
                  <a:srgbClr val="FFFF99"/>
                </a:solidFill>
              </a:rPr>
              <a:t> уроки. Катастрофа на </a:t>
            </a:r>
            <a:r>
              <a:rPr lang="ru-RU" i="1" dirty="0" err="1">
                <a:solidFill>
                  <a:srgbClr val="FFFF99"/>
                </a:solidFill>
              </a:rPr>
              <a:t>японській</a:t>
            </a:r>
            <a:r>
              <a:rPr lang="ru-RU" i="1" dirty="0">
                <a:solidFill>
                  <a:srgbClr val="FFFF99"/>
                </a:solidFill>
              </a:rPr>
              <a:t> «</a:t>
            </a:r>
            <a:r>
              <a:rPr lang="ru-RU" i="1" dirty="0" err="1">
                <a:solidFill>
                  <a:srgbClr val="FFFF99"/>
                </a:solidFill>
              </a:rPr>
              <a:t>Фукусімі</a:t>
            </a:r>
            <a:r>
              <a:rPr lang="ru-RU" i="1" dirty="0">
                <a:solidFill>
                  <a:srgbClr val="FFFF99"/>
                </a:solidFill>
              </a:rPr>
              <a:t>» стала </a:t>
            </a:r>
            <a:r>
              <a:rPr lang="ru-RU" i="1" dirty="0" err="1">
                <a:solidFill>
                  <a:srgbClr val="FFFF99"/>
                </a:solidFill>
              </a:rPr>
              <a:t>наступною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віхою</a:t>
            </a:r>
            <a:r>
              <a:rPr lang="ru-RU" i="1" dirty="0">
                <a:solidFill>
                  <a:srgbClr val="FFFF99"/>
                </a:solidFill>
              </a:rPr>
              <a:t>. </a:t>
            </a:r>
            <a:r>
              <a:rPr lang="ru-RU" i="1" dirty="0" err="1">
                <a:solidFill>
                  <a:srgbClr val="FFFF99"/>
                </a:solidFill>
              </a:rPr>
              <a:t>Першою</a:t>
            </a:r>
            <a:r>
              <a:rPr lang="ru-RU" i="1" dirty="0">
                <a:solidFill>
                  <a:srgbClr val="FFFF99"/>
                </a:solidFill>
              </a:rPr>
              <a:t> про </a:t>
            </a:r>
            <a:r>
              <a:rPr lang="ru-RU" i="1" dirty="0" err="1">
                <a:solidFill>
                  <a:srgbClr val="FFFF99"/>
                </a:solidFill>
              </a:rPr>
              <a:t>відмову</a:t>
            </a:r>
            <a:r>
              <a:rPr lang="ru-RU" i="1" dirty="0">
                <a:solidFill>
                  <a:srgbClr val="FFFF99"/>
                </a:solidFill>
              </a:rPr>
              <a:t> від </a:t>
            </a:r>
            <a:r>
              <a:rPr lang="ru-RU" i="1" dirty="0" err="1">
                <a:solidFill>
                  <a:srgbClr val="FFFF99"/>
                </a:solidFill>
              </a:rPr>
              <a:t>атомної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енергетики</a:t>
            </a:r>
            <a:r>
              <a:rPr lang="ru-RU" i="1" dirty="0">
                <a:solidFill>
                  <a:srgbClr val="FFFF99"/>
                </a:solidFill>
              </a:rPr>
              <a:t> заявила </a:t>
            </a:r>
            <a:r>
              <a:rPr lang="ru-RU" i="1" dirty="0" err="1">
                <a:solidFill>
                  <a:srgbClr val="FFFF99"/>
                </a:solidFill>
              </a:rPr>
              <a:t>Німеччина</a:t>
            </a:r>
            <a:r>
              <a:rPr lang="ru-RU" i="1" dirty="0">
                <a:solidFill>
                  <a:srgbClr val="FFFF99"/>
                </a:solidFill>
              </a:rPr>
              <a:t>. До 2022 року </a:t>
            </a:r>
            <a:r>
              <a:rPr lang="ru-RU" i="1" dirty="0" err="1">
                <a:solidFill>
                  <a:srgbClr val="FFFF99"/>
                </a:solidFill>
              </a:rPr>
              <a:t>всі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атомні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електростанції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будуть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виведені</a:t>
            </a:r>
            <a:r>
              <a:rPr lang="ru-RU" i="1" dirty="0">
                <a:solidFill>
                  <a:srgbClr val="FFFF99"/>
                </a:solidFill>
              </a:rPr>
              <a:t> з </a:t>
            </a:r>
            <a:r>
              <a:rPr lang="ru-RU" i="1" dirty="0" err="1">
                <a:solidFill>
                  <a:srgbClr val="FFFF99"/>
                </a:solidFill>
              </a:rPr>
              <a:t>експлуатації</a:t>
            </a:r>
            <a:r>
              <a:rPr lang="ru-RU" i="1" dirty="0">
                <a:solidFill>
                  <a:srgbClr val="FFFF99"/>
                </a:solidFill>
              </a:rPr>
              <a:t>. </a:t>
            </a:r>
            <a:r>
              <a:rPr lang="ru-RU" i="1" dirty="0" err="1">
                <a:solidFill>
                  <a:srgbClr val="FFFF99"/>
                </a:solidFill>
              </a:rPr>
              <a:t>Німеччина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вже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закрила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вісім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своїх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реакторів</a:t>
            </a:r>
            <a:r>
              <a:rPr lang="ru-RU" i="1" dirty="0">
                <a:solidFill>
                  <a:srgbClr val="FFFF99"/>
                </a:solidFill>
              </a:rPr>
              <a:t> і </a:t>
            </a:r>
            <a:r>
              <a:rPr lang="ru-RU" i="1" dirty="0" err="1">
                <a:solidFill>
                  <a:srgbClr val="FFFF99"/>
                </a:solidFill>
              </a:rPr>
              <a:t>збирається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закрити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всі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інші</a:t>
            </a:r>
            <a:r>
              <a:rPr lang="ru-RU" i="1" dirty="0">
                <a:solidFill>
                  <a:srgbClr val="FFFF99"/>
                </a:solidFill>
              </a:rPr>
              <a:t>. В США, </a:t>
            </a:r>
            <a:r>
              <a:rPr lang="ru-RU" i="1" dirty="0" err="1">
                <a:solidFill>
                  <a:srgbClr val="FFFF99"/>
                </a:solidFill>
              </a:rPr>
              <a:t>побудовано</a:t>
            </a:r>
            <a:r>
              <a:rPr lang="ru-RU" i="1" dirty="0">
                <a:solidFill>
                  <a:srgbClr val="FFFF99"/>
                </a:solidFill>
              </a:rPr>
              <a:t> буде в </a:t>
            </a:r>
            <a:r>
              <a:rPr lang="ru-RU" i="1" dirty="0" err="1">
                <a:solidFill>
                  <a:srgbClr val="FFFF99"/>
                </a:solidFill>
              </a:rPr>
              <a:t>кращому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випадку</a:t>
            </a:r>
            <a:r>
              <a:rPr lang="ru-RU" i="1" dirty="0">
                <a:solidFill>
                  <a:srgbClr val="FFFF99"/>
                </a:solidFill>
              </a:rPr>
              <a:t> три </a:t>
            </a:r>
            <a:r>
              <a:rPr lang="ru-RU" i="1" dirty="0" err="1">
                <a:solidFill>
                  <a:srgbClr val="FFFF99"/>
                </a:solidFill>
              </a:rPr>
              <a:t>атомних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реакторів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із</a:t>
            </a:r>
            <a:r>
              <a:rPr lang="ru-RU" i="1" dirty="0">
                <a:solidFill>
                  <a:srgbClr val="FFFF99"/>
                </a:solidFill>
              </a:rPr>
              <a:t> 28 </a:t>
            </a:r>
            <a:r>
              <a:rPr lang="ru-RU" i="1" dirty="0" err="1">
                <a:solidFill>
                  <a:srgbClr val="FFFF99"/>
                </a:solidFill>
              </a:rPr>
              <a:t>запланованих</a:t>
            </a:r>
            <a:r>
              <a:rPr lang="ru-RU" i="1" dirty="0">
                <a:solidFill>
                  <a:srgbClr val="FFFF99"/>
                </a:solidFill>
              </a:rPr>
              <a:t>. </a:t>
            </a:r>
            <a:r>
              <a:rPr lang="ru-RU" i="1" dirty="0" err="1">
                <a:solidFill>
                  <a:srgbClr val="FFFF99"/>
                </a:solidFill>
              </a:rPr>
              <a:t>Згодом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проти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будівництва</a:t>
            </a:r>
            <a:r>
              <a:rPr lang="ru-RU" i="1" dirty="0">
                <a:solidFill>
                  <a:srgbClr val="FFFF99"/>
                </a:solidFill>
              </a:rPr>
              <a:t> АЕС </a:t>
            </a:r>
            <a:r>
              <a:rPr lang="ru-RU" i="1" dirty="0" err="1">
                <a:solidFill>
                  <a:srgbClr val="FFFF99"/>
                </a:solidFill>
              </a:rPr>
              <a:t>висловилися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італійці</a:t>
            </a:r>
            <a:r>
              <a:rPr lang="ru-RU" i="1" dirty="0">
                <a:solidFill>
                  <a:srgbClr val="FFFF99"/>
                </a:solidFill>
              </a:rPr>
              <a:t>. До 2034 року від </a:t>
            </a:r>
            <a:r>
              <a:rPr lang="ru-RU" i="1" dirty="0" err="1">
                <a:solidFill>
                  <a:srgbClr val="FFFF99"/>
                </a:solidFill>
              </a:rPr>
              <a:t>атомної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енергії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відмовиться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Швейцарія</a:t>
            </a:r>
            <a:r>
              <a:rPr lang="ru-RU" i="1" dirty="0">
                <a:solidFill>
                  <a:srgbClr val="FFFF99"/>
                </a:solidFill>
              </a:rPr>
              <a:t>. У </a:t>
            </a:r>
            <a:r>
              <a:rPr lang="ru-RU" i="1" dirty="0" err="1">
                <a:solidFill>
                  <a:srgbClr val="FFFF99"/>
                </a:solidFill>
              </a:rPr>
              <a:t>Франції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йдуть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запеклі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дебати</a:t>
            </a:r>
            <a:r>
              <a:rPr lang="ru-RU" i="1" dirty="0">
                <a:solidFill>
                  <a:srgbClr val="FFFF99"/>
                </a:solidFill>
              </a:rPr>
              <a:t>. До </a:t>
            </a:r>
            <a:r>
              <a:rPr lang="ru-RU" i="1" dirty="0" err="1">
                <a:solidFill>
                  <a:srgbClr val="FFFF99"/>
                </a:solidFill>
              </a:rPr>
              <a:t>аварії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близько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двох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третин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населення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країни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підтримував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розвиток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атомної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енергетики</a:t>
            </a:r>
            <a:r>
              <a:rPr lang="ru-RU" i="1" dirty="0">
                <a:solidFill>
                  <a:srgbClr val="FFFF99"/>
                </a:solidFill>
              </a:rPr>
              <a:t>, </a:t>
            </a:r>
            <a:r>
              <a:rPr lang="ru-RU" i="1" dirty="0" err="1">
                <a:solidFill>
                  <a:srgbClr val="FFFF99"/>
                </a:solidFill>
              </a:rPr>
              <a:t>сьогодні</a:t>
            </a:r>
            <a:r>
              <a:rPr lang="ru-RU" i="1" dirty="0">
                <a:solidFill>
                  <a:srgbClr val="FFFF99"/>
                </a:solidFill>
              </a:rPr>
              <a:t> ж все </a:t>
            </a:r>
            <a:r>
              <a:rPr lang="ru-RU" i="1" dirty="0" err="1">
                <a:solidFill>
                  <a:srgbClr val="FFFF99"/>
                </a:solidFill>
              </a:rPr>
              <a:t>навпаки</a:t>
            </a:r>
            <a:r>
              <a:rPr lang="ru-RU" i="1" dirty="0">
                <a:solidFill>
                  <a:srgbClr val="FFFF99"/>
                </a:solidFill>
              </a:rPr>
              <a:t>. </a:t>
            </a:r>
            <a:r>
              <a:rPr lang="ru-RU" i="1" dirty="0" err="1">
                <a:solidFill>
                  <a:srgbClr val="FFFF99"/>
                </a:solidFill>
              </a:rPr>
              <a:t>Після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аварії</a:t>
            </a:r>
            <a:r>
              <a:rPr lang="ru-RU" i="1" dirty="0">
                <a:solidFill>
                  <a:srgbClr val="FFFF99"/>
                </a:solidFill>
              </a:rPr>
              <a:t> на «Фукусімі-1» в </a:t>
            </a:r>
            <a:r>
              <a:rPr lang="ru-RU" i="1" dirty="0" err="1">
                <a:solidFill>
                  <a:srgbClr val="FFFF99"/>
                </a:solidFill>
              </a:rPr>
              <a:t>Японії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були</a:t>
            </a:r>
            <a:r>
              <a:rPr lang="ru-RU" i="1" dirty="0">
                <a:solidFill>
                  <a:srgbClr val="FFFF99"/>
                </a:solidFill>
              </a:rPr>
              <a:t> </a:t>
            </a:r>
            <a:r>
              <a:rPr lang="ru-RU" i="1" dirty="0" err="1">
                <a:solidFill>
                  <a:srgbClr val="FFFF99"/>
                </a:solidFill>
              </a:rPr>
              <a:t>зупинені</a:t>
            </a:r>
            <a:r>
              <a:rPr lang="ru-RU" i="1" dirty="0">
                <a:solidFill>
                  <a:srgbClr val="FFFF99"/>
                </a:solidFill>
              </a:rPr>
              <a:t> практично </a:t>
            </a:r>
            <a:r>
              <a:rPr lang="ru-RU" i="1" dirty="0" err="1">
                <a:solidFill>
                  <a:srgbClr val="FFFF99"/>
                </a:solidFill>
              </a:rPr>
              <a:t>всі</a:t>
            </a:r>
            <a:r>
              <a:rPr lang="ru-RU" i="1" dirty="0">
                <a:solidFill>
                  <a:srgbClr val="FFFF99"/>
                </a:solidFill>
              </a:rPr>
              <a:t> АЕС. </a:t>
            </a:r>
            <a:r>
              <a:rPr lang="ru-RU" i="1" dirty="0" err="1">
                <a:solidFill>
                  <a:srgbClr val="FFFF99"/>
                </a:solidFill>
              </a:rPr>
              <a:t>Відновили</a:t>
            </a:r>
            <a:r>
              <a:rPr lang="ru-RU" i="1" dirty="0">
                <a:solidFill>
                  <a:srgbClr val="FFFF99"/>
                </a:solidFill>
              </a:rPr>
              <a:t> роботу </a:t>
            </a:r>
            <a:r>
              <a:rPr lang="ru-RU" i="1" dirty="0" err="1">
                <a:solidFill>
                  <a:srgbClr val="FFFF99"/>
                </a:solidFill>
              </a:rPr>
              <a:t>тільки</a:t>
            </a:r>
            <a:r>
              <a:rPr lang="ru-RU" i="1" dirty="0">
                <a:solidFill>
                  <a:srgbClr val="FFFF99"/>
                </a:solidFill>
              </a:rPr>
              <a:t> два з 50 </a:t>
            </a:r>
            <a:r>
              <a:rPr lang="ru-RU" i="1" dirty="0" err="1">
                <a:solidFill>
                  <a:srgbClr val="FFFF99"/>
                </a:solidFill>
              </a:rPr>
              <a:t>реакторів</a:t>
            </a:r>
            <a:r>
              <a:rPr lang="ru-RU" i="1" dirty="0">
                <a:solidFill>
                  <a:srgbClr val="FFFF99"/>
                </a:solidFill>
              </a:rPr>
              <a:t> - на АЕС</a:t>
            </a:r>
          </a:p>
        </p:txBody>
      </p:sp>
    </p:spTree>
    <p:extLst>
      <p:ext uri="{BB962C8B-B14F-4D97-AF65-F5344CB8AC3E}">
        <p14:creationId xmlns:p14="http://schemas.microsoft.com/office/powerpoint/2010/main" val="760058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383177"/>
            <a:ext cx="9905999" cy="5408024"/>
          </a:xfrm>
        </p:spPr>
        <p:txBody>
          <a:bodyPr/>
          <a:lstStyle/>
          <a:p>
            <a:pPr algn="ctr"/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Україні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є 15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діючих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блоків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чотирьох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АЕС.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Розвиток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атомної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енергетики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цілком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залежить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від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Росії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Атомна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енергетика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досі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залишається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найбільш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екологічно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чистою та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найбільш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економічно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виправданою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Залишається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лише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задуматися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над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тим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яким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шляхом вона буде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розвиватися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Думки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населення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планети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що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атомної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енергетики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різко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розділилися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після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аварії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на АЕС «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Фукусіма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480" y="4249785"/>
            <a:ext cx="4801960" cy="240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41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683516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FFFF99"/>
                </a:solidFill>
              </a:rPr>
              <a:t>Дякую за увагу!</a:t>
            </a:r>
            <a:endParaRPr lang="ru-RU" sz="4400" dirty="0">
              <a:solidFill>
                <a:srgbClr val="FFFF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0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391886"/>
            <a:ext cx="9905999" cy="5399315"/>
          </a:xfrm>
        </p:spPr>
        <p:txBody>
          <a:bodyPr>
            <a:noAutofit/>
          </a:bodyPr>
          <a:lstStyle/>
          <a:p>
            <a:pPr algn="ctr"/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Атомна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енергетика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відіграє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важливу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роль у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сучасному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енерговиробництві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–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частка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виробітку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електроенергії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на АЕС в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світі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перебуває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рівні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16</a:t>
            </a: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%.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У таких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країнах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як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Франція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Бельгія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Швеція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Японія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Південна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Корея,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Фінляндія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не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мають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у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своєму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розпорядженні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достатніх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власних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запасів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органічного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палива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АЕС стали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основним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джерелом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електричної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енергії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забезпечили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їм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енергетичну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стабільність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та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успішний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економічний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</a:rPr>
              <a:t>розвиток</a:t>
            </a: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603" y="4383681"/>
            <a:ext cx="3408454" cy="226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514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618518"/>
            <a:ext cx="9905999" cy="5172683"/>
          </a:xfrm>
        </p:spPr>
        <p:txBody>
          <a:bodyPr/>
          <a:lstStyle/>
          <a:p>
            <a:pPr algn="ctr"/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Чорнобильська катастрофа занесена до Книги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рекордів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Гіннеса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як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наймасштабніша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світі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. Від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вибуху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був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повністю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зруйнований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реактор №4,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обрушилася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будівля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енергоблоку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. У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повітря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було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викинуто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190 тонн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радіоактивних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речовин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Почалася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пожежа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, яку не могли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згасити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два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тижні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Розплавлена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​​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суміш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з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металу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, бетону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піску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і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палива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2">
                    <a:lumMod val="75000"/>
                  </a:schemeClr>
                </a:solidFill>
              </a:rPr>
              <a:t>розтеклася</a:t>
            </a:r>
            <a:r>
              <a:rPr lang="ru-RU" i="1" dirty="0">
                <a:solidFill>
                  <a:schemeClr val="bg2">
                    <a:lumMod val="75000"/>
                  </a:schemeClr>
                </a:solidFill>
              </a:rPr>
              <a:t> по АЕС.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79" y="3924651"/>
            <a:ext cx="4703591" cy="277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831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278674"/>
            <a:ext cx="9905999" cy="5512527"/>
          </a:xfrm>
        </p:spPr>
        <p:txBody>
          <a:bodyPr>
            <a:normAutofit/>
          </a:bodyPr>
          <a:lstStyle/>
          <a:p>
            <a:pPr algn="ctr"/>
            <a:r>
              <a:rPr lang="ru-RU" i="1" dirty="0">
                <a:solidFill>
                  <a:srgbClr val="990099"/>
                </a:solidFill>
              </a:rPr>
              <a:t>До </a:t>
            </a:r>
            <a:r>
              <a:rPr lang="ru-RU" i="1" dirty="0" err="1">
                <a:solidFill>
                  <a:srgbClr val="990099"/>
                </a:solidFill>
              </a:rPr>
              <a:t>трагедії</a:t>
            </a:r>
            <a:r>
              <a:rPr lang="ru-RU" i="1" dirty="0">
                <a:solidFill>
                  <a:srgbClr val="990099"/>
                </a:solidFill>
              </a:rPr>
              <a:t> на «</a:t>
            </a:r>
            <a:r>
              <a:rPr lang="ru-RU" i="1" dirty="0" err="1">
                <a:solidFill>
                  <a:srgbClr val="990099"/>
                </a:solidFill>
              </a:rPr>
              <a:t>Фукусімі</a:t>
            </a:r>
            <a:r>
              <a:rPr lang="ru-RU" i="1" dirty="0">
                <a:solidFill>
                  <a:srgbClr val="990099"/>
                </a:solidFill>
              </a:rPr>
              <a:t>» </a:t>
            </a:r>
            <a:r>
              <a:rPr lang="ru-RU" i="1" dirty="0" err="1">
                <a:solidFill>
                  <a:srgbClr val="990099"/>
                </a:solidFill>
              </a:rPr>
              <a:t>саме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Азія</a:t>
            </a:r>
            <a:r>
              <a:rPr lang="ru-RU" i="1" dirty="0">
                <a:solidFill>
                  <a:srgbClr val="990099"/>
                </a:solidFill>
              </a:rPr>
              <a:t>, </a:t>
            </a:r>
            <a:r>
              <a:rPr lang="ru-RU" i="1" dirty="0" err="1">
                <a:solidFill>
                  <a:srgbClr val="990099"/>
                </a:solidFill>
              </a:rPr>
              <a:t>більше</a:t>
            </a:r>
            <a:r>
              <a:rPr lang="ru-RU" i="1" dirty="0">
                <a:solidFill>
                  <a:srgbClr val="990099"/>
                </a:solidFill>
              </a:rPr>
              <a:t> за будь-</a:t>
            </a:r>
            <a:r>
              <a:rPr lang="ru-RU" i="1" dirty="0" err="1">
                <a:solidFill>
                  <a:srgbClr val="990099"/>
                </a:solidFill>
              </a:rPr>
              <a:t>який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інший</a:t>
            </a:r>
            <a:r>
              <a:rPr lang="ru-RU" i="1" dirty="0">
                <a:solidFill>
                  <a:srgbClr val="990099"/>
                </a:solidFill>
              </a:rPr>
              <a:t> континент, </a:t>
            </a:r>
            <a:r>
              <a:rPr lang="ru-RU" i="1" dirty="0" err="1">
                <a:solidFill>
                  <a:srgbClr val="990099"/>
                </a:solidFill>
              </a:rPr>
              <a:t>робила</a:t>
            </a:r>
            <a:r>
              <a:rPr lang="ru-RU" i="1" dirty="0">
                <a:solidFill>
                  <a:srgbClr val="990099"/>
                </a:solidFill>
              </a:rPr>
              <a:t> ставку на </a:t>
            </a:r>
            <a:r>
              <a:rPr lang="ru-RU" i="1" dirty="0" err="1">
                <a:solidFill>
                  <a:srgbClr val="990099"/>
                </a:solidFill>
              </a:rPr>
              <a:t>розвиток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атомної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енергетики</a:t>
            </a:r>
            <a:r>
              <a:rPr lang="ru-RU" i="1" dirty="0">
                <a:solidFill>
                  <a:srgbClr val="990099"/>
                </a:solidFill>
              </a:rPr>
              <a:t>. </a:t>
            </a:r>
            <a:r>
              <a:rPr lang="ru-RU" i="1" dirty="0" err="1">
                <a:solidFill>
                  <a:srgbClr val="990099"/>
                </a:solidFill>
              </a:rPr>
              <a:t>Японія</a:t>
            </a:r>
            <a:r>
              <a:rPr lang="ru-RU" i="1" dirty="0">
                <a:solidFill>
                  <a:srgbClr val="990099"/>
                </a:solidFill>
              </a:rPr>
              <a:t>, </a:t>
            </a:r>
            <a:r>
              <a:rPr lang="ru-RU" i="1" dirty="0" err="1">
                <a:solidFill>
                  <a:srgbClr val="990099"/>
                </a:solidFill>
              </a:rPr>
              <a:t>приміром</a:t>
            </a:r>
            <a:r>
              <a:rPr lang="ru-RU" i="1" dirty="0">
                <a:solidFill>
                  <a:srgbClr val="990099"/>
                </a:solidFill>
              </a:rPr>
              <a:t>, </a:t>
            </a:r>
            <a:r>
              <a:rPr lang="ru-RU" i="1" dirty="0" err="1">
                <a:solidFill>
                  <a:srgbClr val="990099"/>
                </a:solidFill>
              </a:rPr>
              <a:t>покривала</a:t>
            </a:r>
            <a:r>
              <a:rPr lang="ru-RU" i="1" dirty="0">
                <a:solidFill>
                  <a:srgbClr val="990099"/>
                </a:solidFill>
              </a:rPr>
              <a:t> 29 </a:t>
            </a:r>
            <a:r>
              <a:rPr lang="ru-RU" i="1" dirty="0" err="1">
                <a:solidFill>
                  <a:srgbClr val="990099"/>
                </a:solidFill>
              </a:rPr>
              <a:t>відсотків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своїх</a:t>
            </a:r>
            <a:r>
              <a:rPr lang="ru-RU" i="1" dirty="0">
                <a:solidFill>
                  <a:srgbClr val="990099"/>
                </a:solidFill>
              </a:rPr>
              <a:t> потреб в </a:t>
            </a:r>
            <a:r>
              <a:rPr lang="ru-RU" i="1" dirty="0" err="1">
                <a:solidFill>
                  <a:srgbClr val="990099"/>
                </a:solidFill>
              </a:rPr>
              <a:t>енергії</a:t>
            </a:r>
            <a:r>
              <a:rPr lang="ru-RU" i="1" dirty="0">
                <a:solidFill>
                  <a:srgbClr val="990099"/>
                </a:solidFill>
              </a:rPr>
              <a:t> за </a:t>
            </a:r>
            <a:r>
              <a:rPr lang="ru-RU" i="1" dirty="0" err="1">
                <a:solidFill>
                  <a:srgbClr val="990099"/>
                </a:solidFill>
              </a:rPr>
              <a:t>рахунок</a:t>
            </a:r>
            <a:r>
              <a:rPr lang="ru-RU" i="1" dirty="0">
                <a:solidFill>
                  <a:srgbClr val="990099"/>
                </a:solidFill>
              </a:rPr>
              <a:t> 55 </a:t>
            </a:r>
            <a:r>
              <a:rPr lang="ru-RU" i="1" dirty="0" err="1">
                <a:solidFill>
                  <a:srgbClr val="990099"/>
                </a:solidFill>
              </a:rPr>
              <a:t>атомних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реакторів</a:t>
            </a:r>
            <a:r>
              <a:rPr lang="ru-RU" i="1" dirty="0">
                <a:solidFill>
                  <a:srgbClr val="990099"/>
                </a:solidFill>
              </a:rPr>
              <a:t> та </a:t>
            </a:r>
            <a:r>
              <a:rPr lang="ru-RU" i="1" dirty="0" err="1">
                <a:solidFill>
                  <a:srgbClr val="990099"/>
                </a:solidFill>
              </a:rPr>
              <a:t>планувала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збудувати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ще</a:t>
            </a:r>
            <a:r>
              <a:rPr lang="ru-RU" i="1" dirty="0">
                <a:solidFill>
                  <a:srgbClr val="990099"/>
                </a:solidFill>
              </a:rPr>
              <a:t> 15. </a:t>
            </a:r>
            <a:r>
              <a:rPr lang="ru-RU" i="1" dirty="0" err="1">
                <a:solidFill>
                  <a:srgbClr val="990099"/>
                </a:solidFill>
              </a:rPr>
              <a:t>Аварія</a:t>
            </a:r>
            <a:r>
              <a:rPr lang="ru-RU" i="1" dirty="0">
                <a:solidFill>
                  <a:srgbClr val="990099"/>
                </a:solidFill>
              </a:rPr>
              <a:t> на </a:t>
            </a:r>
            <a:r>
              <a:rPr lang="ru-RU" i="1" dirty="0" err="1">
                <a:solidFill>
                  <a:srgbClr val="990099"/>
                </a:solidFill>
              </a:rPr>
              <a:t>АЕС,Фукусіма</a:t>
            </a:r>
            <a:r>
              <a:rPr lang="ru-RU" i="1" dirty="0">
                <a:solidFill>
                  <a:srgbClr val="990099"/>
                </a:solidFill>
              </a:rPr>
              <a:t> (2011) — </a:t>
            </a:r>
            <a:r>
              <a:rPr lang="ru-RU" i="1" dirty="0" err="1">
                <a:solidFill>
                  <a:srgbClr val="990099"/>
                </a:solidFill>
              </a:rPr>
              <a:t>радіаційна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аварія</a:t>
            </a:r>
            <a:r>
              <a:rPr lang="ru-RU" i="1" dirty="0">
                <a:solidFill>
                  <a:srgbClr val="990099"/>
                </a:solidFill>
              </a:rPr>
              <a:t>, яка за </a:t>
            </a:r>
            <a:r>
              <a:rPr lang="ru-RU" i="1" dirty="0" err="1">
                <a:solidFill>
                  <a:srgbClr val="990099"/>
                </a:solidFill>
              </a:rPr>
              <a:t>заявою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японських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авторитетних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осіб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має</a:t>
            </a:r>
            <a:r>
              <a:rPr lang="ru-RU" i="1" dirty="0">
                <a:solidFill>
                  <a:srgbClr val="990099"/>
                </a:solidFill>
              </a:rPr>
              <a:t> 7-й </a:t>
            </a:r>
            <a:r>
              <a:rPr lang="ru-RU" i="1" dirty="0" err="1">
                <a:solidFill>
                  <a:srgbClr val="990099"/>
                </a:solidFill>
              </a:rPr>
              <a:t>рівень</a:t>
            </a:r>
            <a:r>
              <a:rPr lang="ru-RU" i="1" dirty="0">
                <a:solidFill>
                  <a:srgbClr val="990099"/>
                </a:solidFill>
              </a:rPr>
              <a:t> за шкалою </a:t>
            </a:r>
            <a:r>
              <a:rPr lang="de-DE" i="1" dirty="0">
                <a:solidFill>
                  <a:srgbClr val="990099"/>
                </a:solidFill>
              </a:rPr>
              <a:t>INES, </a:t>
            </a:r>
            <a:r>
              <a:rPr lang="ru-RU" i="1" dirty="0">
                <a:solidFill>
                  <a:srgbClr val="990099"/>
                </a:solidFill>
              </a:rPr>
              <a:t>з </a:t>
            </a:r>
            <a:r>
              <a:rPr lang="ru-RU" i="1" dirty="0" err="1">
                <a:solidFill>
                  <a:srgbClr val="990099"/>
                </a:solidFill>
              </a:rPr>
              <a:t>локальними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наслідками</a:t>
            </a:r>
            <a:r>
              <a:rPr lang="ru-RU" i="1" dirty="0">
                <a:solidFill>
                  <a:srgbClr val="990099"/>
                </a:solidFill>
              </a:rPr>
              <a:t>. </a:t>
            </a:r>
            <a:r>
              <a:rPr lang="ru-RU" i="1" dirty="0" err="1">
                <a:solidFill>
                  <a:srgbClr val="990099"/>
                </a:solidFill>
              </a:rPr>
              <a:t>Виникла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внаслідок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найсильнішого</a:t>
            </a:r>
            <a:r>
              <a:rPr lang="ru-RU" i="1" dirty="0">
                <a:solidFill>
                  <a:srgbClr val="990099"/>
                </a:solidFill>
              </a:rPr>
              <a:t> за час </a:t>
            </a:r>
            <a:r>
              <a:rPr lang="ru-RU" i="1" dirty="0" err="1">
                <a:solidFill>
                  <a:srgbClr val="990099"/>
                </a:solidFill>
              </a:rPr>
              <a:t>спостереження</a:t>
            </a:r>
            <a:r>
              <a:rPr lang="ru-RU" i="1" dirty="0">
                <a:solidFill>
                  <a:srgbClr val="990099"/>
                </a:solidFill>
              </a:rPr>
              <a:t> </a:t>
            </a:r>
            <a:r>
              <a:rPr lang="ru-RU" i="1" dirty="0" err="1">
                <a:solidFill>
                  <a:srgbClr val="990099"/>
                </a:solidFill>
              </a:rPr>
              <a:t>землетрусу</a:t>
            </a:r>
            <a:r>
              <a:rPr lang="ru-RU" i="1" dirty="0">
                <a:solidFill>
                  <a:srgbClr val="990099"/>
                </a:solidFill>
              </a:rPr>
              <a:t> в </a:t>
            </a:r>
            <a:r>
              <a:rPr lang="ru-RU" i="1" dirty="0" err="1">
                <a:solidFill>
                  <a:srgbClr val="990099"/>
                </a:solidFill>
              </a:rPr>
              <a:t>Японії</a:t>
            </a:r>
            <a:r>
              <a:rPr lang="ru-RU" i="1" dirty="0">
                <a:solidFill>
                  <a:srgbClr val="990099"/>
                </a:solidFill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181" y="4206240"/>
            <a:ext cx="4395109" cy="246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44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err="1" smtClean="0"/>
              <a:t>Чорнобільська</a:t>
            </a:r>
            <a:r>
              <a:rPr lang="uk-UA" sz="2800" b="1" dirty="0" smtClean="0"/>
              <a:t> АЕС                  </a:t>
            </a:r>
            <a:r>
              <a:rPr lang="uk-UA" sz="3200" b="1" dirty="0" err="1" smtClean="0"/>
              <a:t>АЕС</a:t>
            </a:r>
            <a:r>
              <a:rPr lang="uk-UA" sz="3200" b="1" dirty="0" smtClean="0"/>
              <a:t> «Фукусіма»</a:t>
            </a:r>
            <a:endParaRPr lang="ru-RU" sz="32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17" y="2020390"/>
            <a:ext cx="3205775" cy="373472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66" y="2443172"/>
            <a:ext cx="4228600" cy="281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581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Переваги</a:t>
            </a:r>
            <a:r>
              <a:rPr lang="ru-RU" sz="32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ядерних</a:t>
            </a:r>
            <a:r>
              <a:rPr lang="ru-RU" sz="32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реакторів</a:t>
            </a:r>
            <a:r>
              <a:rPr lang="ru-RU" sz="32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:</a:t>
            </a:r>
            <a:endParaRPr lang="ru-RU" sz="3200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rgbClr val="1C1187"/>
                </a:solidFill>
              </a:rPr>
              <a:t> </a:t>
            </a:r>
            <a:r>
              <a:rPr lang="ru-RU" i="1" dirty="0" smtClean="0">
                <a:solidFill>
                  <a:srgbClr val="1C1187"/>
                </a:solidFill>
              </a:rPr>
              <a:t>Дешевизна;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Н</a:t>
            </a:r>
            <a:r>
              <a:rPr lang="ru-RU" i="1" dirty="0" err="1" smtClean="0">
                <a:solidFill>
                  <a:srgbClr val="1C1187"/>
                </a:solidFill>
              </a:rPr>
              <a:t>езалежність</a:t>
            </a: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постачання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енергією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споживачів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усередині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країни</a:t>
            </a:r>
            <a:r>
              <a:rPr lang="ru-RU" i="1" dirty="0">
                <a:solidFill>
                  <a:srgbClr val="1C1187"/>
                </a:solidFill>
              </a:rPr>
              <a:t> від </a:t>
            </a:r>
            <a:r>
              <a:rPr lang="ru-RU" i="1" dirty="0" err="1">
                <a:solidFill>
                  <a:srgbClr val="1C1187"/>
                </a:solidFill>
              </a:rPr>
              <a:t>можливих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потрясінь</a:t>
            </a:r>
            <a:r>
              <a:rPr lang="ru-RU" i="1" dirty="0">
                <a:solidFill>
                  <a:srgbClr val="1C1187"/>
                </a:solidFill>
              </a:rPr>
              <a:t> на </a:t>
            </a:r>
            <a:r>
              <a:rPr lang="ru-RU" i="1" dirty="0" err="1">
                <a:solidFill>
                  <a:srgbClr val="1C1187"/>
                </a:solidFill>
              </a:rPr>
              <a:t>світовому</a:t>
            </a:r>
            <a:r>
              <a:rPr lang="ru-RU" i="1" dirty="0">
                <a:solidFill>
                  <a:srgbClr val="1C1187"/>
                </a:solidFill>
              </a:rPr>
              <a:t> ринку; </a:t>
            </a:r>
            <a:endParaRPr lang="ru-RU" i="1" dirty="0" smtClean="0">
              <a:solidFill>
                <a:srgbClr val="1C1187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 smtClean="0">
                <a:solidFill>
                  <a:srgbClr val="1C1187"/>
                </a:solidFill>
              </a:rPr>
              <a:t>Можливість</a:t>
            </a: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використання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вугілля</a:t>
            </a:r>
            <a:r>
              <a:rPr lang="ru-RU" i="1" dirty="0">
                <a:solidFill>
                  <a:srgbClr val="1C1187"/>
                </a:solidFill>
              </a:rPr>
              <a:t>, газу, </a:t>
            </a:r>
            <a:r>
              <a:rPr lang="ru-RU" i="1" dirty="0" err="1">
                <a:solidFill>
                  <a:srgbClr val="1C1187"/>
                </a:solidFill>
              </a:rPr>
              <a:t>нафти</a:t>
            </a:r>
            <a:r>
              <a:rPr lang="ru-RU" i="1" dirty="0">
                <a:solidFill>
                  <a:srgbClr val="1C1187"/>
                </a:solidFill>
              </a:rPr>
              <a:t> на </a:t>
            </a:r>
            <a:r>
              <a:rPr lang="ru-RU" i="1" dirty="0" err="1">
                <a:solidFill>
                  <a:srgbClr val="1C1187"/>
                </a:solidFill>
              </a:rPr>
              <a:t>інші</a:t>
            </a:r>
            <a:r>
              <a:rPr lang="ru-RU" i="1" dirty="0">
                <a:solidFill>
                  <a:srgbClr val="1C1187"/>
                </a:solidFill>
              </a:rPr>
              <a:t> потреби; </a:t>
            </a:r>
            <a:endParaRPr lang="ru-RU" i="1" dirty="0" smtClean="0">
              <a:solidFill>
                <a:srgbClr val="1C1187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 smtClean="0">
                <a:solidFill>
                  <a:srgbClr val="1C1187"/>
                </a:solidFill>
              </a:rPr>
              <a:t>Негативний</a:t>
            </a:r>
            <a:r>
              <a:rPr lang="ru-RU" i="1" dirty="0" smtClean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вплив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ядерних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енергетичних</a:t>
            </a:r>
            <a:r>
              <a:rPr lang="ru-RU" i="1" dirty="0">
                <a:solidFill>
                  <a:srgbClr val="1C1187"/>
                </a:solidFill>
              </a:rPr>
              <a:t> установок на </a:t>
            </a:r>
            <a:r>
              <a:rPr lang="ru-RU" i="1" dirty="0" err="1">
                <a:solidFill>
                  <a:srgbClr val="1C1187"/>
                </a:solidFill>
              </a:rPr>
              <a:t>навколишнє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середовище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значно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менший</a:t>
            </a:r>
            <a:r>
              <a:rPr lang="ru-RU" i="1" dirty="0">
                <a:solidFill>
                  <a:srgbClr val="1C1187"/>
                </a:solidFill>
              </a:rPr>
              <a:t> </a:t>
            </a:r>
            <a:r>
              <a:rPr lang="ru-RU" i="1" dirty="0" err="1">
                <a:solidFill>
                  <a:srgbClr val="1C1187"/>
                </a:solidFill>
              </a:rPr>
              <a:t>порівняно</a:t>
            </a:r>
            <a:r>
              <a:rPr lang="ru-RU" i="1" dirty="0">
                <a:solidFill>
                  <a:srgbClr val="1C1187"/>
                </a:solidFill>
              </a:rPr>
              <a:t> з ТЕС.</a:t>
            </a:r>
          </a:p>
        </p:txBody>
      </p:sp>
    </p:spTree>
    <p:extLst>
      <p:ext uri="{BB962C8B-B14F-4D97-AF65-F5344CB8AC3E}">
        <p14:creationId xmlns:p14="http://schemas.microsoft.com/office/powerpoint/2010/main" val="257630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Світові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лідери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у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виробництві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ядерної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електроенергії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: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43365"/>
              </p:ext>
            </p:extLst>
          </p:nvPr>
        </p:nvGraphicFramePr>
        <p:xfrm>
          <a:off x="1411379" y="2508070"/>
          <a:ext cx="9906000" cy="37446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11387">
                  <a:extLst>
                    <a:ext uri="{9D8B030D-6E8A-4147-A177-3AD203B41FA5}">
                      <a16:colId xmlns:a16="http://schemas.microsoft.com/office/drawing/2014/main" val="2965585603"/>
                    </a:ext>
                  </a:extLst>
                </a:gridCol>
                <a:gridCol w="7694613">
                  <a:extLst>
                    <a:ext uri="{9D8B030D-6E8A-4147-A177-3AD203B41FA5}">
                      <a16:colId xmlns:a16="http://schemas.microsoft.com/office/drawing/2014/main" val="1645134187"/>
                    </a:ext>
                  </a:extLst>
                </a:gridCol>
              </a:tblGrid>
              <a:tr h="70603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Країни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Виробництво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ядерної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електроенергії</a:t>
                      </a:r>
                      <a:r>
                        <a:rPr lang="ru-RU" dirty="0" smtClean="0"/>
                        <a:t> за 2012 </a:t>
                      </a:r>
                      <a:r>
                        <a:rPr lang="ru-RU" dirty="0" err="1" smtClean="0"/>
                        <a:t>рік</a:t>
                      </a:r>
                      <a:r>
                        <a:rPr lang="ru-RU" dirty="0" smtClean="0"/>
                        <a:t>, млрд </a:t>
                      </a:r>
                      <a:r>
                        <a:rPr lang="ru-RU" dirty="0" err="1" smtClean="0"/>
                        <a:t>кВт·год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112981"/>
                  </a:ext>
                </a:extLst>
              </a:tr>
              <a:tr h="759662">
                <a:tc>
                  <a:txBody>
                    <a:bodyPr/>
                    <a:lstStyle/>
                    <a:p>
                      <a:r>
                        <a:rPr lang="uk-UA" dirty="0" smtClean="0"/>
                        <a:t>США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769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508087"/>
                  </a:ext>
                </a:extLst>
              </a:tr>
              <a:tr h="75966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Франція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892624"/>
                  </a:ext>
                </a:extLst>
              </a:tr>
              <a:tr h="75966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Росія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166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01309"/>
                  </a:ext>
                </a:extLst>
              </a:tr>
              <a:tr h="759662">
                <a:tc>
                  <a:txBody>
                    <a:bodyPr/>
                    <a:lstStyle/>
                    <a:p>
                      <a:r>
                        <a:rPr lang="uk-UA" dirty="0" smtClean="0"/>
                        <a:t>Китай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378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726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Країни-лідери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з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виробництва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електроенергії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АЕС у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загальному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обсязі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виробництва</a:t>
            </a:r>
            <a:r>
              <a:rPr lang="ru-RU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936387"/>
              </p:ext>
            </p:extLst>
          </p:nvPr>
        </p:nvGraphicFramePr>
        <p:xfrm>
          <a:off x="1359128" y="2673533"/>
          <a:ext cx="9906000" cy="3579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9764">
                  <a:extLst>
                    <a:ext uri="{9D8B030D-6E8A-4147-A177-3AD203B41FA5}">
                      <a16:colId xmlns:a16="http://schemas.microsoft.com/office/drawing/2014/main" val="196054357"/>
                    </a:ext>
                  </a:extLst>
                </a:gridCol>
                <a:gridCol w="7616236">
                  <a:extLst>
                    <a:ext uri="{9D8B030D-6E8A-4147-A177-3AD203B41FA5}">
                      <a16:colId xmlns:a16="http://schemas.microsoft.com/office/drawing/2014/main" val="262843220"/>
                    </a:ext>
                  </a:extLst>
                </a:gridCol>
              </a:tblGrid>
              <a:tr h="694424">
                <a:tc>
                  <a:txBody>
                    <a:bodyPr/>
                    <a:lstStyle/>
                    <a:p>
                      <a:r>
                        <a:rPr lang="uk-UA" dirty="0" smtClean="0"/>
                        <a:t>Країни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Частка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виробництва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електроэнергії</a:t>
                      </a:r>
                      <a:r>
                        <a:rPr lang="ru-RU" dirty="0" smtClean="0"/>
                        <a:t> на АЕС у 2012 </a:t>
                      </a:r>
                      <a:r>
                        <a:rPr lang="ru-RU" dirty="0" err="1" smtClean="0"/>
                        <a:t>році</a:t>
                      </a:r>
                      <a:r>
                        <a:rPr lang="ru-RU" dirty="0" smtClean="0"/>
                        <a:t>,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547211"/>
                  </a:ext>
                </a:extLst>
              </a:tr>
              <a:tr h="721199">
                <a:tc>
                  <a:txBody>
                    <a:bodyPr/>
                    <a:lstStyle/>
                    <a:p>
                      <a:r>
                        <a:rPr lang="uk-UA" dirty="0" smtClean="0"/>
                        <a:t>Франція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644951"/>
                  </a:ext>
                </a:extLst>
              </a:tr>
              <a:tr h="721199">
                <a:tc>
                  <a:txBody>
                    <a:bodyPr/>
                    <a:lstStyle/>
                    <a:p>
                      <a:r>
                        <a:rPr lang="uk-UA" dirty="0" smtClean="0"/>
                        <a:t>Бельгія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771828"/>
                  </a:ext>
                </a:extLst>
              </a:tr>
              <a:tr h="721199">
                <a:tc>
                  <a:txBody>
                    <a:bodyPr/>
                    <a:lstStyle/>
                    <a:p>
                      <a:r>
                        <a:rPr lang="uk-UA" dirty="0" smtClean="0"/>
                        <a:t>Словаччина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604280"/>
                  </a:ext>
                </a:extLst>
              </a:tr>
              <a:tr h="721199">
                <a:tc>
                  <a:txBody>
                    <a:bodyPr/>
                    <a:lstStyle/>
                    <a:p>
                      <a:r>
                        <a:rPr lang="uk-UA" dirty="0" smtClean="0"/>
                        <a:t>Україна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097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37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04503"/>
            <a:ext cx="9905999" cy="5686698"/>
          </a:xfrm>
        </p:spPr>
        <p:txBody>
          <a:bodyPr>
            <a:normAutofit/>
          </a:bodyPr>
          <a:lstStyle/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У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деяких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країнах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Східної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Європи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Великобританії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країнах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Азії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досі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планують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будувати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нові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реактори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Багато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країн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цій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ситуації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хочуть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збагатитися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за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рахунок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атомної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енергії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Найбільше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ядерна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енергетика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розвинута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країнах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з великими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об'єднаними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електричними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мережами.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Ядерна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енергетика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США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найпотужніша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у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світі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, 28 % від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світового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виробництва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Далі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йдуть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Франція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з 18 % та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Японія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12 %. У 2007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році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світі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працювало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439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ядерних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реакторів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Нині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в 15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країнах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будується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60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атомних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реакторів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635" y="4311911"/>
            <a:ext cx="3581628" cy="237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31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38</TotalTime>
  <Words>605</Words>
  <Application>Microsoft Office PowerPoint</Application>
  <PresentationFormat>Широкоэкранный</PresentationFormat>
  <Paragraphs>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Trebuchet MS</vt:lpstr>
      <vt:lpstr>Tw Cen MT</vt:lpstr>
      <vt:lpstr>Контур</vt:lpstr>
      <vt:lpstr>Атомна енергетика світу</vt:lpstr>
      <vt:lpstr>Презентация PowerPoint</vt:lpstr>
      <vt:lpstr>Презентация PowerPoint</vt:lpstr>
      <vt:lpstr>Презентация PowerPoint</vt:lpstr>
      <vt:lpstr>Чорнобільська АЕС                  АЕС «Фукусіма»</vt:lpstr>
      <vt:lpstr>Переваги ядерних реакторів:</vt:lpstr>
      <vt:lpstr>Світові лідери у виробництві ядерної електроенергії :</vt:lpstr>
      <vt:lpstr>Країни-лідери з виробництва електроенергії на АЕС у загальному обсязі виробництва: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Атомна енергетика світу</dc:title>
  <dc:creator>LENOVO</dc:creator>
  <cp:lastModifiedBy>LENOVO</cp:lastModifiedBy>
  <cp:revision>5</cp:revision>
  <dcterms:created xsi:type="dcterms:W3CDTF">2021-01-26T19:11:29Z</dcterms:created>
  <dcterms:modified xsi:type="dcterms:W3CDTF">2021-01-26T19:50:09Z</dcterms:modified>
</cp:coreProperties>
</file>