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rmAutofit fontScale="84000"/>
          </a:bodyPr>
          <a:p>
            <a:r>
              <a:rPr b="0" lang="uk-UA" sz="6000" spc="-1" strike="noStrike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  <a:endParaRPr b="0" lang="uk-UA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224BD8D-64E0-423D-A0E5-42BA2F097448}" type="slidenum">
              <a:rPr b="0" lang="uk-UA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&lt;номер&gt;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400" spc="-1" strike="noStrike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1400" spc="-1" strike="noStrike">
                <a:solidFill>
                  <a:srgbClr val="000000"/>
                </a:solidFill>
                <a:latin typeface="Arial"/>
              </a:rPr>
              <a:t>Другий рівень структури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400" spc="-1" strike="noStrike">
                <a:solidFill>
                  <a:srgbClr val="000000"/>
                </a:solidFill>
                <a:latin typeface="Arial"/>
              </a:rPr>
              <a:t>Третій рівень структури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1400" spc="-1" strike="noStrike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  <a:endParaRPr b="0" lang="uk-UA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П'ятий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Шостий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Сьомий рівень структури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rmAutofit fontScale="97000"/>
          </a:bodyPr>
          <a:p>
            <a:r>
              <a:rPr b="0" lang="uk-UA" sz="4400" spc="-1" strike="noStrike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Другий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Третій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П'ятий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Шостий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Сьомий рівень структури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2B2D402-BF58-484A-A4C1-229823FFBC25}" type="slidenum">
              <a:rPr b="0" lang="uk-UA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&lt;номер&gt;</a:t>
            </a:fld>
            <a:endParaRPr b="0" lang="uk-UA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hyperlink" Target="http://osvita.ua/doc/files/news/767/76726/dodatok_svidoctvo_dosyagnen_ta_predmedmetni__2.doc" TargetMode="External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osvita.ua/doc/files/news/767/76726/dodatok_svidoctvo_dosyagnen_ta_predmedmetni__2.doc" TargetMode="Externa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://osvita.ua/doc/files/news/767/76726/dodatok_svidoctvo_dosyagnen_ta_predmedmetni__3.doc" TargetMode="Externa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32083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1" lang="uk-UA" sz="5400" spc="-1" strike="noStrike">
                <a:solidFill>
                  <a:srgbClr val="000000"/>
                </a:solidFill>
                <a:latin typeface="Calibri"/>
                <a:ea typeface="Calibri"/>
              </a:rPr>
              <a:t>Оцінювання результатів навчання учнів </a:t>
            </a:r>
            <a:br/>
            <a:r>
              <a:rPr b="1" lang="uk-UA" sz="5400" spc="-1" strike="noStrike">
                <a:solidFill>
                  <a:srgbClr val="000000"/>
                </a:solidFill>
                <a:latin typeface="Calibri"/>
                <a:ea typeface="Calibri"/>
              </a:rPr>
              <a:t>третіх класів </a:t>
            </a:r>
            <a:br/>
            <a:r>
              <a:rPr b="1" lang="uk-UA" sz="5400" spc="-1" strike="noStrike">
                <a:solidFill>
                  <a:srgbClr val="000000"/>
                </a:solidFill>
                <a:latin typeface="Calibri"/>
                <a:ea typeface="Calibri"/>
              </a:rPr>
              <a:t>Нової української школи</a:t>
            </a:r>
            <a:endParaRPr b="0" lang="uk-UA" sz="5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85400" y="142560"/>
            <a:ext cx="12006360" cy="561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1" lang="uk-UA" sz="2000" spc="-1" strike="noStrike">
                <a:solidFill>
                  <a:srgbClr val="000000"/>
                </a:solidFill>
                <a:latin typeface="Calibri"/>
                <a:ea typeface="Calibri"/>
              </a:rPr>
              <a:t>Приклад бланку оцінювання результатів діагностичної роботи учнів 3 класу </a:t>
            </a:r>
            <a:br/>
            <a:r>
              <a:rPr b="1" lang="uk-UA" sz="2000" spc="-1" strike="noStrike">
                <a:solidFill>
                  <a:srgbClr val="000000"/>
                </a:solidFill>
                <a:latin typeface="Calibri"/>
                <a:ea typeface="Calibri"/>
              </a:rPr>
              <a:t>з математики за темою «Невидимий світ підземної України»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0" name="Table 2"/>
          <p:cNvGraphicFramePr/>
          <p:nvPr/>
        </p:nvGraphicFramePr>
        <p:xfrm>
          <a:off x="0" y="688320"/>
          <a:ext cx="12105000" cy="4308840"/>
        </p:xfrm>
        <a:graphic>
          <a:graphicData uri="http://schemas.openxmlformats.org/drawingml/2006/table">
            <a:tbl>
              <a:tblPr/>
              <a:tblGrid>
                <a:gridCol w="1124280"/>
                <a:gridCol w="7895880"/>
                <a:gridCol w="1112040"/>
                <a:gridCol w="1972800"/>
              </a:tblGrid>
              <a:tr h="4971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6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Рівні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6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Очікувані результати навчання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6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Номер завдання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6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Результат виконання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528840">
                <a:tc rowSpan="2"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uk-UA" sz="14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Початковий</a:t>
                      </a:r>
                      <a:endParaRPr b="0" lang="uk-UA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знає базові  процедури або правила для розв’язування задач, у яких треба оперувати   натуральними числами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1.1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</a:tr>
              <a:tr h="26460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читає й записує багатоцифрові числа  в межах тисячі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1.2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28840">
                <a:tc rowSpan="2"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Середній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добирає вираз/числові дані, необхідні й достатні для розв’язання проблемної ситуації, використовуючи відомі засоби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3.1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</a:tr>
              <a:tr h="26460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добирає дані, необхідні й достатні для розв’язання проблемної ситуації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6.1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28840">
                <a:tc rowSpan="3"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Достатній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виконує усно та письмово обчислення в межах  тисячі в навчальних і життєвих ситуаціях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</a:tr>
              <a:tr h="5288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застосовує співвідношення між одиницями вимірювання величин під час розв’язування практично зорієнтованих задач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79308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виконує додавання і віднімання іменованих чисел, множення і ділення на одноцифрове число іменованих чисел, поданих в одиницях вимірювання довжини, маси, вартості і часу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</a:tr>
              <a:tr h="528840">
                <a:tc rowSpan="2">
                  <a:txBody>
                    <a:bodyPr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Високий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аналізує проблемну ситуацію з огляду на достатність чи надлишковість наявних даних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1.3</a:t>
                      </a:r>
                      <a:endParaRPr b="0" lang="uk-UA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2884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обирає /обґрунтовує раціональний шлях розв’язання проблемної ситуації з огляду на наявні дані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6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6.2</a:t>
                      </a:r>
                      <a:endParaRPr b="0" lang="uk-UA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eef"/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3"/>
          <p:cNvSpPr/>
          <p:nvPr/>
        </p:nvSpPr>
        <p:spPr>
          <a:xfrm>
            <a:off x="9947160" y="1262520"/>
            <a:ext cx="2244600" cy="55018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00">
            <a:solidFill>
              <a:srgbClr val="42719b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ffff00"/>
                </a:solidFill>
                <a:latin typeface="Calibri"/>
                <a:ea typeface="Calibri"/>
              </a:rPr>
              <a:t>Високий</a:t>
            </a:r>
            <a:r>
              <a:rPr b="0" lang="uk-UA" sz="1800" spc="-1" strike="noStrike">
                <a:solidFill>
                  <a:srgbClr val="ffffff"/>
                </a:solidFill>
                <a:latin typeface="Calibri"/>
                <a:ea typeface="Calibri"/>
              </a:rPr>
              <a:t> - розв’язання  правильне і в повному обсязі.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ffff00"/>
                </a:solidFill>
                <a:latin typeface="Calibri"/>
                <a:ea typeface="Calibri"/>
              </a:rPr>
              <a:t>Достатній</a:t>
            </a:r>
            <a:r>
              <a:rPr b="0" lang="uk-UA" sz="1800" spc="-1" strike="noStrike">
                <a:solidFill>
                  <a:srgbClr val="ffffff"/>
                </a:solidFill>
                <a:latin typeface="Calibri"/>
                <a:ea typeface="Calibri"/>
              </a:rPr>
              <a:t> - більше правильно розв’язаних завдань.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ffff00"/>
                </a:solidFill>
                <a:latin typeface="Calibri"/>
                <a:ea typeface="Calibri"/>
              </a:rPr>
              <a:t>Середній</a:t>
            </a:r>
            <a:r>
              <a:rPr b="0" lang="uk-UA" sz="1800" spc="-1" strike="noStrike">
                <a:solidFill>
                  <a:srgbClr val="ffffff"/>
                </a:solidFill>
                <a:latin typeface="Calibri"/>
                <a:ea typeface="Calibri"/>
              </a:rPr>
              <a:t> -більше неправильно розв’язаних завдань.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ffff00"/>
                </a:solidFill>
                <a:latin typeface="Calibri"/>
                <a:ea typeface="Calibri"/>
              </a:rPr>
              <a:t>Початковий</a:t>
            </a:r>
            <a:r>
              <a:rPr b="0" lang="uk-UA" sz="1800" spc="-1" strike="noStrike">
                <a:solidFill>
                  <a:srgbClr val="ffffff"/>
                </a:solidFill>
                <a:latin typeface="Calibri"/>
                <a:ea typeface="Calibri"/>
              </a:rPr>
              <a:t> - розв’язання неправильне або учень не приступав до виконання завдання.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Table 1"/>
          <p:cNvGraphicFramePr/>
          <p:nvPr/>
        </p:nvGraphicFramePr>
        <p:xfrm>
          <a:off x="0" y="736560"/>
          <a:ext cx="12060000" cy="6829200"/>
        </p:xfrm>
        <a:graphic>
          <a:graphicData uri="http://schemas.openxmlformats.org/drawingml/2006/table">
            <a:tbl>
              <a:tblPr/>
              <a:tblGrid>
                <a:gridCol w="9662760"/>
                <a:gridCol w="1124280"/>
                <a:gridCol w="1272960"/>
              </a:tblGrid>
              <a:tr h="1176840"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Результати навчання</a:t>
                      </a:r>
                      <a:endParaRPr b="0" lang="uk-UA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(до підручника та зошита для діагностичних робіт О. Волощенко, О. Козак, Г. Остапенко)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2520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Номер завдання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2520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Рівень досягнення (П, С, Д, В)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25200">
                      <a:solidFill>
                        <a:srgbClr val="ffc000"/>
                      </a:solidFill>
                    </a:lnB>
                    <a:noFill/>
                  </a:tcPr>
                </a:tc>
              </a:tr>
              <a:tr h="588600">
                <a:tc>
                  <a:txBody>
                    <a:bodyPr lIns="46080" rIns="46080" tIns="0" bIns="0"/>
                    <a:p>
                      <a:pPr marL="285840" indent="-285480" algn="just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оформлює власне висловлення зрозуміло, дотримуючись норм літературної мови, за потреби звертається до словників [4 МОВ 3-3.1-7]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</a:tr>
              <a:tr h="58860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користується годинником і календарем для відстеження та планування подій свого життя [4 МАО 3-1.2-1]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</a:tr>
              <a:tr h="29448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оперує грошима в ситуації купівлі  продажу [4 МАО 3-1.2-2]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  </a:t>
                      </a: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  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</a:tr>
              <a:tr h="29448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розрізняє трав’янисті рослини, кущі, дерева[4 ПРО 1-4.3-3]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</a:tr>
              <a:tr h="29448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спостерігає за об’єктами досліджень [4 ПРО 1-1.4-4]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</a:tr>
              <a:tr h="58860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пояснює, навіщо необхідно визначати послідовність кроків у дослідженні [4 ПРО 1-1.3-3]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8 ,   10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</a:tr>
              <a:tr h="88272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створює та оздоблює виріб, дотримуючись логічної послідовності, за зразком чи власним задумом із різних конструкційних матеріалів та повторно використовуючи матеріали [4 ТЕО1-1.4-5]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</a:tr>
              <a:tr h="58860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групує об’єкти (та/або повідомлення, предмети, елементи тощо) за заданими чи самостійно визначеними ознаками [4 ІФО 1-1.3-3]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</a:tr>
              <a:tr h="29448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розрізняє істинні та хибні висловлювання [4 ІФО 1-1.4-1]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</a:tr>
              <a:tr h="29448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розпізнає факти у життєвих ситуаціях [4 ІФО 1-1.4-9]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</a:tr>
              <a:tr h="58860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шукає й опрацьовує інформацію про пам’ятки культури рідної місцевості/України [4 ГІО 3-3.1-2]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</a:tr>
              <a:tr h="58860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дотримується правил безпечної поведінки під час занять спортом чи активного дозвілля [4 СЗО 1-2.4-2]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</a:tr>
              <a:tr h="588600">
                <a:tc>
                  <a:txBody>
                    <a:bodyPr lIns="46080" rIns="46080" tIns="0" bIns="0"/>
                    <a:p>
                      <a:pPr marL="285840" indent="-28548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моделює доцільну поведінку в небезпечних ситуаціях (вогонь, вода, газ, небезпечні об’єкти) [4 СЗО 1- 2.1-3]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noFill/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 lIns="46080" rIns="4608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46080" marR="46080">
                    <a:lnL w="12240">
                      <a:solidFill>
                        <a:srgbClr val="ffc000"/>
                      </a:solidFill>
                    </a:lnL>
                    <a:lnR w="12240">
                      <a:solidFill>
                        <a:srgbClr val="ffc000"/>
                      </a:solidFill>
                    </a:lnR>
                    <a:lnT w="12240">
                      <a:solidFill>
                        <a:srgbClr val="ffc000"/>
                      </a:solidFill>
                    </a:lnT>
                    <a:lnB w="12240">
                      <a:solidFill>
                        <a:srgbClr val="ffc000"/>
                      </a:solidFill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3" name="CustomShape 2"/>
          <p:cNvSpPr/>
          <p:nvPr/>
        </p:nvSpPr>
        <p:spPr>
          <a:xfrm>
            <a:off x="131760" y="90360"/>
            <a:ext cx="12060000" cy="64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Calibri"/>
                <a:ea typeface="Calibri"/>
              </a:rPr>
              <a:t>Бланк оцінювання результатів діагностичної роботи №1  уч___ 3 -__класу </a:t>
            </a:r>
            <a:endParaRPr b="0" lang="uk-UA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Calibri"/>
                <a:ea typeface="Calibri"/>
              </a:rPr>
              <a:t>________________________________  з інтегрованого курсу ЯДС за темою «Подорожуємо і відкриваємо світ» 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Скорочене позначення </a:t>
            </a:r>
            <a:br/>
            <a:r>
              <a:rPr b="1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кожної освітньої галузі із Держстандарту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544760" y="1825560"/>
            <a:ext cx="8871840" cy="4821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Українська 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мов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а та література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МОВ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Ін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шомовна 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світа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ІНО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Ма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тематична 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світа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МАО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Пр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ироднича 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світа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ПРО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Те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хнологічна </a:t>
            </a:r>
            <a:r>
              <a:rPr b="0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світа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ТЕО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І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н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ф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орматична </a:t>
            </a:r>
            <a:r>
              <a:rPr b="0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свтіа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ІФО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С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оціальна і 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з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доров’язбережувальна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СЗО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Г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ромадянська та 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і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сторична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ГІО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Ми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стецька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МИО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Фі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зкультурна (</a:t>
            </a: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ФІО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2792520" y="179640"/>
            <a:ext cx="659700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3000"/>
          </a:bodyPr>
          <a:p>
            <a:pPr algn="ctr">
              <a:lnSpc>
                <a:spcPct val="90000"/>
              </a:lnSpc>
            </a:pPr>
            <a:r>
              <a:rPr b="1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Умовні скорочення </a:t>
            </a:r>
            <a:br/>
            <a:r>
              <a:rPr b="1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у  типовій освітній програмі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17" name="Group 2"/>
          <p:cNvGrpSpPr/>
          <p:nvPr/>
        </p:nvGrpSpPr>
        <p:grpSpPr>
          <a:xfrm>
            <a:off x="2792520" y="1618560"/>
            <a:ext cx="6215400" cy="4989600"/>
            <a:chOff x="2792520" y="1618560"/>
            <a:chExt cx="6215400" cy="4989600"/>
          </a:xfrm>
        </p:grpSpPr>
        <p:sp>
          <p:nvSpPr>
            <p:cNvPr id="118" name="CustomShape 3"/>
            <p:cNvSpPr/>
            <p:nvPr/>
          </p:nvSpPr>
          <p:spPr>
            <a:xfrm>
              <a:off x="4098240" y="3407400"/>
              <a:ext cx="3412800" cy="700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/>
            <a:p>
              <a:pPr>
                <a:lnSpc>
                  <a:spcPct val="100000"/>
                </a:lnSpc>
              </a:pPr>
              <a:r>
                <a:rPr b="0" lang="uk-UA" sz="40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 </a:t>
              </a:r>
              <a:r>
                <a:rPr b="0" lang="uk-UA" sz="40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4 МОВ 1-1.2-2</a:t>
              </a:r>
              <a:endParaRPr b="0" lang="uk-UA" sz="4000" spc="-1" strike="noStrike">
                <a:latin typeface="Arial"/>
              </a:endParaRPr>
            </a:p>
          </p:txBody>
        </p:sp>
        <p:sp>
          <p:nvSpPr>
            <p:cNvPr id="119" name="CustomShape 4"/>
            <p:cNvSpPr/>
            <p:nvPr/>
          </p:nvSpPr>
          <p:spPr>
            <a:xfrm>
              <a:off x="2998800" y="2698200"/>
              <a:ext cx="996120" cy="499320"/>
            </a:xfrm>
            <a:prstGeom prst="wedgeEllipseCallout">
              <a:avLst>
                <a:gd name="adj1" fmla="val 89512"/>
                <a:gd name="adj2" fmla="val 124722"/>
              </a:avLst>
            </a:prstGeom>
            <a:solidFill>
              <a:schemeClr val="lt1"/>
            </a:solidFill>
            <a:ln w="12600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ctr"/>
            <a:p>
              <a:pPr algn="ctr"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Клас</a:t>
              </a:r>
              <a:endParaRPr b="0" lang="uk-UA" sz="1800" spc="-1" strike="noStrike">
                <a:latin typeface="Arial"/>
              </a:endParaRPr>
            </a:p>
          </p:txBody>
        </p:sp>
        <p:sp>
          <p:nvSpPr>
            <p:cNvPr id="120" name="CustomShape 5"/>
            <p:cNvSpPr/>
            <p:nvPr/>
          </p:nvSpPr>
          <p:spPr>
            <a:xfrm>
              <a:off x="3522960" y="2008440"/>
              <a:ext cx="1815120" cy="652320"/>
            </a:xfrm>
            <a:prstGeom prst="wedgeEllipseCallout">
              <a:avLst>
                <a:gd name="adj1" fmla="val 38039"/>
                <a:gd name="adj2" fmla="val 187006"/>
              </a:avLst>
            </a:prstGeom>
            <a:solidFill>
              <a:schemeClr val="lt1"/>
            </a:solidFill>
            <a:ln w="12600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ctr"/>
            <a:p>
              <a:pPr algn="ctr">
                <a:lnSpc>
                  <a:spcPct val="100000"/>
                </a:lnSpc>
              </a:pPr>
              <a:r>
                <a:rPr b="0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Українська </a:t>
              </a: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мова</a:t>
              </a:r>
              <a:endParaRPr b="0" lang="uk-UA" sz="1800" spc="-1" strike="noStrike">
                <a:latin typeface="Arial"/>
              </a:endParaRPr>
            </a:p>
          </p:txBody>
        </p:sp>
        <p:sp>
          <p:nvSpPr>
            <p:cNvPr id="121" name="CustomShape 6"/>
            <p:cNvSpPr/>
            <p:nvPr/>
          </p:nvSpPr>
          <p:spPr>
            <a:xfrm>
              <a:off x="5816520" y="1618560"/>
              <a:ext cx="3034800" cy="1788120"/>
            </a:xfrm>
            <a:prstGeom prst="wedgeEllipseCallout">
              <a:avLst>
                <a:gd name="adj1" fmla="val -45374"/>
                <a:gd name="adj2" fmla="val 58408"/>
              </a:avLst>
            </a:prstGeom>
            <a:solidFill>
              <a:schemeClr val="lt1"/>
            </a:solidFill>
            <a:ln w="12600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ctr"/>
            <a:p>
              <a:pPr algn="ctr">
                <a:lnSpc>
                  <a:spcPct val="100000"/>
                </a:lnSpc>
              </a:pPr>
              <a:r>
                <a:rPr b="0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Перша цифра</a:t>
              </a:r>
              <a:endParaRPr b="0" lang="uk-UA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після буквеного запису позначає </a:t>
              </a: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номер змістової лінії </a:t>
              </a:r>
              <a:r>
                <a:rPr b="0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в освітній програмі</a:t>
              </a:r>
              <a:endParaRPr b="0" lang="uk-UA" sz="1800" spc="-1" strike="noStrike">
                <a:latin typeface="Arial"/>
              </a:endParaRPr>
            </a:p>
          </p:txBody>
        </p:sp>
        <p:sp>
          <p:nvSpPr>
            <p:cNvPr id="122" name="CustomShape 7"/>
            <p:cNvSpPr/>
            <p:nvPr/>
          </p:nvSpPr>
          <p:spPr>
            <a:xfrm>
              <a:off x="2792520" y="4043520"/>
              <a:ext cx="2897280" cy="2564640"/>
            </a:xfrm>
            <a:prstGeom prst="wedgeEllipseCallout">
              <a:avLst>
                <a:gd name="adj1" fmla="val 77943"/>
                <a:gd name="adj2" fmla="val -56009"/>
              </a:avLst>
            </a:prstGeom>
            <a:solidFill>
              <a:schemeClr val="lt1"/>
            </a:solidFill>
            <a:ln w="12600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ctr"/>
            <a:p>
              <a:pPr algn="ctr">
                <a:lnSpc>
                  <a:spcPct val="100000"/>
                </a:lnSpc>
              </a:pPr>
              <a:r>
                <a:rPr b="0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Цифри із крапкою (між дефісами) – порядковий номер </a:t>
              </a: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обов’язкового результату навчання</a:t>
              </a:r>
              <a:r>
                <a:rPr b="0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, окресленого у Стандарті</a:t>
              </a:r>
              <a:endParaRPr b="0" lang="uk-UA" sz="1800" spc="-1" strike="noStrike">
                <a:latin typeface="Arial"/>
              </a:endParaRPr>
            </a:p>
          </p:txBody>
        </p:sp>
        <p:sp>
          <p:nvSpPr>
            <p:cNvPr id="123" name="CustomShape 8"/>
            <p:cNvSpPr/>
            <p:nvPr/>
          </p:nvSpPr>
          <p:spPr>
            <a:xfrm>
              <a:off x="5816520" y="4875120"/>
              <a:ext cx="3191400" cy="1515600"/>
            </a:xfrm>
            <a:prstGeom prst="wedgeEllipseCallout">
              <a:avLst>
                <a:gd name="adj1" fmla="val -8390"/>
                <a:gd name="adj2" fmla="val -114854"/>
              </a:avLst>
            </a:prstGeom>
            <a:solidFill>
              <a:schemeClr val="lt1"/>
            </a:solidFill>
            <a:ln w="12600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ctr"/>
            <a:p>
              <a:pPr algn="ctr">
                <a:lnSpc>
                  <a:spcPct val="100000"/>
                </a:lnSpc>
              </a:pPr>
              <a:r>
                <a:rPr b="0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Остання цифра – порядковий номер </a:t>
              </a: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очікуваного результату навчання</a:t>
              </a:r>
              <a:r>
                <a:rPr b="0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.</a:t>
              </a:r>
              <a:endParaRPr b="0" lang="uk-UA" sz="1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1"/>
          <p:cNvGrpSpPr/>
          <p:nvPr/>
        </p:nvGrpSpPr>
        <p:grpSpPr>
          <a:xfrm>
            <a:off x="234720" y="457200"/>
            <a:ext cx="11701440" cy="6066720"/>
            <a:chOff x="234720" y="457200"/>
            <a:chExt cx="11701440" cy="6066720"/>
          </a:xfrm>
        </p:grpSpPr>
        <p:grpSp>
          <p:nvGrpSpPr>
            <p:cNvPr id="84" name="Group 2"/>
            <p:cNvGrpSpPr/>
            <p:nvPr/>
          </p:nvGrpSpPr>
          <p:grpSpPr>
            <a:xfrm>
              <a:off x="234720" y="457200"/>
              <a:ext cx="11701440" cy="6066720"/>
              <a:chOff x="234720" y="457200"/>
              <a:chExt cx="11701440" cy="6066720"/>
            </a:xfrm>
          </p:grpSpPr>
          <p:pic>
            <p:nvPicPr>
              <p:cNvPr id="85" name="Google Shape;97;p3" descr=""/>
              <p:cNvPicPr/>
              <p:nvPr/>
            </p:nvPicPr>
            <p:blipFill>
              <a:blip r:embed="rId1"/>
              <a:srcRect l="1724" t="24855" r="2297" b="12944"/>
              <a:stretch/>
            </p:blipFill>
            <p:spPr>
              <a:xfrm>
                <a:off x="234720" y="457200"/>
                <a:ext cx="11701440" cy="606672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86" name="CustomShape 3"/>
              <p:cNvSpPr/>
              <p:nvPr/>
            </p:nvSpPr>
            <p:spPr>
              <a:xfrm>
                <a:off x="525240" y="5340600"/>
                <a:ext cx="2273400" cy="640440"/>
              </a:xfrm>
              <a:prstGeom prst="rect">
                <a:avLst/>
              </a:prstGeom>
              <a:gradFill rotWithShape="0">
                <a:gsLst>
                  <a:gs pos="0">
                    <a:srgbClr val="ffdc9b"/>
                  </a:gs>
                  <a:gs pos="50000">
                    <a:srgbClr val="ffd68d"/>
                  </a:gs>
                  <a:gs pos="100000">
                    <a:srgbClr val="ffd478"/>
                  </a:gs>
                </a:gsLst>
                <a:lin ang="5400000"/>
              </a:gradFill>
              <a:ln w="9360">
                <a:solidFill>
                  <a:schemeClr val="accent4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/>
              <a:p>
                <a:pPr>
                  <a:lnSpc>
                    <a:spcPct val="100000"/>
                  </a:lnSpc>
                </a:pPr>
                <a:r>
                  <a:rPr b="0" lang="uk-UA" sz="18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Прізвища та імена учнів – вигадані.</a:t>
                </a:r>
                <a:endParaRPr b="0" lang="uk-UA" sz="1800" spc="-1" strike="noStrike">
                  <a:latin typeface="Arial"/>
                </a:endParaRPr>
              </a:p>
            </p:txBody>
          </p:sp>
        </p:grpSp>
        <p:sp>
          <p:nvSpPr>
            <p:cNvPr id="87" name="CustomShape 4"/>
            <p:cNvSpPr/>
            <p:nvPr/>
          </p:nvSpPr>
          <p:spPr>
            <a:xfrm>
              <a:off x="3929400" y="4155480"/>
              <a:ext cx="2418840" cy="1463400"/>
            </a:xfrm>
            <a:prstGeom prst="rect">
              <a:avLst/>
            </a:prstGeom>
            <a:gradFill rotWithShape="0"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00"/>
            </a:gradFill>
            <a:ln w="9360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/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Рівневе оцінювання:</a:t>
              </a:r>
              <a:endParaRPr b="0" lang="uk-UA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П – початковий рівень</a:t>
              </a:r>
              <a:endParaRPr b="0" lang="uk-UA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С - середній рівень</a:t>
              </a:r>
              <a:endParaRPr b="0" lang="uk-UA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Д – достатній рівень</a:t>
              </a:r>
              <a:endParaRPr b="0" lang="uk-UA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В – високий рівень</a:t>
              </a:r>
              <a:endParaRPr b="0" lang="uk-UA" sz="1800" spc="-1" strike="noStrike">
                <a:latin typeface="Arial"/>
              </a:endParaRPr>
            </a:p>
          </p:txBody>
        </p:sp>
      </p:grpSp>
      <p:sp>
        <p:nvSpPr>
          <p:cNvPr id="88" name="CustomShape 5"/>
          <p:cNvSpPr/>
          <p:nvPr/>
        </p:nvSpPr>
        <p:spPr>
          <a:xfrm>
            <a:off x="525240" y="4155120"/>
            <a:ext cx="3113640" cy="914760"/>
          </a:xfrm>
          <a:prstGeom prst="rect">
            <a:avLst/>
          </a:prstGeom>
          <a:gradFill rotWithShape="0"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/>
          </a:gradFill>
          <a:ln w="9360">
            <a:solidFill>
              <a:schemeClr val="accent4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ff0000"/>
                </a:solidFill>
                <a:latin typeface="Calibri"/>
                <a:ea typeface="Calibri"/>
              </a:rPr>
              <a:t>Середня оцінка </a:t>
            </a:r>
            <a:r>
              <a:rPr b="1" lang="uk-UA" sz="1800" spc="-1" strike="noStrike">
                <a:solidFill>
                  <a:srgbClr val="000000"/>
                </a:solidFill>
                <a:latin typeface="Calibri"/>
                <a:ea typeface="Calibri"/>
              </a:rPr>
              <a:t>за семестрове та річне оцінювання </a:t>
            </a:r>
            <a:r>
              <a:rPr b="1" lang="uk-UA" sz="1800" spc="-1" strike="noStrike">
                <a:solidFill>
                  <a:srgbClr val="ff0000"/>
                </a:solidFill>
                <a:latin typeface="Calibri"/>
                <a:ea typeface="Calibri"/>
              </a:rPr>
              <a:t>не виводиться.</a:t>
            </a:r>
            <a:r>
              <a:rPr b="0" lang="uk-UA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1"/>
          <p:cNvGrpSpPr/>
          <p:nvPr/>
        </p:nvGrpSpPr>
        <p:grpSpPr>
          <a:xfrm>
            <a:off x="185400" y="284040"/>
            <a:ext cx="11689200" cy="6239880"/>
            <a:chOff x="185400" y="284040"/>
            <a:chExt cx="11689200" cy="6239880"/>
          </a:xfrm>
        </p:grpSpPr>
        <p:grpSp>
          <p:nvGrpSpPr>
            <p:cNvPr id="90" name="Group 2"/>
            <p:cNvGrpSpPr/>
            <p:nvPr/>
          </p:nvGrpSpPr>
          <p:grpSpPr>
            <a:xfrm>
              <a:off x="185400" y="284040"/>
              <a:ext cx="11689200" cy="6239880"/>
              <a:chOff x="185400" y="284040"/>
              <a:chExt cx="11689200" cy="6239880"/>
            </a:xfrm>
          </p:grpSpPr>
          <p:pic>
            <p:nvPicPr>
              <p:cNvPr id="91" name="Google Shape;107;p4" descr=""/>
              <p:cNvPicPr/>
              <p:nvPr/>
            </p:nvPicPr>
            <p:blipFill>
              <a:blip r:embed="rId1"/>
              <a:srcRect l="2737" t="25235" r="1385" b="10792"/>
              <a:stretch/>
            </p:blipFill>
            <p:spPr>
              <a:xfrm>
                <a:off x="185400" y="284040"/>
                <a:ext cx="11689200" cy="623988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92" name="CustomShape 3"/>
              <p:cNvSpPr/>
              <p:nvPr/>
            </p:nvSpPr>
            <p:spPr>
              <a:xfrm>
                <a:off x="457200" y="5634720"/>
                <a:ext cx="2125080" cy="640440"/>
              </a:xfrm>
              <a:prstGeom prst="rect">
                <a:avLst/>
              </a:prstGeom>
              <a:gradFill rotWithShape="0">
                <a:gsLst>
                  <a:gs pos="0">
                    <a:srgbClr val="ffdc9b"/>
                  </a:gs>
                  <a:gs pos="50000">
                    <a:srgbClr val="ffd68d"/>
                  </a:gs>
                  <a:gs pos="100000">
                    <a:srgbClr val="ffd478"/>
                  </a:gs>
                </a:gsLst>
                <a:lin ang="5400000"/>
              </a:gradFill>
              <a:ln w="9360">
                <a:solidFill>
                  <a:schemeClr val="accent4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/>
              <a:p>
                <a:pPr>
                  <a:lnSpc>
                    <a:spcPct val="100000"/>
                  </a:lnSpc>
                </a:pPr>
                <a:r>
                  <a:rPr b="0" lang="uk-UA" sz="18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Прізвища та імена учнів – вигадані.</a:t>
                </a:r>
                <a:endParaRPr b="0" lang="uk-UA" sz="1800" spc="-1" strike="noStrike">
                  <a:latin typeface="Arial"/>
                </a:endParaRPr>
              </a:p>
            </p:txBody>
          </p:sp>
        </p:grpSp>
        <p:sp>
          <p:nvSpPr>
            <p:cNvPr id="93" name="CustomShape 4"/>
            <p:cNvSpPr/>
            <p:nvPr/>
          </p:nvSpPr>
          <p:spPr>
            <a:xfrm>
              <a:off x="3719520" y="4542120"/>
              <a:ext cx="2418840" cy="1463400"/>
            </a:xfrm>
            <a:prstGeom prst="rect">
              <a:avLst/>
            </a:prstGeom>
            <a:gradFill rotWithShape="0"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00"/>
            </a:gradFill>
            <a:ln w="9360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/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Рівневе оцінювання:</a:t>
              </a:r>
              <a:endParaRPr b="0" lang="uk-UA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П – початковий рівень</a:t>
              </a:r>
              <a:endParaRPr b="0" lang="uk-UA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С - середній рівень</a:t>
              </a:r>
              <a:endParaRPr b="0" lang="uk-UA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Д – достатній рівень</a:t>
              </a:r>
              <a:endParaRPr b="0" lang="uk-UA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uk-UA" sz="1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В – високий рівень</a:t>
              </a:r>
              <a:endParaRPr b="0" lang="uk-UA" sz="1800" spc="-1" strike="noStrike">
                <a:latin typeface="Arial"/>
              </a:endParaRPr>
            </a:p>
          </p:txBody>
        </p:sp>
      </p:grpSp>
      <p:sp>
        <p:nvSpPr>
          <p:cNvPr id="94" name="CustomShape 5"/>
          <p:cNvSpPr/>
          <p:nvPr/>
        </p:nvSpPr>
        <p:spPr>
          <a:xfrm>
            <a:off x="457200" y="4542120"/>
            <a:ext cx="3113640" cy="914760"/>
          </a:xfrm>
          <a:prstGeom prst="rect">
            <a:avLst/>
          </a:prstGeom>
          <a:gradFill rotWithShape="0"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/>
          </a:gradFill>
          <a:ln w="9360">
            <a:solidFill>
              <a:schemeClr val="accent4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uk-UA" sz="1800" spc="-1" strike="noStrike">
                <a:solidFill>
                  <a:srgbClr val="ff0000"/>
                </a:solidFill>
                <a:latin typeface="Calibri"/>
                <a:ea typeface="Calibri"/>
              </a:rPr>
              <a:t>Середня оцінка </a:t>
            </a:r>
            <a:r>
              <a:rPr b="1" lang="uk-UA" sz="1800" spc="-1" strike="noStrike">
                <a:solidFill>
                  <a:srgbClr val="000000"/>
                </a:solidFill>
                <a:latin typeface="Calibri"/>
                <a:ea typeface="Calibri"/>
              </a:rPr>
              <a:t>за семестрове та річне оцінювання </a:t>
            </a:r>
            <a:r>
              <a:rPr b="1" lang="uk-UA" sz="1800" spc="-1" strike="noStrike">
                <a:solidFill>
                  <a:srgbClr val="ff0000"/>
                </a:solidFill>
                <a:latin typeface="Calibri"/>
                <a:ea typeface="Calibri"/>
              </a:rPr>
              <a:t>не виводиться.</a:t>
            </a:r>
            <a:r>
              <a:rPr b="0" lang="uk-UA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uk-U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1"/>
          <p:cNvGrpSpPr/>
          <p:nvPr/>
        </p:nvGrpSpPr>
        <p:grpSpPr>
          <a:xfrm>
            <a:off x="2310840" y="259560"/>
            <a:ext cx="9693360" cy="6598080"/>
            <a:chOff x="2310840" y="259560"/>
            <a:chExt cx="9693360" cy="6598080"/>
          </a:xfrm>
        </p:grpSpPr>
        <p:pic>
          <p:nvPicPr>
            <p:cNvPr id="96" name="Google Shape;116;p5" descr=""/>
            <p:cNvPicPr/>
            <p:nvPr/>
          </p:nvPicPr>
          <p:blipFill>
            <a:blip r:embed="rId1"/>
            <a:srcRect l="18957" t="22194" r="11421" b="10158"/>
            <a:stretch/>
          </p:blipFill>
          <p:spPr>
            <a:xfrm>
              <a:off x="2310840" y="259560"/>
              <a:ext cx="8488800" cy="6598080"/>
            </a:xfrm>
            <a:prstGeom prst="rect">
              <a:avLst/>
            </a:prstGeom>
            <a:ln>
              <a:noFill/>
            </a:ln>
          </p:spPr>
        </p:pic>
        <p:sp>
          <p:nvSpPr>
            <p:cNvPr id="97" name="CustomShape 2"/>
            <p:cNvSpPr/>
            <p:nvPr/>
          </p:nvSpPr>
          <p:spPr>
            <a:xfrm>
              <a:off x="3404160" y="1062720"/>
              <a:ext cx="3274200" cy="5794920"/>
            </a:xfrm>
            <a:prstGeom prst="flowChartAlternateProcess">
              <a:avLst/>
            </a:prstGeom>
            <a:noFill/>
            <a:ln w="57240">
              <a:solidFill>
                <a:srgbClr val="ff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CustomShape 3"/>
            <p:cNvSpPr/>
            <p:nvPr/>
          </p:nvSpPr>
          <p:spPr>
            <a:xfrm>
              <a:off x="6789960" y="710640"/>
              <a:ext cx="5214240" cy="2847600"/>
            </a:xfrm>
            <a:prstGeom prst="wedgeEllipseCallout">
              <a:avLst>
                <a:gd name="adj1" fmla="val -49434"/>
                <a:gd name="adj2" fmla="val 85230"/>
              </a:avLst>
            </a:prstGeom>
            <a:gradFill rotWithShape="0"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00"/>
            </a:gradFill>
            <a:ln w="9360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ctr"/>
            <a:p>
              <a:pPr algn="ctr">
                <a:lnSpc>
                  <a:spcPct val="100000"/>
                </a:lnSpc>
              </a:pPr>
              <a:r>
                <a:rPr b="1" lang="uk-UA" sz="28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Ці характеристики результатів навчання вписуємо у журнал для семестрового (річного) оцінювання.</a:t>
              </a:r>
              <a:endParaRPr b="0" lang="uk-UA" sz="2800" spc="-1" strike="noStrike">
                <a:latin typeface="Arial"/>
              </a:endParaRPr>
            </a:p>
          </p:txBody>
        </p:sp>
      </p:grpSp>
      <p:sp>
        <p:nvSpPr>
          <p:cNvPr id="99" name="TextShape 4"/>
          <p:cNvSpPr txBox="1"/>
          <p:nvPr/>
        </p:nvSpPr>
        <p:spPr>
          <a:xfrm rot="16200000">
            <a:off x="-1591920" y="2828160"/>
            <a:ext cx="6204960" cy="1067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uk-UA" sz="4800" spc="-1" strike="noStrike" u="sng">
                <a:solidFill>
                  <a:srgbClr val="0563c1"/>
                </a:solidFill>
                <a:uFillTx/>
                <a:latin typeface="Calibri"/>
                <a:ea typeface="Calibri"/>
                <a:hlinkClick r:id="rId2"/>
              </a:rPr>
              <a:t>Свідоцтво досягнень</a:t>
            </a:r>
            <a:endParaRPr b="0" lang="uk-UA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432000"/>
            <a:ext cx="10515240" cy="585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br/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br/>
            <a:r>
              <a:rPr b="0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«Узагальнений рівень із навчально</a:t>
            </a:r>
            <a:r>
              <a:rPr b="0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го предмета або інтегрованого курсу </a:t>
            </a:r>
            <a:br/>
            <a:r>
              <a:rPr b="1" lang="uk-UA" sz="4400" spc="-1" strike="noStrike">
                <a:solidFill>
                  <a:srgbClr val="ff0000"/>
                </a:solidFill>
                <a:latin typeface="Calibri"/>
                <a:ea typeface="Calibri"/>
              </a:rPr>
              <a:t>не визначається</a:t>
            </a:r>
            <a:r>
              <a:rPr b="0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»,</a:t>
            </a:r>
            <a:br/>
            <a:r>
              <a:rPr b="0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тобто не заповнюється розділ журналу </a:t>
            </a:r>
            <a:br/>
            <a:r>
              <a:rPr b="0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«IV. Зведений облік навчальних досягнень учнів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838080" y="220680"/>
            <a:ext cx="6204960" cy="10681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uk-UA" sz="4800" spc="-1" strike="noStrike" u="sng">
                <a:solidFill>
                  <a:srgbClr val="0563c1"/>
                </a:solidFill>
                <a:uFillTx/>
                <a:latin typeface="Calibri"/>
                <a:ea typeface="Calibri"/>
                <a:hlinkClick r:id="rId1"/>
              </a:rPr>
              <a:t>Свідоцтво досягнень</a:t>
            </a:r>
            <a:endParaRPr b="0" lang="uk-UA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739440" y="1288800"/>
            <a:ext cx="10515240" cy="5357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Видається двічі на рік (у грудні та травні).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Наскрізні уміння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 оцінюються двічі на рік за чотирирівневою шкалою: «має значні успіхи», «демонструє помітний прогрес», «досягає результату за допомогою дорослих», </a:t>
            </a:r>
            <a:r>
              <a:rPr b="1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потребує значної уваги і допомоги».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Рівень сформованості наскрізних умінь 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учнів визначає учитель на основі педагогічних спостережень та аналізу учнівського портфоліо.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Характеристика результатів навчання (по предметно) здійснюється за рівнями (В, Д, С, П).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Документ підписують учитель і батьки (особи, які їх замінюють). Оригінал свідоцтва досягнень надається батькам, а його завірена копія </a:t>
            </a:r>
            <a:r>
              <a:rPr b="1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зберігається в особовій справі учня в закладі освіти.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16488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Характеристика у 1, 2, 3 класах НЕ пишеться.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50400">
              <a:lnSpc>
                <a:spcPct val="80000"/>
              </a:lnSpc>
              <a:spcBef>
                <a:spcPts val="1001"/>
              </a:spcBef>
            </a:pP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50400">
              <a:lnSpc>
                <a:spcPct val="80000"/>
              </a:lnSpc>
              <a:spcBef>
                <a:spcPts val="1001"/>
              </a:spcBef>
            </a:pP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50400">
              <a:lnSpc>
                <a:spcPct val="80000"/>
              </a:lnSpc>
              <a:spcBef>
                <a:spcPts val="1001"/>
              </a:spcBef>
            </a:pP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512000" y="648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Критерії оцінювання 3-4 класів </a:t>
            </a:r>
            <a:br/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Для учнів третіх та четвертих класів застосовується </a:t>
            </a:r>
            <a:r>
              <a:rPr b="1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формувальне та підсумкове (тематичне, семестрове та річне оцінювання).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Підсумкове </a:t>
            </a:r>
            <a:r>
              <a:rPr b="1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тематичне оцінювання здійснюється за результатами виконання діагностичних робіт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b="0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0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На правій сторінці розвороту журналу записуємо лише дату і тему проведення діагностичної роботи.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0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Окремої колонки </a:t>
            </a:r>
            <a:r>
              <a:rPr b="0" lang="uk-UA" sz="2800" spc="-1" strike="noStrike">
                <a:solidFill>
                  <a:srgbClr val="ff0000"/>
                </a:solidFill>
                <a:latin typeface="Quattrocento Sans"/>
                <a:ea typeface="Quattrocento Sans"/>
              </a:rPr>
              <a:t>«Тематична» </a:t>
            </a:r>
            <a:r>
              <a:rPr b="0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в журналі  НЕ відводимо!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0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За діагностичну роботу оцінка в рівнях (П,С, Д,В)  у журналі НЕ фіксується.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50400">
              <a:lnSpc>
                <a:spcPct val="90000"/>
              </a:lnSpc>
              <a:spcBef>
                <a:spcPts val="1001"/>
              </a:spcBef>
            </a:pP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50400">
              <a:lnSpc>
                <a:spcPct val="90000"/>
              </a:lnSpc>
              <a:spcBef>
                <a:spcPts val="1001"/>
              </a:spcBef>
            </a:pP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38080" y="365040"/>
            <a:ext cx="10515240" cy="857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Діагностичні роботи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838080" y="1433520"/>
            <a:ext cx="10515240" cy="520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70000"/>
              </a:lnSpc>
              <a:buClr>
                <a:srgbClr val="000000"/>
              </a:buClr>
              <a:buFont typeface="Arial"/>
              <a:buChar char="•"/>
            </a:pPr>
            <a:r>
              <a:rPr b="1" lang="uk-UA" sz="2590" spc="-1" strike="noStrike">
                <a:solidFill>
                  <a:srgbClr val="000000"/>
                </a:solidFill>
                <a:latin typeface="Calibri"/>
                <a:ea typeface="Calibri"/>
              </a:rPr>
              <a:t>Форми і види оцінювання, зміст завдань діагностичної роботи </a:t>
            </a:r>
            <a:r>
              <a:rPr b="1" lang="uk-UA" sz="2590" spc="-1" strike="noStrike" u="sng">
                <a:solidFill>
                  <a:srgbClr val="ff0000"/>
                </a:solidFill>
                <a:uFillTx/>
                <a:latin typeface="Calibri"/>
                <a:ea typeface="Calibri"/>
              </a:rPr>
              <a:t>учитель обирає самостійно </a:t>
            </a:r>
            <a:r>
              <a:rPr b="1" lang="uk-UA" sz="2590" spc="-1" strike="noStrike">
                <a:solidFill>
                  <a:srgbClr val="000000"/>
                </a:solidFill>
                <a:latin typeface="Calibri"/>
                <a:ea typeface="Calibri"/>
              </a:rPr>
              <a:t>з урахуванням особливостей учнів класу</a:t>
            </a:r>
            <a:r>
              <a:rPr b="0" lang="uk-UA" sz="2590" spc="-1" strike="noStrike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b="0" lang="uk-UA" sz="259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7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uk-UA" sz="2590" spc="-1" strike="noStrike">
                <a:solidFill>
                  <a:srgbClr val="000000"/>
                </a:solidFill>
                <a:latin typeface="Calibri"/>
                <a:ea typeface="Calibri"/>
              </a:rPr>
              <a:t>Діагностичні роботи розробляються на основі компетентнісного підходу і можуть бути:</a:t>
            </a:r>
            <a:endParaRPr b="0" lang="uk-UA" sz="259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240">
              <a:lnSpc>
                <a:spcPct val="70000"/>
              </a:lnSpc>
              <a:spcBef>
                <a:spcPts val="499"/>
              </a:spcBef>
              <a:buClr>
                <a:srgbClr val="000000"/>
              </a:buClr>
              <a:buFont typeface="Noto Sans Symbols"/>
              <a:buChar char="✔"/>
            </a:pPr>
            <a:r>
              <a:rPr b="0" lang="uk-UA" sz="222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uk-UA" sz="2220" spc="-1" strike="noStrike">
                <a:solidFill>
                  <a:srgbClr val="000000"/>
                </a:solidFill>
                <a:latin typeface="Calibri"/>
                <a:ea typeface="Calibri"/>
              </a:rPr>
              <a:t>усними чи письмовими, </a:t>
            </a:r>
            <a:endParaRPr b="0" lang="uk-UA" sz="222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240">
              <a:lnSpc>
                <a:spcPct val="70000"/>
              </a:lnSpc>
              <a:spcBef>
                <a:spcPts val="499"/>
              </a:spcBef>
              <a:buClr>
                <a:srgbClr val="000000"/>
              </a:buClr>
              <a:buFont typeface="Noto Sans Symbols"/>
              <a:buChar char="✔"/>
            </a:pPr>
            <a:r>
              <a:rPr b="0" lang="uk-UA" sz="2220" spc="-1" strike="noStrike">
                <a:solidFill>
                  <a:srgbClr val="000000"/>
                </a:solidFill>
                <a:latin typeface="Calibri"/>
                <a:ea typeface="Calibri"/>
              </a:rPr>
              <a:t>у формі тестових завдань, </a:t>
            </a:r>
            <a:endParaRPr b="0" lang="uk-UA" sz="222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240">
              <a:lnSpc>
                <a:spcPct val="70000"/>
              </a:lnSpc>
              <a:spcBef>
                <a:spcPts val="499"/>
              </a:spcBef>
              <a:buClr>
                <a:srgbClr val="000000"/>
              </a:buClr>
              <a:buFont typeface="Noto Sans Symbols"/>
              <a:buChar char="✔"/>
            </a:pPr>
            <a:r>
              <a:rPr b="0" lang="uk-UA" sz="2220" spc="-1" strike="noStrike">
                <a:solidFill>
                  <a:srgbClr val="000000"/>
                </a:solidFill>
                <a:latin typeface="Calibri"/>
                <a:ea typeface="Calibri"/>
              </a:rPr>
              <a:t>у цифровій формі (зокрема тестування в електронному форматі),</a:t>
            </a:r>
            <a:endParaRPr b="0" lang="uk-UA" sz="222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240">
              <a:lnSpc>
                <a:spcPct val="70000"/>
              </a:lnSpc>
              <a:spcBef>
                <a:spcPts val="499"/>
              </a:spcBef>
              <a:buClr>
                <a:srgbClr val="000000"/>
              </a:buClr>
              <a:buFont typeface="Noto Sans Symbols"/>
              <a:buChar char="✔"/>
            </a:pPr>
            <a:r>
              <a:rPr b="0" lang="uk-UA" sz="2220" spc="-1" strike="noStrike">
                <a:solidFill>
                  <a:srgbClr val="000000"/>
                </a:solidFill>
                <a:latin typeface="Calibri"/>
                <a:ea typeface="Calibri"/>
              </a:rPr>
              <a:t>у формі комбінованої роботи, </a:t>
            </a:r>
            <a:endParaRPr b="0" lang="uk-UA" sz="222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240">
              <a:lnSpc>
                <a:spcPct val="70000"/>
              </a:lnSpc>
              <a:spcBef>
                <a:spcPts val="499"/>
              </a:spcBef>
              <a:buClr>
                <a:srgbClr val="000000"/>
              </a:buClr>
              <a:buFont typeface="Noto Sans Symbols"/>
              <a:buChar char="✔"/>
            </a:pPr>
            <a:r>
              <a:rPr b="0" lang="uk-UA" sz="2220" spc="-1" strike="noStrike">
                <a:solidFill>
                  <a:srgbClr val="000000"/>
                </a:solidFill>
                <a:latin typeface="Calibri"/>
                <a:ea typeface="Calibri"/>
              </a:rPr>
              <a:t>у формі практичної роботи, </a:t>
            </a:r>
            <a:endParaRPr b="0" lang="uk-UA" sz="222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240">
              <a:lnSpc>
                <a:spcPct val="70000"/>
              </a:lnSpc>
              <a:spcBef>
                <a:spcPts val="499"/>
              </a:spcBef>
              <a:buClr>
                <a:srgbClr val="000000"/>
              </a:buClr>
              <a:buFont typeface="Noto Sans Symbols"/>
              <a:buChar char="✔"/>
            </a:pPr>
            <a:r>
              <a:rPr b="0" lang="uk-UA" sz="2220" spc="-1" strike="noStrike">
                <a:solidFill>
                  <a:srgbClr val="000000"/>
                </a:solidFill>
                <a:latin typeface="Calibri"/>
                <a:ea typeface="Calibri"/>
              </a:rPr>
              <a:t>усного опитування тощо. З</a:t>
            </a:r>
            <a:endParaRPr b="0" lang="uk-UA" sz="222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7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uk-UA" sz="2590" spc="-1" strike="noStrike">
                <a:solidFill>
                  <a:srgbClr val="000000"/>
                </a:solidFill>
                <a:latin typeface="Calibri"/>
                <a:ea typeface="Calibri"/>
              </a:rPr>
              <a:t>Обсяг – 40 (35) хв.</a:t>
            </a:r>
            <a:endParaRPr b="0" lang="uk-UA" sz="259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7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uk-UA" sz="2590" spc="-1" strike="noStrike">
                <a:solidFill>
                  <a:srgbClr val="000000"/>
                </a:solidFill>
                <a:latin typeface="Calibri"/>
                <a:ea typeface="Calibri"/>
              </a:rPr>
              <a:t>Періодичність – після вивчення теми (з урахуванням кількості тем у межах кожного предмету).</a:t>
            </a:r>
            <a:endParaRPr b="0" lang="uk-UA" sz="259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7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uk-UA" sz="2590" spc="-1" strike="noStrike">
                <a:solidFill>
                  <a:srgbClr val="000000"/>
                </a:solidFill>
                <a:latin typeface="Calibri"/>
                <a:ea typeface="Calibri"/>
              </a:rPr>
              <a:t>Виконуються у зошитах для діагностичних робіт або на окремих аркушах, бланках, зберігаються 1 рік.</a:t>
            </a:r>
            <a:endParaRPr b="0" lang="uk-UA" sz="259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70000"/>
              </a:lnSpc>
              <a:spcBef>
                <a:spcPts val="1001"/>
              </a:spcBef>
            </a:pPr>
            <a:endParaRPr b="0" lang="uk-UA" sz="259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uk-UA" sz="4400" spc="-1" strike="noStrike">
                <a:solidFill>
                  <a:srgbClr val="000000"/>
                </a:solidFill>
                <a:latin typeface="Calibri"/>
                <a:ea typeface="Calibri"/>
              </a:rPr>
              <a:t>Оцінювання діагностичної роботи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234720" y="1681560"/>
            <a:ext cx="11713680" cy="4494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Середня оцінка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за тематичну діагностичну роботу (ТДР) у роботі учня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не виводиться.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001"/>
              </a:spcBef>
            </a:pP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Тобто, у діагностичній роботі кожне завдання оцінюється за рівнями (В, Д, С, П), яке підібране з програми для перевірки обов'язкових та очікуваних результатів навчання.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001"/>
              </a:spcBef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Зразки бланків 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оцінювання розміщенні у </a:t>
            </a:r>
            <a:r>
              <a:rPr b="0" lang="uk-UA" sz="2800" spc="-1" strike="noStrike" u="sng">
                <a:solidFill>
                  <a:srgbClr val="0563c1"/>
                </a:solidFill>
                <a:uFillTx/>
                <a:latin typeface="Calibri"/>
                <a:ea typeface="Calibri"/>
                <a:hlinkClick r:id="rId1"/>
              </a:rPr>
              <a:t>додатку 3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 методичних рекомендацій наказу №1146 від 16.09.2020 року, 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001"/>
              </a:spcBef>
            </a:pPr>
            <a:r>
              <a:rPr b="1" lang="uk-UA" sz="2800" spc="-1" strike="noStrike">
                <a:solidFill>
                  <a:srgbClr val="ff0000"/>
                </a:solidFill>
                <a:latin typeface="Calibri"/>
                <a:ea typeface="Calibri"/>
              </a:rPr>
              <a:t>але, пам'ятайте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, що «</a:t>
            </a:r>
            <a:r>
              <a:rPr b="1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Форми і види оцінювання, зміст завдань діагностичної роботи </a:t>
            </a:r>
            <a:r>
              <a:rPr b="1" lang="uk-UA" sz="2800" spc="-1" strike="noStrike" u="sng">
                <a:solidFill>
                  <a:srgbClr val="ff0000"/>
                </a:solidFill>
                <a:uFillTx/>
                <a:latin typeface="Calibri"/>
                <a:ea typeface="Calibri"/>
              </a:rPr>
              <a:t>учитель обирає самостійно </a:t>
            </a:r>
            <a:r>
              <a:rPr b="1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з урахуванням особливостей учнів класу»</a:t>
            </a:r>
            <a:r>
              <a:rPr b="0" lang="uk-UA" sz="28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LibreOffice/6.1.0.3$Windows_X86_64 LibreOffice_project/efb621ed25068d70781dc026f7e9c5187a4decd1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2020-09-24T06:48:34Z</dcterms:created>
  <dc:creator>AdminPC</dc:creator>
  <dc:description/>
  <dc:language>uk-UA</dc:language>
  <cp:lastModifiedBy/>
  <dcterms:modified xsi:type="dcterms:W3CDTF">2020-11-13T11:49:18Z</dcterms:modified>
  <cp:revision>1</cp:revision>
  <dc:subject/>
  <dc:title/>
</cp:coreProperties>
</file>