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56" r:id="rId2"/>
    <p:sldId id="320" r:id="rId3"/>
    <p:sldId id="313" r:id="rId4"/>
    <p:sldId id="266" r:id="rId5"/>
    <p:sldId id="309" r:id="rId6"/>
    <p:sldId id="311" r:id="rId7"/>
    <p:sldId id="310" r:id="rId8"/>
    <p:sldId id="305" r:id="rId9"/>
    <p:sldId id="306" r:id="rId10"/>
    <p:sldId id="307" r:id="rId11"/>
    <p:sldId id="308" r:id="rId12"/>
    <p:sldId id="272" r:id="rId13"/>
    <p:sldId id="274" r:id="rId14"/>
    <p:sldId id="275" r:id="rId15"/>
    <p:sldId id="271" r:id="rId16"/>
    <p:sldId id="316" r:id="rId17"/>
    <p:sldId id="315" r:id="rId18"/>
    <p:sldId id="317" r:id="rId19"/>
    <p:sldId id="318" r:id="rId20"/>
    <p:sldId id="273" r:id="rId21"/>
    <p:sldId id="288" r:id="rId22"/>
    <p:sldId id="287" r:id="rId23"/>
    <p:sldId id="292" r:id="rId24"/>
    <p:sldId id="295" r:id="rId25"/>
    <p:sldId id="277" r:id="rId26"/>
    <p:sldId id="280" r:id="rId27"/>
    <p:sldId id="283" r:id="rId28"/>
    <p:sldId id="282" r:id="rId29"/>
    <p:sldId id="281" r:id="rId30"/>
    <p:sldId id="279" r:id="rId31"/>
    <p:sldId id="278" r:id="rId32"/>
    <p:sldId id="299" r:id="rId33"/>
    <p:sldId id="312" r:id="rId34"/>
    <p:sldId id="314" r:id="rId35"/>
    <p:sldId id="321" r:id="rId36"/>
    <p:sldId id="303" r:id="rId3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7" autoAdjust="0"/>
    <p:restoredTop sz="94660"/>
  </p:normalViewPr>
  <p:slideViewPr>
    <p:cSldViewPr>
      <p:cViewPr varScale="1">
        <p:scale>
          <a:sx n="72" d="100"/>
          <a:sy n="72" d="100"/>
        </p:scale>
        <p:origin x="-10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1;&#1080;&#1089;&#1090;%20Microsoft%20Office%20Excel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Admin\&#1056;&#1072;&#1073;&#1086;&#1095;&#1080;&#1081;%20&#1089;&#1090;&#1086;&#1083;\&#1051;&#1080;&#1089;&#1090;%20Microsoft%20Office%20Excel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1;&#1080;&#1089;&#1090;%20Microsoft%20Office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4.0043892050570032E-2"/>
          <c:y val="7.0251293917534124E-2"/>
          <c:w val="0.94295943574455032"/>
          <c:h val="0.83099219818487735"/>
        </c:manualLayout>
      </c:layout>
      <c:lineChart>
        <c:grouping val="standard"/>
        <c:ser>
          <c:idx val="1"/>
          <c:order val="1"/>
          <c:cat>
            <c:strRef>
              <c:f>Лист3!$B$5:$H$5</c:f>
              <c:strCache>
                <c:ptCount val="7"/>
                <c:pt idx="0">
                  <c:v>2010-2011</c:v>
                </c:pt>
                <c:pt idx="1">
                  <c:v>2011-2012 </c:v>
                </c:pt>
                <c:pt idx="2">
                  <c:v>2012-2013 </c:v>
                </c:pt>
                <c:pt idx="3">
                  <c:v>2013-2014 </c:v>
                </c:pt>
                <c:pt idx="4">
                  <c:v>2014 - 2015 </c:v>
                </c:pt>
                <c:pt idx="5">
                  <c:v>2015-2016 </c:v>
                </c:pt>
                <c:pt idx="6">
                  <c:v>2016-2017 </c:v>
                </c:pt>
              </c:strCache>
            </c:strRef>
          </c:cat>
          <c:val>
            <c:numRef>
              <c:f>Лист3!$B$6:$H$6</c:f>
              <c:numCache>
                <c:formatCode>General</c:formatCode>
                <c:ptCount val="7"/>
                <c:pt idx="0">
                  <c:v>9</c:v>
                </c:pt>
                <c:pt idx="1">
                  <c:v>7</c:v>
                </c:pt>
                <c:pt idx="2">
                  <c:v>11</c:v>
                </c:pt>
                <c:pt idx="3">
                  <c:v>13</c:v>
                </c:pt>
                <c:pt idx="4">
                  <c:v>9</c:v>
                </c:pt>
                <c:pt idx="5">
                  <c:v>12</c:v>
                </c:pt>
                <c:pt idx="6">
                  <c:v>14</c:v>
                </c:pt>
              </c:numCache>
            </c:numRef>
          </c:val>
        </c:ser>
        <c:ser>
          <c:idx val="0"/>
          <c:order val="0"/>
          <c:dLbls>
            <c:txPr>
              <a:bodyPr/>
              <a:lstStyle/>
              <a:p>
                <a:pPr>
                  <a:defRPr sz="2000" b="1"/>
                </a:pPr>
                <a:endParaRPr lang="uk-UA"/>
              </a:p>
            </c:txPr>
            <c:showVal val="1"/>
          </c:dLbls>
          <c:cat>
            <c:strRef>
              <c:f>Лист3!$B$5:$H$5</c:f>
              <c:strCache>
                <c:ptCount val="7"/>
                <c:pt idx="0">
                  <c:v>2010-2011</c:v>
                </c:pt>
                <c:pt idx="1">
                  <c:v>2011-2012 </c:v>
                </c:pt>
                <c:pt idx="2">
                  <c:v>2012-2013 </c:v>
                </c:pt>
                <c:pt idx="3">
                  <c:v>2013-2014 </c:v>
                </c:pt>
                <c:pt idx="4">
                  <c:v>2014 - 2015 </c:v>
                </c:pt>
                <c:pt idx="5">
                  <c:v>2015-2016 </c:v>
                </c:pt>
                <c:pt idx="6">
                  <c:v>2016-2017 </c:v>
                </c:pt>
              </c:strCache>
            </c:strRef>
          </c:cat>
          <c:val>
            <c:numRef>
              <c:f>Лист3!$B$6:$H$6</c:f>
              <c:numCache>
                <c:formatCode>General</c:formatCode>
                <c:ptCount val="7"/>
                <c:pt idx="0">
                  <c:v>9</c:v>
                </c:pt>
                <c:pt idx="1">
                  <c:v>7</c:v>
                </c:pt>
                <c:pt idx="2">
                  <c:v>11</c:v>
                </c:pt>
                <c:pt idx="3">
                  <c:v>13</c:v>
                </c:pt>
                <c:pt idx="4">
                  <c:v>9</c:v>
                </c:pt>
                <c:pt idx="5">
                  <c:v>12</c:v>
                </c:pt>
                <c:pt idx="6">
                  <c:v>14</c:v>
                </c:pt>
              </c:numCache>
            </c:numRef>
          </c:val>
        </c:ser>
        <c:marker val="1"/>
        <c:axId val="100881536"/>
        <c:axId val="100883072"/>
      </c:lineChart>
      <c:catAx>
        <c:axId val="10088153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100883072"/>
        <c:crosses val="autoZero"/>
        <c:auto val="1"/>
        <c:lblAlgn val="ctr"/>
        <c:lblOffset val="100"/>
      </c:catAx>
      <c:valAx>
        <c:axId val="10088307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10088153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5.6748919265646493E-2"/>
          <c:y val="4.1051675423937214E-2"/>
          <c:w val="0.94325108073435349"/>
          <c:h val="0.90782884393316565"/>
        </c:manualLayout>
      </c:layout>
      <c:bar3DChart>
        <c:barDir val="col"/>
        <c:grouping val="clustered"/>
        <c:varyColors val="1"/>
        <c:ser>
          <c:idx val="0"/>
          <c:order val="0"/>
          <c:tx>
            <c:strRef>
              <c:f>Лист1!$A$4</c:f>
              <c:strCache>
                <c:ptCount val="1"/>
                <c:pt idx="0">
                  <c:v>місце</c:v>
                </c:pt>
              </c:strCache>
            </c:strRef>
          </c:tx>
          <c:cat>
            <c:strRef>
              <c:f>Лист1!$B$3:$H$3</c:f>
              <c:strCache>
                <c:ptCount val="7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  <c:pt idx="3">
                  <c:v>2013-2014</c:v>
                </c:pt>
                <c:pt idx="4">
                  <c:v>2014 - 2015</c:v>
                </c:pt>
                <c:pt idx="5">
                  <c:v>2015-2016</c:v>
                </c:pt>
                <c:pt idx="6">
                  <c:v>2016-2017</c:v>
                </c:pt>
              </c:strCache>
            </c:strRef>
          </c:cat>
          <c:val>
            <c:numRef>
              <c:f>Лист1!$B$4:$H$4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</c:numCache>
            </c:numRef>
          </c:val>
        </c:ser>
        <c:shape val="cylinder"/>
        <c:axId val="100915456"/>
        <c:axId val="100917248"/>
        <c:axId val="0"/>
      </c:bar3DChart>
      <c:catAx>
        <c:axId val="1009154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uk-UA"/>
          </a:p>
        </c:txPr>
        <c:crossAx val="100917248"/>
        <c:crosses val="autoZero"/>
        <c:auto val="1"/>
        <c:lblAlgn val="ctr"/>
        <c:lblOffset val="100"/>
      </c:catAx>
      <c:valAx>
        <c:axId val="1009172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10091545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3"/>
  <c:clrMapOvr bg1="dk2" tx1="lt1" bg2="dk1" tx2="lt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1383085311057425E-2"/>
          <c:y val="4.8031378628007056E-2"/>
          <c:w val="0.93144283194108934"/>
          <c:h val="0.86999735771283671"/>
        </c:manualLayout>
      </c:layout>
      <c:lineChart>
        <c:grouping val="standard"/>
        <c:ser>
          <c:idx val="1"/>
          <c:order val="1"/>
          <c:cat>
            <c:strRef>
              <c:f>Лист3!$B$35:$H$35</c:f>
              <c:strCache>
                <c:ptCount val="7"/>
                <c:pt idx="0">
                  <c:v>2010-2011</c:v>
                </c:pt>
                <c:pt idx="1">
                  <c:v>2011-2012 </c:v>
                </c:pt>
                <c:pt idx="2">
                  <c:v>2012-2013 </c:v>
                </c:pt>
                <c:pt idx="3">
                  <c:v>2013-2014 </c:v>
                </c:pt>
                <c:pt idx="4">
                  <c:v>2014 - 2015 </c:v>
                </c:pt>
                <c:pt idx="5">
                  <c:v>2015-2016 </c:v>
                </c:pt>
                <c:pt idx="6">
                  <c:v>2016-2017 </c:v>
                </c:pt>
              </c:strCache>
            </c:strRef>
          </c:cat>
          <c:val>
            <c:numRef>
              <c:f>Лист3!$B$36:$H$36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0"/>
          <c:order val="0"/>
          <c:dLbls>
            <c:txPr>
              <a:bodyPr/>
              <a:lstStyle/>
              <a:p>
                <a:pPr>
                  <a:defRPr sz="2000" b="1">
                    <a:solidFill>
                      <a:srgbClr val="002060"/>
                    </a:solidFill>
                  </a:defRPr>
                </a:pPr>
                <a:endParaRPr lang="uk-UA"/>
              </a:p>
            </c:txPr>
            <c:showVal val="1"/>
          </c:dLbls>
          <c:cat>
            <c:strRef>
              <c:f>Лист3!$B$35:$H$35</c:f>
              <c:strCache>
                <c:ptCount val="7"/>
                <c:pt idx="0">
                  <c:v>2010-2011</c:v>
                </c:pt>
                <c:pt idx="1">
                  <c:v>2011-2012 </c:v>
                </c:pt>
                <c:pt idx="2">
                  <c:v>2012-2013 </c:v>
                </c:pt>
                <c:pt idx="3">
                  <c:v>2013-2014 </c:v>
                </c:pt>
                <c:pt idx="4">
                  <c:v>2014 - 2015 </c:v>
                </c:pt>
                <c:pt idx="5">
                  <c:v>2015-2016 </c:v>
                </c:pt>
                <c:pt idx="6">
                  <c:v>2016-2017 </c:v>
                </c:pt>
              </c:strCache>
            </c:strRef>
          </c:cat>
          <c:val>
            <c:numRef>
              <c:f>Лист3!$B$36:$H$36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marker val="1"/>
        <c:axId val="29086080"/>
        <c:axId val="29087616"/>
      </c:lineChart>
      <c:catAx>
        <c:axId val="2908608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</a:defRPr>
            </a:pPr>
            <a:endParaRPr lang="uk-UA"/>
          </a:p>
        </c:txPr>
        <c:crossAx val="29087616"/>
        <c:crosses val="autoZero"/>
        <c:auto val="1"/>
        <c:lblAlgn val="ctr"/>
        <c:lblOffset val="100"/>
      </c:catAx>
      <c:valAx>
        <c:axId val="290876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</a:defRPr>
            </a:pPr>
            <a:endParaRPr lang="uk-UA"/>
          </a:p>
        </c:txPr>
        <c:crossAx val="29086080"/>
        <c:crosses val="autoZero"/>
        <c:crossBetween val="between"/>
      </c:valAx>
    </c:plotArea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lineChart>
        <c:grouping val="standard"/>
        <c:ser>
          <c:idx val="0"/>
          <c:order val="0"/>
          <c:dLbls>
            <c:txPr>
              <a:bodyPr/>
              <a:lstStyle/>
              <a:p>
                <a:pPr>
                  <a:defRPr sz="2000" b="1"/>
                </a:pPr>
                <a:endParaRPr lang="uk-UA"/>
              </a:p>
            </c:txPr>
            <c:showVal val="1"/>
          </c:dLbls>
          <c:cat>
            <c:strRef>
              <c:f>Лист3!$D$69:$H$69</c:f>
              <c:strCache>
                <c:ptCount val="5"/>
                <c:pt idx="0">
                  <c:v>2012-2013 </c:v>
                </c:pt>
                <c:pt idx="1">
                  <c:v>2013-2014 </c:v>
                </c:pt>
                <c:pt idx="2">
                  <c:v>2014 - 2015 </c:v>
                </c:pt>
                <c:pt idx="3">
                  <c:v>2015-2016 </c:v>
                </c:pt>
                <c:pt idx="4">
                  <c:v>2016-2017 </c:v>
                </c:pt>
              </c:strCache>
            </c:strRef>
          </c:cat>
          <c:val>
            <c:numRef>
              <c:f>Лист3!$D$70:$H$70</c:f>
              <c:numCache>
                <c:formatCode>General</c:formatCode>
                <c:ptCount val="5"/>
                <c:pt idx="0">
                  <c:v>28</c:v>
                </c:pt>
                <c:pt idx="1">
                  <c:v>31</c:v>
                </c:pt>
                <c:pt idx="2">
                  <c:v>23</c:v>
                </c:pt>
                <c:pt idx="3">
                  <c:v>30</c:v>
                </c:pt>
                <c:pt idx="4">
                  <c:v>38</c:v>
                </c:pt>
              </c:numCache>
            </c:numRef>
          </c:val>
        </c:ser>
        <c:marker val="1"/>
        <c:axId val="29500928"/>
        <c:axId val="29502464"/>
      </c:lineChart>
      <c:catAx>
        <c:axId val="2950092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29502464"/>
        <c:crosses val="autoZero"/>
        <c:auto val="1"/>
        <c:lblAlgn val="ctr"/>
        <c:lblOffset val="100"/>
      </c:catAx>
      <c:valAx>
        <c:axId val="295024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>
                <a:solidFill>
                  <a:srgbClr val="002060"/>
                </a:solidFill>
              </a:defRPr>
            </a:pPr>
            <a:endParaRPr lang="uk-UA"/>
          </a:p>
        </c:txPr>
        <c:crossAx val="29500928"/>
        <c:crosses val="autoZero"/>
        <c:crossBetween val="between"/>
      </c:valAx>
    </c:plotArea>
    <c:plotVisOnly val="1"/>
  </c:chart>
  <c:txPr>
    <a:bodyPr/>
    <a:lstStyle/>
    <a:p>
      <a:pPr>
        <a:defRPr sz="1400"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AngAx val="1"/>
    </c:view3D>
    <c:plotArea>
      <c:layout/>
      <c:bar3DChart>
        <c:barDir val="col"/>
        <c:grouping val="clustered"/>
        <c:varyColors val="1"/>
        <c:ser>
          <c:idx val="0"/>
          <c:order val="0"/>
          <c:cat>
            <c:strRef>
              <c:f>Лист9!$A$2:$E$2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Лист9!$A$3:$E$3</c:f>
              <c:numCache>
                <c:formatCode>General</c:formatCode>
                <c:ptCount val="5"/>
                <c:pt idx="0">
                  <c:v>47</c:v>
                </c:pt>
                <c:pt idx="1">
                  <c:v>44</c:v>
                </c:pt>
                <c:pt idx="2">
                  <c:v>51</c:v>
                </c:pt>
                <c:pt idx="3">
                  <c:v>44</c:v>
                </c:pt>
                <c:pt idx="4">
                  <c:v>54</c:v>
                </c:pt>
              </c:numCache>
            </c:numRef>
          </c:val>
        </c:ser>
        <c:shape val="cylinder"/>
        <c:axId val="75852416"/>
        <c:axId val="76177792"/>
        <c:axId val="0"/>
      </c:bar3DChart>
      <c:catAx>
        <c:axId val="7585241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76177792"/>
        <c:crosses val="autoZero"/>
        <c:auto val="1"/>
        <c:lblAlgn val="ctr"/>
        <c:lblOffset val="100"/>
      </c:catAx>
      <c:valAx>
        <c:axId val="76177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uk-UA"/>
          </a:p>
        </c:txPr>
        <c:crossAx val="75852416"/>
        <c:crosses val="autoZero"/>
        <c:crossBetween val="between"/>
      </c:valAx>
    </c:plotArea>
    <c:plotVisOnly val="1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uk-UA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5E000-3A9C-4EAA-8161-CD2ADB0F2EAC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4C84-342B-4350-9787-A967C4D325B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64C84-342B-4350-9787-A967C4D325BD}" type="slidenum">
              <a:rPr lang="uk-UA" smtClean="0"/>
              <a:pPr/>
              <a:t>10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7D058C0-D9C9-45DB-8DD6-17B6044EF8FA}" type="datetimeFigureOut">
              <a:rPr lang="uk-UA" smtClean="0"/>
              <a:pPr/>
              <a:t>30.08.2017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5504C9-2210-4B91-8A4D-77301A1457C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7200800" cy="2880320"/>
          </a:xfrm>
        </p:spPr>
        <p:txBody>
          <a:bodyPr>
            <a:noAutofit/>
          </a:bodyPr>
          <a:lstStyle/>
          <a:p>
            <a:pPr algn="ctr"/>
            <a:r>
              <a:rPr lang="uk-UA" sz="4000" b="1" smtClean="0">
                <a:solidFill>
                  <a:srgbClr val="002060"/>
                </a:solidFill>
              </a:rPr>
              <a:t>Про підсумки</a:t>
            </a:r>
            <a:r>
              <a:rPr lang="uk-UA" sz="4000" b="1" smtClean="0">
                <a:solidFill>
                  <a:srgbClr val="002060"/>
                </a:solidFill>
              </a:rPr>
              <a:t>  </a:t>
            </a:r>
            <a:r>
              <a:rPr lang="uk-UA" sz="4000" b="1" dirty="0" smtClean="0">
                <a:solidFill>
                  <a:srgbClr val="002060"/>
                </a:solidFill>
              </a:rPr>
              <a:t>роботи навчально-виховного комплексу за 2016-2017 </a:t>
            </a:r>
            <a:r>
              <a:rPr lang="uk-UA" sz="4000" b="1" dirty="0" err="1" smtClean="0">
                <a:solidFill>
                  <a:srgbClr val="002060"/>
                </a:solidFill>
              </a:rPr>
              <a:t>н.р</a:t>
            </a:r>
            <a:r>
              <a:rPr lang="uk-UA" sz="4000" b="1" dirty="0" smtClean="0">
                <a:solidFill>
                  <a:srgbClr val="002060"/>
                </a:solidFill>
              </a:rPr>
              <a:t>. ТА ЗАВДАННЯ НА НОВИЙ 2017-2018 н. р.</a:t>
            </a:r>
            <a:endParaRPr lang="uk-UA" sz="4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Oleksandra\Desktop\20170405_1309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95936" y="260648"/>
            <a:ext cx="424847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25202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11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200" b="1" dirty="0" smtClean="0">
                <a:solidFill>
                  <a:srgbClr val="0070C0"/>
                </a:solidFill>
              </a:rPr>
              <a:t>Моніторинг  участі учнів   в</a:t>
            </a:r>
            <a:r>
              <a:rPr lang="uk-UA" sz="3200" dirty="0" smtClean="0">
                <a:solidFill>
                  <a:srgbClr val="0070C0"/>
                </a:solidFill>
              </a:rPr>
              <a:t/>
            </a:r>
            <a:br>
              <a:rPr lang="uk-UA" sz="3200" dirty="0" smtClean="0">
                <a:solidFill>
                  <a:srgbClr val="0070C0"/>
                </a:solidFill>
              </a:rPr>
            </a:br>
            <a:r>
              <a:rPr lang="uk-UA" sz="3200" b="1" dirty="0" smtClean="0">
                <a:solidFill>
                  <a:srgbClr val="0070C0"/>
                </a:solidFill>
              </a:rPr>
              <a:t> міжнародному інтерактивному математичному конкурсі «Кенгуру»</a:t>
            </a:r>
            <a:r>
              <a:rPr lang="uk-UA" sz="3200" dirty="0" smtClean="0">
                <a:solidFill>
                  <a:srgbClr val="0070C0"/>
                </a:solidFill>
              </a:rPr>
              <a:t/>
            </a:r>
            <a:br>
              <a:rPr lang="uk-UA" sz="3200" dirty="0" smtClean="0">
                <a:solidFill>
                  <a:srgbClr val="0070C0"/>
                </a:solidFill>
              </a:rPr>
            </a:br>
            <a:endParaRPr lang="uk-UA" sz="3200" dirty="0">
              <a:solidFill>
                <a:srgbClr val="0070C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AA838-A3D2-4DB3-98E9-31640667B400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76E62-A87A-481C-B075-EC2A2D3C06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899592" y="1833562"/>
          <a:ext cx="7560840" cy="476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Моніторинг участі учнів у міжнародному інтерактивному природничому конкурсі </a:t>
            </a:r>
            <a:r>
              <a:rPr kumimoji="1" lang="uk-UA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“Колосок”</a:t>
            </a:r>
            <a:r>
              <a:rPr kumimoji="1"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AA838-A3D2-4DB3-98E9-31640667B400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76E62-A87A-481C-B075-EC2A2D3C06B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11560" y="1412776"/>
          <a:ext cx="7920880" cy="509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/>
          </a:bodyPr>
          <a:lstStyle/>
          <a:p>
            <a:r>
              <a:rPr lang="uk-UA" dirty="0"/>
              <a:t>•</a:t>
            </a:r>
            <a:r>
              <a:rPr lang="uk-UA" sz="4000" b="1" dirty="0">
                <a:solidFill>
                  <a:schemeClr val="tx1"/>
                </a:solidFill>
              </a:rPr>
              <a:t>	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6672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Всеукраїнська експедиція учнівської та студентської молоді </a:t>
            </a:r>
            <a:r>
              <a:rPr lang="uk-UA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“Моя</a:t>
            </a:r>
            <a:r>
              <a:rPr lang="uk-UA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Батьківщина – </a:t>
            </a:r>
            <a:r>
              <a:rPr lang="uk-UA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Україна”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Напрям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“Духовна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спадщина мого народу “ Мистецтво – безцінний скарб нашого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народу”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( Роботу виконали учні 9 кл. Салій М. та Шкляр Т. та стали лауреатами, посівши третє місце у обласному етапі)</a:t>
            </a:r>
            <a:endParaRPr kumimoji="1"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70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Конкурс  знавців </a:t>
            </a:r>
            <a:r>
              <a:rPr lang="uk-UA" sz="4000" b="1" dirty="0" err="1" smtClean="0">
                <a:solidFill>
                  <a:srgbClr val="0070C0"/>
                </a:solidFill>
              </a:rPr>
              <a:t>біблії</a:t>
            </a:r>
            <a:r>
              <a:rPr lang="uk-UA" sz="4000" b="1" dirty="0" smtClean="0">
                <a:solidFill>
                  <a:srgbClr val="0070C0"/>
                </a:solidFill>
              </a:rPr>
              <a:t> </a:t>
            </a:r>
            <a:r>
              <a:rPr lang="uk-UA" sz="4000" b="1" dirty="0" err="1" smtClean="0">
                <a:solidFill>
                  <a:srgbClr val="0070C0"/>
                </a:solidFill>
              </a:rPr>
              <a:t>“Що</a:t>
            </a:r>
            <a:r>
              <a:rPr lang="uk-UA" sz="4000" b="1" dirty="0" smtClean="0">
                <a:solidFill>
                  <a:srgbClr val="0070C0"/>
                </a:solidFill>
              </a:rPr>
              <a:t>? ДЕ? КОЛИ?”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•	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9698" name="Picture 2" descr="https://i.mycdn.me/image?id=854521352476&amp;t=3&amp;plc=WEB&amp;tkn=*TIlaGrx3hODLI60f4i39I39or3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024336" cy="3240360"/>
          </a:xfrm>
          <a:prstGeom prst="rect">
            <a:avLst/>
          </a:prstGeom>
          <a:noFill/>
        </p:spPr>
      </p:pic>
      <p:pic>
        <p:nvPicPr>
          <p:cNvPr id="29700" name="Picture 4" descr="https://i.mycdn.me/image?id=854521354780&amp;t=3&amp;plc=WEB&amp;tkn=*g389eNiDzqAEx8SKwgd7Y1O4ez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6752"/>
            <a:ext cx="2952328" cy="3168352"/>
          </a:xfrm>
          <a:prstGeom prst="rect">
            <a:avLst/>
          </a:prstGeom>
          <a:noFill/>
        </p:spPr>
      </p:pic>
      <p:pic>
        <p:nvPicPr>
          <p:cNvPr id="29702" name="Picture 6" descr="https://i.mycdn.me/image?id=854521347100&amp;t=3&amp;plc=WEB&amp;tkn=*EgI7NbSSf8lh7hVhkFGHBxTW1J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140968"/>
            <a:ext cx="295232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31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Команда </a:t>
            </a:r>
            <a:r>
              <a:rPr lang="uk-UA" b="1" dirty="0" err="1" smtClean="0">
                <a:solidFill>
                  <a:srgbClr val="002060"/>
                </a:solidFill>
              </a:rPr>
              <a:t>павлівського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нвк</a:t>
            </a:r>
            <a:r>
              <a:rPr lang="uk-UA" b="1" dirty="0" smtClean="0">
                <a:solidFill>
                  <a:srgbClr val="002060"/>
                </a:solidFill>
              </a:rPr>
              <a:t> – срібні призери в турнірі з </a:t>
            </a:r>
            <a:r>
              <a:rPr lang="uk-UA" b="1" dirty="0" err="1" smtClean="0">
                <a:solidFill>
                  <a:srgbClr val="002060"/>
                </a:solidFill>
              </a:rPr>
              <a:t>футзалу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“кубок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нфк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</a:rPr>
              <a:t>“Ураган”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2867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116" y="1772815"/>
            <a:ext cx="5556168" cy="430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00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548680"/>
            <a:ext cx="6162764" cy="757832"/>
          </a:xfrm>
        </p:spPr>
        <p:txBody>
          <a:bodyPr>
            <a:noAutofit/>
          </a:bodyPr>
          <a:lstStyle/>
          <a:p>
            <a:r>
              <a:rPr lang="uk-UA" sz="4400" dirty="0" smtClean="0">
                <a:solidFill>
                  <a:srgbClr val="0070C0"/>
                </a:solidFill>
              </a:rPr>
              <a:t>Психологічна служба</a:t>
            </a:r>
            <a:endParaRPr lang="uk-UA" sz="4400" dirty="0">
              <a:solidFill>
                <a:srgbClr val="0070C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4561235"/>
          </a:xfrm>
        </p:spPr>
        <p:txBody>
          <a:bodyPr>
            <a:normAutofit lnSpcReduction="10000"/>
          </a:bodyPr>
          <a:lstStyle/>
          <a:p>
            <a:r>
              <a:rPr lang="uk-UA" b="1" i="1" u="sng" dirty="0" err="1" smtClean="0">
                <a:solidFill>
                  <a:schemeClr val="tx1"/>
                </a:solidFill>
              </a:rPr>
              <a:t>Психодіагностична</a:t>
            </a:r>
            <a:r>
              <a:rPr lang="uk-UA" b="1" i="1" u="sng" dirty="0" smtClean="0">
                <a:solidFill>
                  <a:schemeClr val="tx1"/>
                </a:solidFill>
              </a:rPr>
              <a:t>  </a:t>
            </a:r>
            <a:r>
              <a:rPr lang="uk-UA" b="1" i="1" u="sng" dirty="0">
                <a:solidFill>
                  <a:schemeClr val="tx1"/>
                </a:solidFill>
              </a:rPr>
              <a:t>робота та соціальні дослідження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uk-UA" b="1" i="1" u="sng" dirty="0">
                <a:solidFill>
                  <a:schemeClr val="tx1"/>
                </a:solidFill>
              </a:rPr>
              <a:t>Консультаційна робота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uk-UA" b="1" i="1" u="sng" dirty="0" err="1">
                <a:solidFill>
                  <a:schemeClr val="tx1"/>
                </a:solidFill>
              </a:rPr>
              <a:t>Корекційно-розвивальна</a:t>
            </a:r>
            <a:r>
              <a:rPr lang="uk-UA" b="1" i="1" u="sng" dirty="0">
                <a:solidFill>
                  <a:schemeClr val="tx1"/>
                </a:solidFill>
              </a:rPr>
              <a:t> та відновлювальна робота</a:t>
            </a:r>
            <a:endParaRPr lang="uk-UA" dirty="0">
              <a:solidFill>
                <a:schemeClr val="tx1"/>
              </a:solidFill>
            </a:endParaRPr>
          </a:p>
          <a:p>
            <a:r>
              <a:rPr lang="uk-UA" b="1" i="1" u="sng" dirty="0">
                <a:solidFill>
                  <a:schemeClr val="tx1"/>
                </a:solidFill>
              </a:rPr>
              <a:t>Психологічна просвіта та формування соціальної </a:t>
            </a:r>
            <a:r>
              <a:rPr lang="uk-UA" b="1" i="1" u="sng" dirty="0" smtClean="0">
                <a:solidFill>
                  <a:schemeClr val="tx1"/>
                </a:solidFill>
              </a:rPr>
              <a:t>свідомості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9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776"/>
            <a:ext cx="4289425" cy="2529861"/>
          </a:xfrm>
          <a:prstGeom prst="rect">
            <a:avLst/>
          </a:prstGeom>
          <a:noFill/>
          <a:ln w="76200" cmpd="tri">
            <a:solidFill>
              <a:srgbClr val="97079A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684213" y="1052513"/>
            <a:ext cx="792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2400" i="1">
              <a:latin typeface="Times New Roman" pitchFamily="18" charset="0"/>
            </a:endParaRPr>
          </a:p>
        </p:txBody>
      </p:sp>
      <p:sp>
        <p:nvSpPr>
          <p:cNvPr id="28675" name="Rectangle 4"/>
          <p:cNvSpPr>
            <a:spLocks noGrp="1"/>
          </p:cNvSpPr>
          <p:nvPr>
            <p:ph type="title"/>
          </p:nvPr>
        </p:nvSpPr>
        <p:spPr>
          <a:xfrm>
            <a:off x="15452" y="116632"/>
            <a:ext cx="8877027" cy="719857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Просвітницька та профілактична робота</a:t>
            </a:r>
          </a:p>
        </p:txBody>
      </p:sp>
      <p:pic>
        <p:nvPicPr>
          <p:cNvPr id="33795" name="Picture 2" descr="E:\РОБОТА\школа\фото пракртичний психолог\IMG_20150302_133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3500438"/>
            <a:ext cx="2979738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20170214_142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908050"/>
            <a:ext cx="31686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20161025_1147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613" y="901700"/>
            <a:ext cx="25939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20161123_1034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67113"/>
            <a:ext cx="32861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20170307_1356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2338" y="908050"/>
            <a:ext cx="30511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20160914_1405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4575" y="4603750"/>
            <a:ext cx="30194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1700213"/>
            <a:ext cx="4083050" cy="3062287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684213" y="1052513"/>
            <a:ext cx="792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2400" i="1">
              <a:latin typeface="Times New Roman" pitchFamily="18" charset="0"/>
            </a:endParaRPr>
          </a:p>
        </p:txBody>
      </p:sp>
      <p:sp>
        <p:nvSpPr>
          <p:cNvPr id="28675" name="Rectangle 4"/>
          <p:cNvSpPr>
            <a:spLocks noGrp="1"/>
          </p:cNvSpPr>
          <p:nvPr>
            <p:ph type="title"/>
          </p:nvPr>
        </p:nvSpPr>
        <p:spPr>
          <a:xfrm>
            <a:off x="-200967" y="332656"/>
            <a:ext cx="4891060" cy="1177057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000" dirty="0" smtClean="0">
                <a:solidFill>
                  <a:srgbClr val="97079A"/>
                </a:solidFill>
                <a:latin typeface="Monotype Corsiva" pitchFamily="66" charset="0"/>
              </a:rPr>
              <a:t>«</a:t>
            </a:r>
            <a:r>
              <a:rPr lang="uk-UA" sz="4000" b="1" dirty="0" smtClean="0">
                <a:solidFill>
                  <a:srgbClr val="002060"/>
                </a:solidFill>
                <a:latin typeface="Monotype Corsiva" pitchFamily="66" charset="0"/>
              </a:rPr>
              <a:t>Я – моє здоров'я – моє життя»</a:t>
            </a:r>
          </a:p>
        </p:txBody>
      </p:sp>
      <p:pic>
        <p:nvPicPr>
          <p:cNvPr id="3277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0000">
            <a:off x="4859338" y="692150"/>
            <a:ext cx="4033837" cy="302418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641725"/>
            <a:ext cx="4064000" cy="30480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549275"/>
            <a:ext cx="792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2400" i="1">
              <a:latin typeface="Times New Roman" pitchFamily="18" charset="0"/>
            </a:endParaRPr>
          </a:p>
        </p:txBody>
      </p:sp>
      <p:sp>
        <p:nvSpPr>
          <p:cNvPr id="37890" name="Rectangle 3"/>
          <p:cNvSpPr>
            <a:spLocks/>
          </p:cNvSpPr>
          <p:nvPr/>
        </p:nvSpPr>
        <p:spPr bwMode="auto">
          <a:xfrm>
            <a:off x="468313" y="6237288"/>
            <a:ext cx="19431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1400" b="1">
                <a:solidFill>
                  <a:srgbClr val="1C011D"/>
                </a:solidFill>
                <a:latin typeface="Cambria" pitchFamily="18" charset="0"/>
              </a:rPr>
              <a:t>Червак Х.Я. 2015 р.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uk-UA" sz="2800">
              <a:solidFill>
                <a:srgbClr val="1C011D"/>
              </a:solidFill>
              <a:latin typeface="Cambria" pitchFamily="18" charset="0"/>
            </a:endParaRPr>
          </a:p>
        </p:txBody>
      </p:sp>
      <p:sp>
        <p:nvSpPr>
          <p:cNvPr id="37891" name="Rectangle 5"/>
          <p:cNvSpPr>
            <a:spLocks noGrp="1"/>
          </p:cNvSpPr>
          <p:nvPr>
            <p:ph type="body" idx="4294967295"/>
          </p:nvPr>
        </p:nvSpPr>
        <p:spPr>
          <a:xfrm>
            <a:off x="539750" y="1989138"/>
            <a:ext cx="7581900" cy="31686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uk-UA" sz="4000" b="1" smtClean="0">
              <a:latin typeface="Monotype Corsiva" pitchFamily="66" charset="0"/>
            </a:endParaRP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60000">
            <a:off x="250825" y="333375"/>
            <a:ext cx="4392613" cy="329565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628775"/>
            <a:ext cx="3941762" cy="4824413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89363"/>
            <a:ext cx="3849687" cy="28860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5" name="Rectangle 4"/>
          <p:cNvSpPr>
            <a:spLocks/>
          </p:cNvSpPr>
          <p:nvPr/>
        </p:nvSpPr>
        <p:spPr bwMode="auto">
          <a:xfrm>
            <a:off x="4499992" y="476250"/>
            <a:ext cx="464400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200" b="1" dirty="0" err="1">
                <a:solidFill>
                  <a:srgbClr val="0070C0"/>
                </a:solidFill>
                <a:latin typeface="Trebuchet MS" pitchFamily="34" charset="0"/>
              </a:rPr>
              <a:t>Кореційно-розвивальні</a:t>
            </a:r>
            <a:r>
              <a:rPr lang="uk-UA" sz="3200" b="1" dirty="0">
                <a:solidFill>
                  <a:srgbClr val="0070C0"/>
                </a:solidFill>
                <a:latin typeface="Trebuchet MS" pitchFamily="34" charset="0"/>
              </a:rPr>
              <a:t> заняття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 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400" b="1" dirty="0" smtClean="0">
                <a:solidFill>
                  <a:srgbClr val="002060"/>
                </a:solidFill>
              </a:rPr>
              <a:t>Рівень розвитку компонентів у дошкільнят</a:t>
            </a:r>
            <a:r>
              <a:rPr lang="uk-UA" dirty="0" smtClean="0">
                <a:solidFill>
                  <a:srgbClr val="0070C0"/>
                </a:solidFill>
              </a:rPr>
              <a:t/>
            </a:r>
            <a:br>
              <a:rPr lang="uk-UA" dirty="0" smtClean="0">
                <a:solidFill>
                  <a:srgbClr val="0070C0"/>
                </a:solidFill>
              </a:rPr>
            </a:br>
            <a:endParaRPr lang="uk-UA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149080"/>
            <a:ext cx="9324528" cy="2520280"/>
          </a:xfrm>
        </p:spPr>
        <p:txBody>
          <a:bodyPr>
            <a:normAutofit fontScale="25000" lnSpcReduction="20000"/>
          </a:bodyPr>
          <a:lstStyle/>
          <a:p>
            <a:r>
              <a:rPr lang="uk-UA" sz="7200" b="1" dirty="0" smtClean="0">
                <a:solidFill>
                  <a:schemeClr val="tx1"/>
                </a:solidFill>
              </a:rPr>
              <a:t>Спостереження і опитування проводилось за такими показниками:</a:t>
            </a:r>
          </a:p>
          <a:p>
            <a:pPr lvl="0"/>
            <a:r>
              <a:rPr lang="uk-UA" sz="7200" b="1" dirty="0" smtClean="0">
                <a:solidFill>
                  <a:schemeClr val="tx1"/>
                </a:solidFill>
              </a:rPr>
              <a:t>Рівень пізнавальної активності, допитливості на заняттях</a:t>
            </a:r>
          </a:p>
          <a:p>
            <a:pPr lvl="0"/>
            <a:r>
              <a:rPr lang="uk-UA" sz="7200" b="1" dirty="0" smtClean="0">
                <a:solidFill>
                  <a:schemeClr val="tx1"/>
                </a:solidFill>
              </a:rPr>
              <a:t>Оволодіння елементами начальної діяльності</a:t>
            </a:r>
          </a:p>
          <a:p>
            <a:pPr lvl="0"/>
            <a:r>
              <a:rPr lang="uk-UA" sz="7200" b="1" dirty="0" smtClean="0">
                <a:solidFill>
                  <a:schemeClr val="tx1"/>
                </a:solidFill>
              </a:rPr>
              <a:t>Організованість, зосередженість, уважність, самостійність</a:t>
            </a:r>
          </a:p>
          <a:p>
            <a:pPr lvl="0"/>
            <a:r>
              <a:rPr lang="uk-UA" sz="7200" b="1" dirty="0" smtClean="0">
                <a:solidFill>
                  <a:schemeClr val="tx1"/>
                </a:solidFill>
              </a:rPr>
              <a:t>Готовність до подолання труднощів</a:t>
            </a:r>
          </a:p>
          <a:p>
            <a:pPr lvl="0"/>
            <a:r>
              <a:rPr lang="uk-UA" sz="7200" b="1" dirty="0" smtClean="0">
                <a:solidFill>
                  <a:schemeClr val="tx1"/>
                </a:solidFill>
              </a:rPr>
              <a:t>Соціальна активність</a:t>
            </a:r>
          </a:p>
          <a:p>
            <a:r>
              <a:rPr lang="uk-UA" sz="7200" b="1" dirty="0" smtClean="0">
                <a:solidFill>
                  <a:schemeClr val="tx1"/>
                </a:solidFill>
              </a:rPr>
              <a:t> </a:t>
            </a:r>
          </a:p>
          <a:p>
            <a:r>
              <a:rPr lang="uk-UA" sz="7200" b="1" dirty="0" smtClean="0">
                <a:solidFill>
                  <a:schemeClr val="tx1"/>
                </a:solidFill>
              </a:rPr>
              <a:t> В дітей слід розвивати посидючість, слухняність, уважність. Для навчання в школі важливо формувати інтерес до навчання, навички самоконтролю, розвивати пам'ять, увагу, мислення.</a:t>
            </a:r>
          </a:p>
          <a:p>
            <a:endParaRPr lang="uk-UA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9127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229600" cy="63246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b="1" dirty="0" smtClean="0">
                <a:solidFill>
                  <a:schemeClr val="tx1"/>
                </a:solidFill>
              </a:rPr>
              <a:t>Він актор , але його глядачі не аплодують йому.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b="1" dirty="0" smtClean="0">
                <a:solidFill>
                  <a:schemeClr val="tx1"/>
                </a:solidFill>
              </a:rPr>
              <a:t>Він скульптор , але його роботи ніхто не бачить.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b="1" dirty="0" smtClean="0">
                <a:solidFill>
                  <a:schemeClr val="tx1"/>
                </a:solidFill>
              </a:rPr>
              <a:t> Він лікар , але його пацієнти рідко дякують за лікування та далеко не завжди  бажають лікуватися.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b="1" dirty="0" smtClean="0">
                <a:solidFill>
                  <a:schemeClr val="tx1"/>
                </a:solidFill>
              </a:rPr>
              <a:t>Де ж йому взяти сили для щоденного натхнення?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b="1" dirty="0" smtClean="0">
                <a:solidFill>
                  <a:schemeClr val="tx1"/>
                </a:solidFill>
              </a:rPr>
              <a:t>Тільки в самому собі , тільки у свідомості величі своєї справи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uk-UA" dirty="0" smtClean="0">
                <a:solidFill>
                  <a:schemeClr val="tx1"/>
                </a:solidFill>
              </a:rPr>
              <a:t>                                             С.</a:t>
            </a:r>
            <a:r>
              <a:rPr lang="uk-UA" dirty="0" err="1" smtClean="0">
                <a:solidFill>
                  <a:schemeClr val="tx1"/>
                </a:solidFill>
              </a:rPr>
              <a:t>Соловейчик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Позакласна та виховна робота Екскурсійні поїздки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•	</a:t>
            </a:r>
          </a:p>
        </p:txBody>
      </p:sp>
      <p:pic>
        <p:nvPicPr>
          <p:cNvPr id="30722" name="Picture 2" descr="https://i.mycdn.me/image?id=854520696092&amp;t=3&amp;plc=WEB&amp;tkn=*OCTPOGFM9XfYinP0BSnn-RwjHe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39993">
            <a:off x="139598" y="1558643"/>
            <a:ext cx="4320480" cy="2897389"/>
          </a:xfrm>
          <a:prstGeom prst="rect">
            <a:avLst/>
          </a:prstGeom>
          <a:noFill/>
        </p:spPr>
      </p:pic>
      <p:pic>
        <p:nvPicPr>
          <p:cNvPr id="30724" name="Picture 4" descr="https://i.mycdn.me/image?id=854520697116&amp;t=3&amp;plc=WEB&amp;tkn=*0ir2gXtEhQGqZ34t7g6-GA2qm9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464496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201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016"/>
            <a:ext cx="81369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Олімпійський</a:t>
            </a:r>
            <a:r>
              <a:rPr lang="ru-RU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тиждень</a:t>
            </a:r>
            <a:endParaRPr lang="ru-RU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https://i.mycdn.me/image?id=854516335644&amp;t=3&amp;plc=WEB&amp;tkn=*EiySLb0YZYAvkwUFsPgOOVlL-I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240360" cy="2304256"/>
          </a:xfrm>
          <a:prstGeom prst="rect">
            <a:avLst/>
          </a:prstGeom>
          <a:noFill/>
        </p:spPr>
      </p:pic>
      <p:pic>
        <p:nvPicPr>
          <p:cNvPr id="16388" name="Picture 4" descr="https://i.mycdn.me/image?id=854516338972&amp;t=3&amp;plc=WEB&amp;tkn=*wcPbYmBG3R7VNfQ2TKFiD8VNyI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556792"/>
            <a:ext cx="3941168" cy="2160240"/>
          </a:xfrm>
          <a:prstGeom prst="rect">
            <a:avLst/>
          </a:prstGeom>
          <a:noFill/>
        </p:spPr>
      </p:pic>
      <p:pic>
        <p:nvPicPr>
          <p:cNvPr id="16390" name="Picture 6" descr="https://i.mycdn.me/image?id=854516352028&amp;t=3&amp;plc=WEB&amp;tkn=*DdRqGuaKRuE6qWuLR7i5N8xw_z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61048"/>
            <a:ext cx="3456384" cy="2636911"/>
          </a:xfrm>
          <a:prstGeom prst="rect">
            <a:avLst/>
          </a:prstGeom>
          <a:noFill/>
        </p:spPr>
      </p:pic>
      <p:pic>
        <p:nvPicPr>
          <p:cNvPr id="16392" name="Picture 8" descr="https://i.mycdn.me/image?id=838267556380&amp;t=3&amp;plc=WEB&amp;tkn=*yeNsiO68Sy-VAgNp9ZUTOa5S5E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356992"/>
            <a:ext cx="244827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72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7370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Вшанування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героїв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</a:rPr>
              <a:t> УПА</a:t>
            </a:r>
            <a:endParaRPr lang="ru-RU" sz="44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7410" name="Picture 2" descr="https://i.mycdn.me/image?id=851351932956&amp;t=3&amp;plc=WEB&amp;tkn=*D3oG1Kf0xilaCpZXBhBThZSWh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744416" cy="2880320"/>
          </a:xfrm>
          <a:prstGeom prst="rect">
            <a:avLst/>
          </a:prstGeom>
          <a:noFill/>
        </p:spPr>
      </p:pic>
      <p:pic>
        <p:nvPicPr>
          <p:cNvPr id="17412" name="Picture 4" descr="https://i.mycdn.me/image?id=851351931420&amp;t=3&amp;plc=WEB&amp;tkn=*XVJT0zZQygd4kqQWyBhWA5Sn9C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888432" cy="2952328"/>
          </a:xfrm>
          <a:prstGeom prst="rect">
            <a:avLst/>
          </a:prstGeom>
          <a:noFill/>
        </p:spPr>
      </p:pic>
      <p:pic>
        <p:nvPicPr>
          <p:cNvPr id="17414" name="Picture 6" descr="https://i.mycdn.me/image?id=854516076572&amp;t=3&amp;plc=WEB&amp;tkn=*zD3ERVHpUSVIThGjD2QaUCqKHS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717032"/>
            <a:ext cx="435597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35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/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b="1" dirty="0" smtClean="0">
                <a:solidFill>
                  <a:srgbClr val="0070C0"/>
                </a:solidFill>
              </a:rPr>
              <a:t>«Запали </a:t>
            </a:r>
            <a:r>
              <a:rPr lang="ru-RU" sz="4400" b="1" dirty="0" err="1" smtClean="0">
                <a:solidFill>
                  <a:srgbClr val="0070C0"/>
                </a:solidFill>
              </a:rPr>
              <a:t>свічку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пам’яті</a:t>
            </a:r>
            <a:r>
              <a:rPr lang="ru-RU" sz="4400" b="1" dirty="0" smtClean="0">
                <a:solidFill>
                  <a:srgbClr val="0070C0"/>
                </a:solidFill>
              </a:rPr>
              <a:t>» </a:t>
            </a:r>
            <a:r>
              <a:rPr lang="ru-RU" sz="4400" b="1" dirty="0" err="1" smtClean="0">
                <a:solidFill>
                  <a:srgbClr val="0070C0"/>
                </a:solidFill>
              </a:rPr>
              <a:t>Мітинг-реквієм</a:t>
            </a:r>
            <a:r>
              <a:rPr lang="ru-RU" sz="4400" b="1" dirty="0" smtClean="0">
                <a:solidFill>
                  <a:srgbClr val="0070C0"/>
                </a:solidFill>
              </a:rPr>
              <a:t> за </a:t>
            </a:r>
            <a:r>
              <a:rPr lang="ru-RU" sz="4400" b="1" dirty="0" err="1" smtClean="0">
                <a:solidFill>
                  <a:srgbClr val="0070C0"/>
                </a:solidFill>
              </a:rPr>
              <a:t>загиблими</a:t>
            </a:r>
            <a:r>
              <a:rPr lang="ru-RU" sz="4400" b="1" dirty="0" smtClean="0"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solidFill>
                  <a:srgbClr val="0070C0"/>
                </a:solidFill>
              </a:rPr>
              <a:t>під</a:t>
            </a:r>
            <a:r>
              <a:rPr lang="ru-RU" sz="4400" b="1" dirty="0" smtClean="0">
                <a:solidFill>
                  <a:srgbClr val="0070C0"/>
                </a:solidFill>
              </a:rPr>
              <a:t> час голодомору</a:t>
            </a:r>
            <a:endParaRPr lang="uk-UA" sz="44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https://i.mycdn.me/image?id=854516072476&amp;t=3&amp;plc=WEB&amp;tkn=*4X7Xsv6REnrHY_qiiF9chJAJRi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4536504" cy="2880320"/>
          </a:xfrm>
          <a:prstGeom prst="rect">
            <a:avLst/>
          </a:prstGeom>
          <a:noFill/>
        </p:spPr>
      </p:pic>
      <p:pic>
        <p:nvPicPr>
          <p:cNvPr id="18436" name="Picture 4" descr="https://i.mycdn.me/image?id=852309144604&amp;t=3&amp;plc=WEB&amp;tkn=*gULWIOc6VytvwjqMts0D4TZjK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04864"/>
            <a:ext cx="3168352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69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955576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err="1" smtClean="0">
                <a:solidFill>
                  <a:srgbClr val="0070C0"/>
                </a:solidFill>
              </a:rPr>
              <a:t>Вифлиємський</a:t>
            </a:r>
            <a:r>
              <a:rPr lang="uk-UA" sz="4400" b="1" dirty="0" smtClean="0">
                <a:solidFill>
                  <a:srgbClr val="0070C0"/>
                </a:solidFill>
              </a:rPr>
              <a:t> вогонь, привезений скаутами</a:t>
            </a:r>
            <a:endParaRPr lang="uk-UA" sz="4400" b="1" dirty="0">
              <a:solidFill>
                <a:srgbClr val="0070C0"/>
              </a:solidFill>
            </a:endParaRPr>
          </a:p>
        </p:txBody>
      </p:sp>
      <p:pic>
        <p:nvPicPr>
          <p:cNvPr id="19458" name="Picture 2" descr="https://i.mycdn.me/image?id=854516023324&amp;t=3&amp;plc=WEB&amp;tkn=*3DfS4cViPuO48pIRMBQTp7BaZ7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3240360" cy="2736304"/>
          </a:xfrm>
          <a:prstGeom prst="rect">
            <a:avLst/>
          </a:prstGeom>
          <a:noFill/>
        </p:spPr>
      </p:pic>
      <p:pic>
        <p:nvPicPr>
          <p:cNvPr id="19460" name="Picture 4" descr="https://i.mycdn.me/image?id=854516024092&amp;t=3&amp;plc=WEB&amp;tkn=*bZSZjkbCs58vYbgSRh_D2jMxr1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3600400" cy="2736304"/>
          </a:xfrm>
          <a:prstGeom prst="rect">
            <a:avLst/>
          </a:prstGeom>
          <a:noFill/>
        </p:spPr>
      </p:pic>
      <p:pic>
        <p:nvPicPr>
          <p:cNvPr id="19462" name="Picture 6" descr="https://i.mycdn.me/image?id=854516024604&amp;t=3&amp;plc=WEB&amp;tkn=*_mfv7CxawR8JW6DK6VxlD8oh9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73016"/>
            <a:ext cx="326300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34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666" y="87015"/>
            <a:ext cx="7016921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Акція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«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Милосердя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»</a:t>
            </a:r>
          </a:p>
          <a:p>
            <a:pPr algn="ctr"/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Подарунки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для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дітей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-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сиріт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,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які</a:t>
            </a:r>
            <a:r>
              <a:rPr lang="ru-RU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перебувають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в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містечку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святого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Миколая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6626" name="Picture 2" descr="https://i.mycdn.me/image?id=852309144092&amp;t=3&amp;plc=WEB&amp;tkn=*pgcMhJhfCeZR8XbVtGPkwoaKl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6840760" cy="4650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0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1481" y="548680"/>
            <a:ext cx="91994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Районна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Розколяда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2017»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3554" name="Picture 2" descr="https://i.mycdn.me/image?id=854516022556&amp;t=3&amp;plc=WEB&amp;tkn=*iXD8ryI5lgXOD9ycF6cx_JBzqz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272808" cy="4896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85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75778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Шевченківське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свято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482" name="Picture 2" descr="https://i.mycdn.me/image?id=854516020508&amp;t=3&amp;plc=WEB&amp;tkn=*ptc0C6fJ3_y4XIn0pZwx2-iZI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2880320" cy="3312368"/>
          </a:xfrm>
          <a:prstGeom prst="rect">
            <a:avLst/>
          </a:prstGeom>
          <a:noFill/>
        </p:spPr>
      </p:pic>
      <p:pic>
        <p:nvPicPr>
          <p:cNvPr id="20484" name="Picture 4" descr="https://i.mycdn.me/image?id=854516020252&amp;t=3&amp;plc=WEB&amp;tkn=*8IrZLSDB3rWOv3p2TloOnZJ-Zw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780928"/>
            <a:ext cx="2736304" cy="3600400"/>
          </a:xfrm>
          <a:prstGeom prst="rect">
            <a:avLst/>
          </a:prstGeom>
          <a:noFill/>
        </p:spPr>
      </p:pic>
      <p:pic>
        <p:nvPicPr>
          <p:cNvPr id="20486" name="Picture 6" descr="https://i.mycdn.me/image?id=854515974172&amp;t=3&amp;plc=WEB&amp;tkn=*O3BrTDXXCrUIekRJk9mjl4Cw1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908720"/>
            <a:ext cx="4032448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430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6018" y="603845"/>
            <a:ext cx="73303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Хресна</a:t>
            </a:r>
            <a:r>
              <a:rPr lang="ru-RU" sz="4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дорога</a:t>
            </a:r>
            <a:endParaRPr lang="ru-RU" sz="4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6" name="Picture 2" descr="https://i.mycdn.me/image?id=854515968540&amp;t=3&amp;plc=WEB&amp;tkn=*-kK67HGU9fJzf_7sDa8WhvoVd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312368" cy="2592288"/>
          </a:xfrm>
          <a:prstGeom prst="rect">
            <a:avLst/>
          </a:prstGeom>
          <a:noFill/>
        </p:spPr>
      </p:pic>
      <p:pic>
        <p:nvPicPr>
          <p:cNvPr id="21508" name="Picture 4" descr="https://i.mycdn.me/image?id=854515966748&amp;t=3&amp;plc=WEB&amp;tkn=*PJgFBHJsNCLAlGj5bh8rqdntaz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3312368" cy="2304256"/>
          </a:xfrm>
          <a:prstGeom prst="rect">
            <a:avLst/>
          </a:prstGeom>
          <a:noFill/>
        </p:spPr>
      </p:pic>
      <p:pic>
        <p:nvPicPr>
          <p:cNvPr id="21510" name="Picture 6" descr="https://i.mycdn.me/image?id=854515964700&amp;t=3&amp;plc=WEB&amp;tkn=*Cyl9G5MRG1Snph-yiT8h-S1Ckd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384376" cy="2808312"/>
          </a:xfrm>
          <a:prstGeom prst="rect">
            <a:avLst/>
          </a:prstGeom>
          <a:noFill/>
        </p:spPr>
      </p:pic>
      <p:pic>
        <p:nvPicPr>
          <p:cNvPr id="21512" name="Picture 8" descr="https://i.mycdn.me/image?id=854515874076&amp;t=3&amp;plc=WEB&amp;tkn=*cTebMIN2LDfIoffC_XrOWnpWjj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1" y="3284984"/>
            <a:ext cx="2448272" cy="324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24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246728"/>
            <a:ext cx="6773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err="1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Великодні</a:t>
            </a:r>
            <a:r>
              <a:rPr lang="ru-RU" sz="5400" b="1" dirty="0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 </a:t>
            </a:r>
            <a:r>
              <a:rPr lang="ru-RU" sz="5400" b="1" dirty="0" err="1" smtClean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гаївки</a:t>
            </a:r>
            <a:endParaRPr lang="ru-RU" sz="5400" b="1" dirty="0">
              <a:ln w="18000">
                <a:solidFill>
                  <a:srgbClr val="A5644E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</a:endParaRPr>
          </a:p>
        </p:txBody>
      </p:sp>
      <p:pic>
        <p:nvPicPr>
          <p:cNvPr id="22530" name="Picture 2" descr="https://i.mycdn.me/image?id=854515923228&amp;t=3&amp;plc=WEB&amp;tkn=*yV3D51PUyCVMi8VenDklOdmgT6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168352" cy="2520279"/>
          </a:xfrm>
          <a:prstGeom prst="rect">
            <a:avLst/>
          </a:prstGeom>
          <a:noFill/>
        </p:spPr>
      </p:pic>
      <p:pic>
        <p:nvPicPr>
          <p:cNvPr id="22532" name="Picture 4" descr="https://i.mycdn.me/image?id=854515924252&amp;t=3&amp;plc=WEB&amp;tkn=*n5tp3Dtq8QBIIlV0UVpMAbbkq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052736"/>
            <a:ext cx="3240360" cy="2427785"/>
          </a:xfrm>
          <a:prstGeom prst="rect">
            <a:avLst/>
          </a:prstGeom>
          <a:noFill/>
        </p:spPr>
      </p:pic>
      <p:pic>
        <p:nvPicPr>
          <p:cNvPr id="22534" name="Picture 6" descr="https://i.mycdn.me/image?id=854515927068&amp;t=3&amp;plc=WEB&amp;tkn=*fS0EwvirfNiMDEncScIAmN8ve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789040"/>
            <a:ext cx="3456384" cy="2520280"/>
          </a:xfrm>
          <a:prstGeom prst="rect">
            <a:avLst/>
          </a:prstGeom>
          <a:noFill/>
        </p:spPr>
      </p:pic>
      <p:pic>
        <p:nvPicPr>
          <p:cNvPr id="22536" name="Picture 8" descr="https://i.mycdn.me/image?id=854515924764&amp;t=3&amp;plc=WEB&amp;tkn=*SoKrNd7NKPyUxl_U4CRfWlzd6r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89040"/>
            <a:ext cx="3312368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054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4859338" y="260350"/>
            <a:ext cx="3816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uk-UA" sz="2000" b="1" i="1" dirty="0">
                <a:solidFill>
                  <a:srgbClr val="002060"/>
                </a:solidFill>
              </a:rPr>
              <a:t>Контингент учнів:</a:t>
            </a:r>
          </a:p>
          <a:p>
            <a:r>
              <a:rPr lang="uk-UA" altLang="uk-UA" sz="2000" b="1" i="1" dirty="0">
                <a:solidFill>
                  <a:srgbClr val="002060"/>
                </a:solidFill>
              </a:rPr>
              <a:t>Кількість учнів – 200</a:t>
            </a:r>
            <a:endParaRPr lang="uk-UA" altLang="uk-UA" sz="2000" dirty="0">
              <a:solidFill>
                <a:srgbClr val="002060"/>
              </a:solidFill>
            </a:endParaRPr>
          </a:p>
          <a:p>
            <a:r>
              <a:rPr lang="uk-UA" altLang="uk-UA" sz="2000" b="1" i="1" dirty="0">
                <a:solidFill>
                  <a:srgbClr val="002060"/>
                </a:solidFill>
              </a:rPr>
              <a:t>кількість класів – 12</a:t>
            </a:r>
            <a:endParaRPr lang="uk-UA" altLang="uk-UA" sz="2000" dirty="0">
              <a:solidFill>
                <a:srgbClr val="002060"/>
              </a:solidFill>
            </a:endParaRPr>
          </a:p>
          <a:p>
            <a:pPr algn="ctr"/>
            <a:r>
              <a:rPr lang="uk-UA" altLang="uk-UA" sz="2000" b="1" i="1" dirty="0">
                <a:solidFill>
                  <a:srgbClr val="002060"/>
                </a:solidFill>
              </a:rPr>
              <a:t> Структура НВК:</a:t>
            </a:r>
            <a:endParaRPr lang="uk-UA" altLang="uk-UA" sz="2000" dirty="0">
              <a:solidFill>
                <a:srgbClr val="002060"/>
              </a:solidFill>
            </a:endParaRPr>
          </a:p>
          <a:p>
            <a:r>
              <a:rPr lang="uk-UA" altLang="uk-UA" sz="2000" b="1" i="1" dirty="0">
                <a:solidFill>
                  <a:srgbClr val="002060"/>
                </a:solidFill>
              </a:rPr>
              <a:t>дошкільний заклад - </a:t>
            </a:r>
            <a:r>
              <a:rPr lang="uk-UA" altLang="uk-UA" sz="2000" b="1" i="1" dirty="0" smtClean="0">
                <a:solidFill>
                  <a:srgbClr val="002060"/>
                </a:solidFill>
              </a:rPr>
              <a:t>72                                                                                                        </a:t>
            </a:r>
            <a:r>
              <a:rPr lang="uk-UA" altLang="uk-UA" sz="2000" b="1" i="1" dirty="0">
                <a:solidFill>
                  <a:srgbClr val="002060"/>
                </a:solidFill>
              </a:rPr>
              <a:t>школа І ступеня - 75                            </a:t>
            </a:r>
            <a:endParaRPr lang="uk-UA" altLang="uk-UA" sz="2000" dirty="0">
              <a:solidFill>
                <a:srgbClr val="002060"/>
              </a:solidFill>
            </a:endParaRPr>
          </a:p>
          <a:p>
            <a:r>
              <a:rPr lang="uk-UA" altLang="uk-UA" sz="2000" b="1" i="1" dirty="0">
                <a:solidFill>
                  <a:srgbClr val="002060"/>
                </a:solidFill>
              </a:rPr>
              <a:t>школа ІІ ступеня - 100                                                                                                            школа ІІІ ступеня –25</a:t>
            </a:r>
            <a:endParaRPr lang="uk-UA" altLang="uk-UA" sz="2000" dirty="0">
              <a:solidFill>
                <a:srgbClr val="002060"/>
              </a:solidFill>
            </a:endParaRPr>
          </a:p>
        </p:txBody>
      </p:sp>
      <p:pic>
        <p:nvPicPr>
          <p:cNvPr id="9219" name="Рисунок 4" descr="D:\Фото 1 вересня\IMG_9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28813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5" descr="C:\Users\Олександра\Desktop\SL372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492375"/>
            <a:ext cx="27257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4724400"/>
            <a:ext cx="28860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8" y="4656138"/>
            <a:ext cx="294640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141663"/>
            <a:ext cx="2808287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6" y="255449"/>
            <a:ext cx="90230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Конкурс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Юних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інспекторів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</a:rPr>
              <a:t>руху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</a:endParaRPr>
          </a:p>
        </p:txBody>
      </p:sp>
      <p:pic>
        <p:nvPicPr>
          <p:cNvPr id="24578" name="Picture 2" descr="https://i.mycdn.me/image?id=854515918108&amp;t=3&amp;plc=WEB&amp;tkn=*GVQsaGIXC1DiglDy9KE9jGwrqF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3754">
            <a:off x="379521" y="1016346"/>
            <a:ext cx="3816424" cy="2808312"/>
          </a:xfrm>
          <a:prstGeom prst="rect">
            <a:avLst/>
          </a:prstGeom>
          <a:noFill/>
        </p:spPr>
      </p:pic>
      <p:pic>
        <p:nvPicPr>
          <p:cNvPr id="24580" name="Picture 4" descr="https://i.mycdn.me/image?id=854515919388&amp;t=3&amp;plc=WEB&amp;tkn=*l56ZtFiTW7pNWne8mgiOsG-S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3600400" cy="2520280"/>
          </a:xfrm>
          <a:prstGeom prst="rect">
            <a:avLst/>
          </a:prstGeom>
          <a:noFill/>
        </p:spPr>
      </p:pic>
      <p:pic>
        <p:nvPicPr>
          <p:cNvPr id="24582" name="Picture 6" descr="https://i.mycdn.me/image?id=854515920412&amp;t=3&amp;plc=WEB&amp;tkn=*gujss54HrbNfANtTC-474I7unB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49688"/>
            <a:ext cx="3744416" cy="2619672"/>
          </a:xfrm>
          <a:prstGeom prst="rect">
            <a:avLst/>
          </a:prstGeom>
          <a:noFill/>
        </p:spPr>
      </p:pic>
      <p:pic>
        <p:nvPicPr>
          <p:cNvPr id="24584" name="Picture 8" descr="https://i.mycdn.me/image?id=854515922204&amp;t=3&amp;plc=WEB&amp;tkn=*vze3MNncWfHVB32gXfrAMXqbqV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8027">
            <a:off x="4454077" y="3772662"/>
            <a:ext cx="3456384" cy="2708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723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5573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Військово-патріотична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гра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«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Сокіл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» («</a:t>
            </a:r>
            <a:r>
              <a:rPr lang="ru-RU" sz="40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Джура</a:t>
            </a:r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</a:rPr>
              <a:t>»)</a:t>
            </a:r>
            <a:endParaRPr lang="ru-RU" sz="40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5602" name="Picture 2" descr="https://i.mycdn.me/image?id=854515900188&amp;t=3&amp;plc=WEB&amp;tkn=*pVsG7SHhJFJ9ZrksWkj6bs5Ok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7037">
            <a:off x="761440" y="1551628"/>
            <a:ext cx="3600400" cy="2664295"/>
          </a:xfrm>
          <a:prstGeom prst="rect">
            <a:avLst/>
          </a:prstGeom>
          <a:noFill/>
        </p:spPr>
      </p:pic>
      <p:pic>
        <p:nvPicPr>
          <p:cNvPr id="25604" name="Picture 4" descr="https://i.mycdn.me/image?id=854515905052&amp;t=3&amp;plc=WEB&amp;tkn=*GGjm__TB8XuSeTTT7W1SqDn2Ou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6824">
            <a:off x="4784697" y="1539992"/>
            <a:ext cx="3528392" cy="2592288"/>
          </a:xfrm>
          <a:prstGeom prst="rect">
            <a:avLst/>
          </a:prstGeom>
          <a:noFill/>
        </p:spPr>
      </p:pic>
      <p:pic>
        <p:nvPicPr>
          <p:cNvPr id="25606" name="Picture 6" descr="https://i.mycdn.me/image?id=854515901212&amp;t=3&amp;plc=WEB&amp;tkn=*rVTbyl10kz-x2ZSepXazyepLDK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05064"/>
            <a:ext cx="3888432" cy="2708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91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Заходи та </a:t>
            </a:r>
            <a:r>
              <a:rPr lang="ru-RU" b="1" dirty="0" err="1" smtClean="0"/>
              <a:t>Проекти</a:t>
            </a:r>
            <a:r>
              <a:rPr lang="ru-RU" b="1" dirty="0"/>
              <a:t>, </a:t>
            </a:r>
            <a:r>
              <a:rPr lang="ru-RU" b="1" dirty="0" smtClean="0"/>
              <a:t>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матеріального</a:t>
            </a:r>
            <a:r>
              <a:rPr lang="ru-RU" b="1" dirty="0"/>
              <a:t> </a:t>
            </a:r>
            <a:r>
              <a:rPr lang="ru-RU" b="1" dirty="0" err="1"/>
              <a:t>забезпечення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1.Облаштування прилеглої території бруківкою (180 тис. з районного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2. Пошиття сценічного одягу для актової зали (25 тис. з сільського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3. Виготовлення шкільного дерева випускників та реконструкція стіни (3.600 кошти районної ради депутата Мельник О. М. та 2.800 благодійні внески за </a:t>
            </a:r>
            <a:r>
              <a:rPr lang="uk-UA" dirty="0" err="1" smtClean="0">
                <a:solidFill>
                  <a:schemeClr val="tx1"/>
                </a:solidFill>
              </a:rPr>
              <a:t>аренду</a:t>
            </a:r>
            <a:r>
              <a:rPr lang="uk-UA" dirty="0" smtClean="0">
                <a:solidFill>
                  <a:schemeClr val="tx1"/>
                </a:solidFill>
              </a:rPr>
              <a:t> спортивної зали жителями с. Рибне) </a:t>
            </a:r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xmlns="" val="14866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Заходи та </a:t>
            </a:r>
            <a:r>
              <a:rPr lang="ru-RU" b="1" dirty="0" err="1" smtClean="0"/>
              <a:t>Проекти</a:t>
            </a:r>
            <a:r>
              <a:rPr lang="ru-RU" b="1" dirty="0"/>
              <a:t>, </a:t>
            </a:r>
            <a:r>
              <a:rPr lang="ru-RU" b="1" dirty="0" smtClean="0"/>
              <a:t> </a:t>
            </a:r>
            <a:r>
              <a:rPr lang="ru-RU" b="1" dirty="0" err="1"/>
              <a:t>щодо</a:t>
            </a:r>
            <a:r>
              <a:rPr lang="ru-RU" b="1" dirty="0"/>
              <a:t> </a:t>
            </a:r>
            <a:r>
              <a:rPr lang="ru-RU" b="1" dirty="0" err="1"/>
              <a:t>матеріального</a:t>
            </a:r>
            <a:r>
              <a:rPr lang="ru-RU" b="1" dirty="0"/>
              <a:t> </a:t>
            </a:r>
            <a:r>
              <a:rPr lang="ru-RU" b="1" dirty="0" err="1"/>
              <a:t>забезпечення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1. Реконструкція освітлення, придбання світильників (28 тис. з районного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2. Поповнення матеріальної бази спортзали (25 тис. з районного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3. Заходи з енергозбереження шляхом заміни вікон на металопластикові (300 тис. з обласного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4. Реконструкція внутрішньої каналізації (100 тис. з обласного бюджету)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5. Капітальний ремонт шкільної їдальні (450 тис.)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>6. Капітальний ремонт приміщення школи (600 тис.)</a:t>
            </a:r>
          </a:p>
        </p:txBody>
      </p:sp>
    </p:spTree>
    <p:extLst>
      <p:ext uri="{BB962C8B-B14F-4D97-AF65-F5344CB8AC3E}">
        <p14:creationId xmlns:p14="http://schemas.microsoft.com/office/powerpoint/2010/main" xmlns="" val="14866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Головним завданням та основними напрямами роботи НВК у 2017/2018 </a:t>
            </a:r>
            <a:r>
              <a:rPr lang="uk-UA" b="1" dirty="0" err="1" smtClean="0">
                <a:solidFill>
                  <a:schemeClr val="tx1"/>
                </a:solidFill>
              </a:rPr>
              <a:t>н.р</a:t>
            </a:r>
            <a:r>
              <a:rPr lang="uk-UA" b="1" dirty="0" smtClean="0">
                <a:solidFill>
                  <a:schemeClr val="tx1"/>
                </a:solidFill>
              </a:rPr>
              <a:t>. :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5112568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- виховання школярів у дусі національно-патріотичного спрямування і створення умов для забезпечення кожній дитині рівного доступу до якісної освіти; для реалізації індивідуальних творчих потреб;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 - пошук і відбір творчо обдарованих і здібних дітей; удосконалення системи роботи з професійної орієнтації учнів; професійного розвитку педагогів; 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- формування предметних </a:t>
            </a:r>
            <a:r>
              <a:rPr lang="uk-UA" sz="2400" dirty="0" err="1" smtClean="0">
                <a:solidFill>
                  <a:schemeClr val="tx1"/>
                </a:solidFill>
              </a:rPr>
              <a:t>компетентностей</a:t>
            </a:r>
            <a:r>
              <a:rPr lang="uk-UA" sz="2400" dirty="0" smtClean="0">
                <a:solidFill>
                  <a:schemeClr val="tx1"/>
                </a:solidFill>
              </a:rPr>
              <a:t> з метою їх належної підготовки до участі у зовнішньому незалежному оцінюванні; 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- становлення в учнів цілісного, наукового світогляду, загальнонаукової, загальнокультурної, технологічної, комунікативної і соціальної </a:t>
            </a:r>
            <a:r>
              <a:rPr lang="uk-UA" sz="2400" dirty="0" err="1" smtClean="0">
                <a:solidFill>
                  <a:schemeClr val="tx1"/>
                </a:solidFill>
              </a:rPr>
              <a:t>компетенстності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uk-UA" b="1" dirty="0" smtClean="0"/>
              <a:t>Цінність школи визначається цінністю її вчителя, який учитель, такий учень</a:t>
            </a:r>
          </a:p>
          <a:p>
            <a:pPr algn="r"/>
            <a:r>
              <a:rPr lang="uk-UA" b="1" dirty="0" smtClean="0"/>
              <a:t>                                                                                                                             А. </a:t>
            </a:r>
            <a:r>
              <a:rPr lang="uk-UA" b="1" dirty="0" err="1" smtClean="0"/>
              <a:t>Дістервег</a:t>
            </a:r>
            <a:endParaRPr lang="uk-UA" b="1" dirty="0" smtClean="0"/>
          </a:p>
          <a:p>
            <a:endParaRPr lang="uk-U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7576" y="2967335"/>
            <a:ext cx="540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увагу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!!!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0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008112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Навчальна діяльність учнів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568952" cy="712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За  результатами успішності учениця 11 класу Стрілець Надія була висунута претендентом на нагородження срібною медаллю  «За успіхи у навчанні», але під час складання ЗНО не підтвердила свій рівень знань. Учениця  9-го класу Шкляр Тетяна  отримала свідоцтво з відзнакою.</a:t>
            </a:r>
          </a:p>
          <a:p>
            <a:r>
              <a:rPr lang="uk-UA" sz="2000" dirty="0" smtClean="0"/>
              <a:t>Переможцями ІІ етапу Всеукраїнських учнівських олімпіад та конкурсів стали 14 учнів, а саме:</a:t>
            </a:r>
          </a:p>
          <a:p>
            <a:r>
              <a:rPr lang="uk-UA" sz="2000" dirty="0" smtClean="0"/>
              <a:t>- з біології учениця 11 класу Стрілець Надія та учениця 10 класу </a:t>
            </a:r>
            <a:r>
              <a:rPr lang="uk-UA" sz="2000" dirty="0" err="1" smtClean="0"/>
              <a:t>Козачишин</a:t>
            </a:r>
            <a:r>
              <a:rPr lang="uk-UA" sz="2000" dirty="0" smtClean="0"/>
              <a:t> Іванна ;</a:t>
            </a:r>
          </a:p>
          <a:p>
            <a:pPr>
              <a:buFontTx/>
              <a:buChar char="-"/>
            </a:pPr>
            <a:r>
              <a:rPr lang="uk-UA" sz="2000" dirty="0" smtClean="0"/>
              <a:t> з екології учениця 11 класу Стрілець Надія; </a:t>
            </a:r>
          </a:p>
          <a:p>
            <a:pPr>
              <a:buFontTx/>
              <a:buChar char="-"/>
            </a:pPr>
            <a:r>
              <a:rPr lang="uk-UA" sz="2000" dirty="0" smtClean="0"/>
              <a:t> з української та англійської мови учениця 9 класу Салій Марія;</a:t>
            </a:r>
          </a:p>
          <a:p>
            <a:pPr>
              <a:buFontTx/>
              <a:buChar char="-"/>
            </a:pPr>
            <a:r>
              <a:rPr lang="uk-UA" sz="2000" dirty="0" smtClean="0"/>
              <a:t> з географії учень 10 класу Шкляр Богдан;</a:t>
            </a:r>
          </a:p>
          <a:p>
            <a:pPr>
              <a:buFontTx/>
              <a:buChar char="-"/>
            </a:pPr>
            <a:r>
              <a:rPr lang="uk-UA" sz="2000" dirty="0" smtClean="0"/>
              <a:t> з німецької мови учні 11 класу Стрілець Надія та </a:t>
            </a:r>
            <a:r>
              <a:rPr lang="uk-UA" sz="2000" dirty="0" err="1" smtClean="0"/>
              <a:t>Щербій</a:t>
            </a:r>
            <a:r>
              <a:rPr lang="uk-UA" sz="2000" dirty="0" smtClean="0"/>
              <a:t> Мар’яна;</a:t>
            </a:r>
          </a:p>
          <a:p>
            <a:pPr>
              <a:buFontTx/>
              <a:buChar char="-"/>
            </a:pPr>
            <a:r>
              <a:rPr lang="uk-UA" sz="2000" dirty="0" smtClean="0"/>
              <a:t> з правознавства  учениця  9 класу </a:t>
            </a:r>
            <a:r>
              <a:rPr lang="uk-UA" sz="2000" dirty="0" err="1" smtClean="0"/>
              <a:t>Щербій</a:t>
            </a:r>
            <a:r>
              <a:rPr lang="uk-UA" sz="2000" dirty="0" smtClean="0"/>
              <a:t> Юлія;</a:t>
            </a:r>
          </a:p>
          <a:p>
            <a:pPr>
              <a:buFontTx/>
              <a:buChar char="-"/>
            </a:pPr>
            <a:r>
              <a:rPr lang="uk-UA" sz="2000" dirty="0" smtClean="0"/>
              <a:t> з інформаційних технологій учениця 11 класу Стрілець Надія;</a:t>
            </a:r>
          </a:p>
          <a:p>
            <a:pPr>
              <a:buFontTx/>
              <a:buChar char="-"/>
            </a:pPr>
            <a:r>
              <a:rPr lang="uk-UA" sz="2000" dirty="0" smtClean="0"/>
              <a:t> з хімії учень 7 класу </a:t>
            </a:r>
            <a:r>
              <a:rPr lang="uk-UA" sz="2000" dirty="0" err="1" smtClean="0"/>
              <a:t>Цап’юк</a:t>
            </a:r>
            <a:r>
              <a:rPr lang="uk-UA" sz="2000" dirty="0" smtClean="0"/>
              <a:t> Андрій;</a:t>
            </a:r>
          </a:p>
          <a:p>
            <a:pPr>
              <a:buFontTx/>
              <a:buChar char="-"/>
            </a:pPr>
            <a:r>
              <a:rPr lang="uk-UA" sz="2000" dirty="0" smtClean="0"/>
              <a:t> з християнської етики учениця 11 класу </a:t>
            </a:r>
            <a:r>
              <a:rPr lang="uk-UA" sz="2000" dirty="0" err="1" smtClean="0"/>
              <a:t>Попадинець</a:t>
            </a:r>
            <a:r>
              <a:rPr lang="uk-UA" sz="2000" dirty="0" smtClean="0"/>
              <a:t> Оксана;</a:t>
            </a:r>
          </a:p>
          <a:p>
            <a:pPr>
              <a:buFontTx/>
              <a:buChar char="-"/>
            </a:pPr>
            <a:r>
              <a:rPr lang="uk-UA" sz="2000" dirty="0" smtClean="0"/>
              <a:t> конкурсу знавців рідної мови ім. П. </a:t>
            </a:r>
            <a:r>
              <a:rPr lang="uk-UA" sz="2000" dirty="0" err="1" smtClean="0"/>
              <a:t>Яцика</a:t>
            </a:r>
            <a:r>
              <a:rPr lang="uk-UA" sz="2000" dirty="0" smtClean="0"/>
              <a:t> учень 3 класу Мельник Назар;</a:t>
            </a:r>
          </a:p>
          <a:p>
            <a:pPr>
              <a:buFontTx/>
              <a:buChar char="-"/>
            </a:pPr>
            <a:r>
              <a:rPr lang="uk-UA" sz="2000" dirty="0" smtClean="0"/>
              <a:t>Всеукраїнського мовно-літературного конкурсу ім. Т. Шевченка колишній учень 6 класу </a:t>
            </a:r>
            <a:r>
              <a:rPr lang="uk-UA" sz="2000" dirty="0" err="1" smtClean="0"/>
              <a:t>Сілевич</a:t>
            </a:r>
            <a:r>
              <a:rPr lang="uk-UA" sz="2000" dirty="0" smtClean="0"/>
              <a:t> Віктор;</a:t>
            </a:r>
          </a:p>
          <a:p>
            <a:pPr>
              <a:buFontTx/>
              <a:buChar char="-"/>
            </a:pPr>
            <a:endParaRPr lang="uk-UA" sz="2000" dirty="0" smtClean="0"/>
          </a:p>
          <a:p>
            <a:pPr>
              <a:buFontTx/>
              <a:buChar char="-"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7385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200" b="1" dirty="0" smtClean="0">
                <a:solidFill>
                  <a:srgbClr val="002060"/>
                </a:solidFill>
              </a:rPr>
              <a:t>Моніторинг призерів Всеукраїнської учнівської олімпіади </a:t>
            </a:r>
            <a:r>
              <a:rPr lang="uk-UA" sz="3200" dirty="0" smtClean="0">
                <a:solidFill>
                  <a:srgbClr val="002060"/>
                </a:solidFill>
              </a:rPr>
              <a:t/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з базових дисциплін у ІІ етапі</a:t>
            </a: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4126D8-5DAE-4909-BDCD-F4B340015333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D6BE1-F7FF-4E8B-B226-6FEE533C192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1988840"/>
          <a:ext cx="821925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Рейтинг </a:t>
            </a:r>
            <a:r>
              <a:rPr lang="uk-UA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–виховного</a:t>
            </a:r>
            <a:r>
              <a:rPr lang="uk-UA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комплексу</a:t>
            </a:r>
            <a: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ІІ етапі Всеукраїнських учнівських олімпіадах та конкурсах</a:t>
            </a:r>
            <a:r>
              <a:rPr lang="uk-UA" sz="3100" dirty="0" smtClean="0"/>
              <a:t/>
            </a:r>
            <a:br>
              <a:rPr lang="uk-UA" sz="3100" dirty="0" smtClean="0"/>
            </a:br>
            <a:endParaRPr lang="uk-UA" sz="31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AA838-A3D2-4DB3-98E9-31640667B400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76E62-A87A-481C-B075-EC2A2D3C06B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11560" y="1340768"/>
          <a:ext cx="828092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</a:rPr>
              <a:t>Переможці обласних олімпіад та результативність у Малій академії наук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6427440" cy="4525963"/>
          </a:xfrm>
        </p:spPr>
        <p:txBody>
          <a:bodyPr/>
          <a:lstStyle/>
          <a:p>
            <a:r>
              <a:rPr lang="uk-UA" sz="2400" dirty="0" smtClean="0">
                <a:solidFill>
                  <a:schemeClr val="tx1"/>
                </a:solidFill>
              </a:rPr>
              <a:t>учениця 11 класу Стрілець Надія та учениця 10 класу </a:t>
            </a:r>
            <a:r>
              <a:rPr lang="uk-UA" sz="2400" dirty="0" err="1" smtClean="0">
                <a:solidFill>
                  <a:schemeClr val="tx1"/>
                </a:solidFill>
              </a:rPr>
              <a:t>Козачишин</a:t>
            </a:r>
            <a:r>
              <a:rPr lang="uk-UA" sz="2400" dirty="0" smtClean="0">
                <a:solidFill>
                  <a:schemeClr val="tx1"/>
                </a:solidFill>
              </a:rPr>
              <a:t> Іванна  стали переможцями ІІІ етапу Всеукраїнської олімпіади з біології та екології.</a:t>
            </a:r>
          </a:p>
          <a:p>
            <a:r>
              <a:rPr lang="uk-UA" sz="2400" dirty="0" smtClean="0">
                <a:solidFill>
                  <a:schemeClr val="tx1"/>
                </a:solidFill>
              </a:rPr>
              <a:t>учениця 11 класу Стрілець Надія посіла ІІІ місце у конкурсі-захисті науково-дослідницьких робіт учнів-членів Малої академії наук.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200" b="1" dirty="0" smtClean="0">
                <a:solidFill>
                  <a:srgbClr val="990000"/>
                </a:solidFill>
                <a:effectLst/>
              </a:rPr>
              <a:t>Моніторинг призерів Всеукраїнської учнівської олімпіади </a:t>
            </a:r>
            <a:r>
              <a:rPr lang="uk-UA" sz="3200" dirty="0" smtClean="0">
                <a:solidFill>
                  <a:srgbClr val="990000"/>
                </a:solidFill>
                <a:effectLst/>
              </a:rPr>
              <a:t/>
            </a:r>
            <a:br>
              <a:rPr lang="uk-UA" sz="3200" dirty="0" smtClean="0">
                <a:solidFill>
                  <a:srgbClr val="990000"/>
                </a:solidFill>
                <a:effectLst/>
              </a:rPr>
            </a:br>
            <a:r>
              <a:rPr lang="uk-UA" sz="3200" b="1" dirty="0" smtClean="0">
                <a:solidFill>
                  <a:srgbClr val="990000"/>
                </a:solidFill>
                <a:effectLst/>
              </a:rPr>
              <a:t>з базових дисциплін у ІІІ етап</a:t>
            </a:r>
            <a:r>
              <a:rPr lang="uk-UA" sz="3200" b="1" dirty="0" smtClean="0">
                <a:solidFill>
                  <a:srgbClr val="990000"/>
                </a:solidFill>
              </a:rPr>
              <a:t>і</a:t>
            </a:r>
            <a:r>
              <a:rPr lang="uk-UA" sz="3200" dirty="0" smtClean="0">
                <a:solidFill>
                  <a:srgbClr val="002060"/>
                </a:solidFill>
              </a:rPr>
              <a:t/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b="1" dirty="0" smtClean="0">
                <a:solidFill>
                  <a:srgbClr val="002060"/>
                </a:solidFill>
              </a:rPr>
              <a:t> 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54126D8-5DAE-4909-BDCD-F4B340015333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776F5-B6AF-4144-877E-4A4769E8F74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9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Міжнародні та Всеукраїнські інтерактивні конкурси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4AA838-A3D2-4DB3-98E9-31640667B400}" type="datetime1">
              <a:rPr lang="ru-RU" smtClean="0"/>
              <a:pPr>
                <a:defRPr/>
              </a:pPr>
              <a:t>30.08.2017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76E62-A87A-481C-B075-EC2A2D3C06B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83968" y="1988840"/>
            <a:ext cx="4464496" cy="3528392"/>
          </a:xfrm>
          <a:prstGeom prst="rect">
            <a:avLst/>
          </a:prstGeom>
          <a:solidFill>
            <a:schemeClr val="bg1"/>
          </a:solidFill>
          <a:ln w="952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Міжнародний інтерактивний математичний конкурс «Кенгуру»</a:t>
            </a:r>
          </a:p>
          <a:p>
            <a:pPr algn="ctr">
              <a:defRPr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Всеукраїнський конкурс  з українознавства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“Патріот”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1" lang="uk-UA" sz="2000" b="1" dirty="0" smtClean="0">
                <a:latin typeface="Times New Roman" pitchFamily="18" charset="0"/>
                <a:cs typeface="Times New Roman" pitchFamily="18" charset="0"/>
              </a:rPr>
              <a:t>Міжнародний інтерактивний природничий конкурс </a:t>
            </a:r>
            <a:r>
              <a:rPr kumimoji="1" lang="uk-UA" sz="2000" b="1" dirty="0" err="1" smtClean="0">
                <a:latin typeface="Times New Roman" pitchFamily="18" charset="0"/>
                <a:cs typeface="Times New Roman" pitchFamily="18" charset="0"/>
              </a:rPr>
              <a:t>“Колосок”</a:t>
            </a:r>
            <a:endParaRPr kumimoji="1"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1" lang="uk-UA" sz="2000" b="1" dirty="0" smtClean="0">
                <a:latin typeface="Times New Roman" pitchFamily="18" charset="0"/>
                <a:cs typeface="Times New Roman" pitchFamily="18" charset="0"/>
              </a:rPr>
              <a:t>Українознавча гра </a:t>
            </a:r>
            <a:r>
              <a:rPr kumimoji="1" lang="uk-UA" sz="2000" b="1" dirty="0" err="1" smtClean="0">
                <a:latin typeface="Times New Roman" pitchFamily="18" charset="0"/>
                <a:cs typeface="Times New Roman" pitchFamily="18" charset="0"/>
              </a:rPr>
              <a:t>“Соняшник”</a:t>
            </a:r>
            <a:endParaRPr kumimoji="1"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1" lang="uk-UA" sz="2000" b="1" dirty="0" smtClean="0">
                <a:latin typeface="Times New Roman" pitchFamily="18" charset="0"/>
                <a:cs typeface="Times New Roman" pitchFamily="18" charset="0"/>
              </a:rPr>
              <a:t>Всеукраїнський конкурс з німецької мови </a:t>
            </a:r>
            <a:r>
              <a:rPr kumimoji="1" lang="uk-UA" sz="2000" b="1" dirty="0" err="1" smtClean="0">
                <a:latin typeface="Times New Roman" pitchFamily="18" charset="0"/>
                <a:cs typeface="Times New Roman" pitchFamily="18" charset="0"/>
              </a:rPr>
              <a:t>“Орлятко”</a:t>
            </a:r>
            <a:endParaRPr kumimoji="1"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1" lang="uk-UA" sz="2000" b="1" dirty="0" smtClean="0">
                <a:latin typeface="Times New Roman" pitchFamily="18" charset="0"/>
                <a:cs typeface="Times New Roman" pitchFamily="18" charset="0"/>
              </a:rPr>
              <a:t>Всеукраїнський конкурс з англійської мови </a:t>
            </a:r>
            <a:r>
              <a:rPr kumimoji="1" lang="uk-UA" sz="2000" b="1" dirty="0" err="1" smtClean="0">
                <a:latin typeface="Times New Roman" pitchFamily="18" charset="0"/>
                <a:cs typeface="Times New Roman" pitchFamily="18" charset="0"/>
              </a:rPr>
              <a:t>“Грінвіч”</a:t>
            </a:r>
            <a:endParaRPr kumimoji="1"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kumimoji="1"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kumimoji="1"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 l="22675" t="10077" r="5038" b="12596"/>
          <a:stretch>
            <a:fillRect/>
          </a:stretch>
        </p:blipFill>
        <p:spPr bwMode="auto">
          <a:xfrm>
            <a:off x="1043608" y="1700808"/>
            <a:ext cx="18722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s3.files.ukr.net/get/75407105/20170407_115448.jpg?view=1&amp;key=c65905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56992"/>
            <a:ext cx="3528393" cy="21602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Кола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Кола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718</TotalTime>
  <Words>840</Words>
  <Application>Microsoft Office PowerPoint</Application>
  <PresentationFormat>Экран (4:3)</PresentationFormat>
  <Paragraphs>120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Про підсумки  роботи навчально-виховного комплексу за 2016-2017 н.р. ТА ЗАВДАННЯ НА НОВИЙ 2017-2018 н. р.</vt:lpstr>
      <vt:lpstr>Слайд 2</vt:lpstr>
      <vt:lpstr>Слайд 3</vt:lpstr>
      <vt:lpstr>Навчальна діяльність учнів</vt:lpstr>
      <vt:lpstr>  Моніторинг призерів Всеукраїнської учнівської олімпіади  з базових дисциплін у ІІ етапі </vt:lpstr>
      <vt:lpstr> Рейтинг навчально –виховного комплексу у ІІ етапі Всеукраїнських учнівських олімпіадах та конкурсах </vt:lpstr>
      <vt:lpstr>Переможці обласних олімпіад та результативність у Малій академії наук</vt:lpstr>
      <vt:lpstr>   Моніторинг призерів Всеукраїнської учнівської олімпіади  з базових дисциплін у ІІІ етапі   </vt:lpstr>
      <vt:lpstr>Міжнародні та Всеукраїнські інтерактивні конкурси</vt:lpstr>
      <vt:lpstr>  Моніторинг  участі учнів   в  міжнародному інтерактивному математичному конкурсі «Кенгуру» </vt:lpstr>
      <vt:lpstr>  Моніторинг участі учнів у міжнародному інтерактивному природничому конкурсі “Колосок” </vt:lpstr>
      <vt:lpstr>Слайд 12</vt:lpstr>
      <vt:lpstr>Конкурс  знавців біблії “Що? ДЕ? КОЛИ?”</vt:lpstr>
      <vt:lpstr>Команда павлівського нвк – срібні призери в турнірі з футзалу “кубок нфк “Ураган” </vt:lpstr>
      <vt:lpstr>Слайд 15</vt:lpstr>
      <vt:lpstr>Просвітницька та профілактична робота</vt:lpstr>
      <vt:lpstr>«Я – моє здоров'я – моє життя»</vt:lpstr>
      <vt:lpstr>Слайд 18</vt:lpstr>
      <vt:lpstr>  Рівень розвитку компонентів у дошкільнят </vt:lpstr>
      <vt:lpstr>Позакласна та виховна робота Екскурсійні поїздки</vt:lpstr>
      <vt:lpstr>Слайд 21</vt:lpstr>
      <vt:lpstr>Слайд 22</vt:lpstr>
      <vt:lpstr> «Запали свічку пам’яті» Мітинг-реквієм за загиблими під час голодомору</vt:lpstr>
      <vt:lpstr>Вифлиємський вогонь, привезений скаутами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Заходи та Проекти,  щодо матеріального забезпечення</vt:lpstr>
      <vt:lpstr>Заходи та Проекти,  щодо матеріального забезпечення</vt:lpstr>
      <vt:lpstr>Головним завданням та основними напрямами роботи НВК у 2017/2018 н.р. :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школи Сидорчук Л.П. перед громадськістю за 2014-2015 н.р.</dc:title>
  <dc:creator>Школа4</dc:creator>
  <cp:lastModifiedBy>Пользователь Windows</cp:lastModifiedBy>
  <cp:revision>45</cp:revision>
  <dcterms:created xsi:type="dcterms:W3CDTF">2015-06-10T19:49:18Z</dcterms:created>
  <dcterms:modified xsi:type="dcterms:W3CDTF">2017-08-30T06:57:35Z</dcterms:modified>
</cp:coreProperties>
</file>