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3" r:id="rId20"/>
    <p:sldId id="274" r:id="rId21"/>
    <p:sldId id="276" r:id="rId22"/>
    <p:sldId id="277" r:id="rId23"/>
    <p:sldId id="278" r:id="rId24"/>
    <p:sldId id="281" r:id="rId25"/>
    <p:sldId id="279" r:id="rId26"/>
    <p:sldId id="280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56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9E5E-21BF-4B86-9092-3F019088928C}" type="datetimeFigureOut">
              <a:rPr lang="ru-RU" smtClean="0"/>
              <a:pPr/>
              <a:t>02.01.2018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53E3A-795C-4C25-B61A-89AE7549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Павлівський НВК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Павлівський НВК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899592" y="1412776"/>
            <a:ext cx="7027862" cy="4284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Тиждень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початкових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класів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на тему: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Кожна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дитина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талановита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2017-2018 н.р.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332656"/>
            <a:ext cx="5616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Павлівський</a:t>
            </a:r>
            <a:r>
              <a:rPr lang="uk-UA" dirty="0" smtClean="0"/>
              <a:t> НВК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5877272"/>
            <a:ext cx="60486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2017-2018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3-А клас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7" name="Рисунок 6" descr="H:\фотографії\IMG_20171221_1038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72816"/>
            <a:ext cx="4968552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3-Б клас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6" name="Рисунок 5" descr="H:\фотографії\IMG_20171221_1039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16832"/>
            <a:ext cx="571806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4 клас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4" name="Рисунок 3" descr="H:\фотографії\IMG_20171221_1036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12776"/>
            <a:ext cx="5940425" cy="44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2"/>
                </a:solidFill>
              </a:rPr>
              <a:t>Захоплюючим та цікавим був захід </a:t>
            </a:r>
            <a:r>
              <a:rPr lang="uk-UA" sz="2400" b="1" dirty="0" err="1" smtClean="0">
                <a:solidFill>
                  <a:schemeClr val="bg2"/>
                </a:solidFill>
              </a:rPr>
              <a:t>“Святий</a:t>
            </a:r>
            <a:r>
              <a:rPr lang="uk-UA" sz="2400" b="1" dirty="0" smtClean="0">
                <a:solidFill>
                  <a:schemeClr val="bg2"/>
                </a:solidFill>
              </a:rPr>
              <a:t> Миколай іде,подаруночки </a:t>
            </a:r>
            <a:r>
              <a:rPr lang="uk-UA" sz="2400" b="1" dirty="0" err="1" smtClean="0">
                <a:solidFill>
                  <a:schemeClr val="bg2"/>
                </a:solidFill>
              </a:rPr>
              <a:t>несе”</a:t>
            </a:r>
            <a:r>
              <a:rPr lang="uk-UA" sz="2400" b="1" dirty="0" smtClean="0">
                <a:solidFill>
                  <a:schemeClr val="bg2"/>
                </a:solidFill>
              </a:rPr>
              <a:t> , який підготували учні 5 класу.</a:t>
            </a: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9218" name="Picture 2" descr="https://scontent.fdnk1-2.fna.fbcdn.net/v/t35.0-12/26540186_395589054211569_356642410_o.jpg?oh=a36a2e08820d934657e87863bb6daa56&amp;oe=5A4EB0DA"/>
          <p:cNvPicPr>
            <a:picLocks noChangeAspect="1" noChangeArrowheads="1"/>
          </p:cNvPicPr>
          <p:nvPr/>
        </p:nvPicPr>
        <p:blipFill>
          <a:blip r:embed="rId2" cstate="print"/>
          <a:srcRect l="4225" t="26761" b="12676"/>
          <a:stretch>
            <a:fillRect/>
          </a:stretch>
        </p:blipFill>
        <p:spPr bwMode="auto">
          <a:xfrm>
            <a:off x="827584" y="1340768"/>
            <a:ext cx="7542977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848872" cy="53285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bg2"/>
                </a:solidFill>
              </a:rPr>
              <a:t>Другий </a:t>
            </a:r>
            <a:r>
              <a:rPr lang="uk-UA" sz="2400" b="1" dirty="0">
                <a:solidFill>
                  <a:schemeClr val="bg2"/>
                </a:solidFill>
              </a:rPr>
              <a:t>день тижня присвячений найкращому святу школярів – «Святу Миколая»</a:t>
            </a:r>
            <a:r>
              <a:rPr lang="ru-RU" sz="2400" b="1" dirty="0">
                <a:solidFill>
                  <a:schemeClr val="bg2"/>
                </a:solidFill>
              </a:rPr>
              <a:t/>
            </a:r>
            <a:br>
              <a:rPr lang="ru-RU" sz="2400" b="1" dirty="0">
                <a:solidFill>
                  <a:schemeClr val="bg2"/>
                </a:solidFill>
              </a:rPr>
            </a:br>
            <a:r>
              <a:rPr lang="ru-RU" sz="2400" b="1" dirty="0">
                <a:solidFill>
                  <a:schemeClr val="bg2"/>
                </a:solidFill>
              </a:rPr>
              <a:t/>
            </a:r>
            <a:br>
              <a:rPr lang="ru-RU" sz="2400" b="1" dirty="0">
                <a:solidFill>
                  <a:schemeClr val="bg2"/>
                </a:solidFill>
              </a:rPr>
            </a:br>
            <a:r>
              <a:rPr lang="uk-UA" sz="2400" b="1" dirty="0">
                <a:solidFill>
                  <a:schemeClr val="bg2"/>
                </a:solidFill>
              </a:rPr>
              <a:t>Було проведено конкурс віршів  та легенд  про </a:t>
            </a:r>
            <a:r>
              <a:rPr lang="uk-UA" sz="2400" b="1" dirty="0" smtClean="0">
                <a:solidFill>
                  <a:schemeClr val="bg2"/>
                </a:solidFill>
              </a:rPr>
              <a:t>       Святого  </a:t>
            </a:r>
            <a:r>
              <a:rPr lang="uk-UA" sz="2400" b="1" dirty="0">
                <a:solidFill>
                  <a:schemeClr val="bg2"/>
                </a:solidFill>
              </a:rPr>
              <a:t>Угодника</a:t>
            </a:r>
            <a:r>
              <a:rPr lang="uk-UA" sz="2400" b="1" dirty="0" smtClean="0">
                <a:solidFill>
                  <a:schemeClr val="bg2"/>
                </a:solidFill>
              </a:rPr>
              <a:t>.</a:t>
            </a:r>
            <a:br>
              <a:rPr lang="uk-UA" sz="2400" b="1" dirty="0" smtClean="0">
                <a:solidFill>
                  <a:schemeClr val="bg2"/>
                </a:solidFill>
              </a:rPr>
            </a:br>
            <a:r>
              <a:rPr lang="ru-RU" sz="2400" b="1" dirty="0">
                <a:solidFill>
                  <a:schemeClr val="bg2"/>
                </a:solidFill>
              </a:rPr>
              <a:t/>
            </a:r>
            <a:br>
              <a:rPr lang="ru-RU" sz="2400" b="1" dirty="0">
                <a:solidFill>
                  <a:schemeClr val="bg2"/>
                </a:solidFill>
              </a:rPr>
            </a:br>
            <a:r>
              <a:rPr lang="uk-UA" sz="2400" b="1" dirty="0" smtClean="0">
                <a:solidFill>
                  <a:schemeClr val="bg2"/>
                </a:solidFill>
              </a:rPr>
              <a:t> Переможцями конкурсу стали: </a:t>
            </a:r>
            <a:r>
              <a:rPr lang="uk-UA" sz="2400" b="1" dirty="0" err="1" smtClean="0">
                <a:solidFill>
                  <a:schemeClr val="bg2"/>
                </a:solidFill>
              </a:rPr>
              <a:t>Чукас</a:t>
            </a:r>
            <a:r>
              <a:rPr lang="uk-UA" sz="2400" b="1" dirty="0" smtClean="0">
                <a:solidFill>
                  <a:schemeClr val="bg2"/>
                </a:solidFill>
              </a:rPr>
              <a:t> Артур ,Василишин Анастасія(1 кл.), </a:t>
            </a:r>
            <a:r>
              <a:rPr lang="uk-UA" sz="2400" b="1" dirty="0" err="1" smtClean="0">
                <a:solidFill>
                  <a:schemeClr val="bg2"/>
                </a:solidFill>
              </a:rPr>
              <a:t>Щербій</a:t>
            </a:r>
            <a:r>
              <a:rPr lang="uk-UA" sz="2400" b="1" dirty="0" smtClean="0">
                <a:solidFill>
                  <a:schemeClr val="bg2"/>
                </a:solidFill>
              </a:rPr>
              <a:t> Богдан,</a:t>
            </a:r>
            <a:r>
              <a:rPr lang="uk-UA" sz="2400" b="1" dirty="0" err="1" smtClean="0">
                <a:solidFill>
                  <a:schemeClr val="bg2"/>
                </a:solidFill>
              </a:rPr>
              <a:t>Модлінська</a:t>
            </a:r>
            <a:r>
              <a:rPr lang="uk-UA" sz="2400" b="1" dirty="0" smtClean="0">
                <a:solidFill>
                  <a:schemeClr val="bg2"/>
                </a:solidFill>
              </a:rPr>
              <a:t> Дарина(2 кл.), </a:t>
            </a:r>
            <a:r>
              <a:rPr lang="uk-UA" sz="2400" b="1" dirty="0" err="1" smtClean="0">
                <a:solidFill>
                  <a:schemeClr val="bg2"/>
                </a:solidFill>
              </a:rPr>
              <a:t>Головатюк</a:t>
            </a:r>
            <a:r>
              <a:rPr lang="uk-UA" sz="2400" b="1" dirty="0" smtClean="0">
                <a:solidFill>
                  <a:schemeClr val="bg2"/>
                </a:solidFill>
              </a:rPr>
              <a:t> Вероніка, </a:t>
            </a:r>
            <a:r>
              <a:rPr lang="uk-UA" sz="2400" b="1" dirty="0" err="1" smtClean="0">
                <a:solidFill>
                  <a:schemeClr val="bg2"/>
                </a:solidFill>
              </a:rPr>
              <a:t>Криштоф</a:t>
            </a:r>
            <a:r>
              <a:rPr lang="uk-UA" sz="2400" b="1" dirty="0" smtClean="0">
                <a:solidFill>
                  <a:schemeClr val="bg2"/>
                </a:solidFill>
              </a:rPr>
              <a:t> Іванна (3-А кл.)</a:t>
            </a:r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uk-UA" sz="2400" b="1" dirty="0" err="1" smtClean="0">
                <a:solidFill>
                  <a:schemeClr val="bg2"/>
                </a:solidFill>
              </a:rPr>
              <a:t>Синишин</a:t>
            </a:r>
            <a:r>
              <a:rPr lang="uk-UA" sz="2400" b="1" dirty="0" smtClean="0">
                <a:solidFill>
                  <a:schemeClr val="bg2"/>
                </a:solidFill>
              </a:rPr>
              <a:t> Марія ,</a:t>
            </a:r>
            <a:r>
              <a:rPr lang="uk-UA" sz="2400" b="1" dirty="0" err="1" smtClean="0">
                <a:solidFill>
                  <a:schemeClr val="bg2"/>
                </a:solidFill>
              </a:rPr>
              <a:t>Вульчин</a:t>
            </a:r>
            <a:r>
              <a:rPr lang="uk-UA" sz="2400" b="1" dirty="0" smtClean="0">
                <a:solidFill>
                  <a:schemeClr val="bg2"/>
                </a:solidFill>
              </a:rPr>
              <a:t> Соломія(3-Б кл.),</a:t>
            </a:r>
            <a:br>
              <a:rPr lang="uk-UA" sz="2400" b="1" dirty="0" smtClean="0">
                <a:solidFill>
                  <a:schemeClr val="bg2"/>
                </a:solidFill>
              </a:rPr>
            </a:br>
            <a:r>
              <a:rPr lang="uk-UA" sz="2400" b="1" dirty="0" smtClean="0">
                <a:solidFill>
                  <a:schemeClr val="bg2"/>
                </a:solidFill>
              </a:rPr>
              <a:t>Мельник Назарій ,Бойко Іванна( 4 кл.)</a:t>
            </a:r>
            <a:endParaRPr lang="ru-RU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фотографії\IMG_20171219_110918.jpg"/>
          <p:cNvPicPr/>
          <p:nvPr/>
        </p:nvPicPr>
        <p:blipFill>
          <a:blip r:embed="rId2" cstate="print"/>
          <a:srcRect t="11881" r="4925"/>
          <a:stretch>
            <a:fillRect/>
          </a:stretch>
        </p:blipFill>
        <p:spPr bwMode="auto">
          <a:xfrm>
            <a:off x="827584" y="332656"/>
            <a:ext cx="345638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фотографії\IMG_20171219_110640.jpg"/>
          <p:cNvPicPr/>
          <p:nvPr/>
        </p:nvPicPr>
        <p:blipFill>
          <a:blip r:embed="rId3" cstate="print"/>
          <a:srcRect t="26238"/>
          <a:stretch>
            <a:fillRect/>
          </a:stretch>
        </p:blipFill>
        <p:spPr bwMode="auto">
          <a:xfrm>
            <a:off x="3059832" y="3645024"/>
            <a:ext cx="5487008" cy="28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19_110546.jpg"/>
          <p:cNvPicPr/>
          <p:nvPr/>
        </p:nvPicPr>
        <p:blipFill>
          <a:blip r:embed="rId4" cstate="print"/>
          <a:srcRect l="13334" r="6362" b="4754"/>
          <a:stretch>
            <a:fillRect/>
          </a:stretch>
        </p:blipFill>
        <p:spPr bwMode="auto">
          <a:xfrm>
            <a:off x="4860032" y="116632"/>
            <a:ext cx="3384376" cy="338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фотографії\IMG_20171219_110135.jpg"/>
          <p:cNvPicPr/>
          <p:nvPr/>
        </p:nvPicPr>
        <p:blipFill>
          <a:blip r:embed="rId2" cstate="print"/>
          <a:srcRect t="15842"/>
          <a:stretch>
            <a:fillRect/>
          </a:stretch>
        </p:blipFill>
        <p:spPr bwMode="auto">
          <a:xfrm>
            <a:off x="395536" y="188640"/>
            <a:ext cx="525658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фотографії\IMG_20171219_110441.jpg"/>
          <p:cNvPicPr/>
          <p:nvPr/>
        </p:nvPicPr>
        <p:blipFill>
          <a:blip r:embed="rId3" cstate="print"/>
          <a:srcRect t="5446"/>
          <a:stretch>
            <a:fillRect/>
          </a:stretch>
        </p:blipFill>
        <p:spPr bwMode="auto">
          <a:xfrm>
            <a:off x="4355976" y="3068960"/>
            <a:ext cx="4536504" cy="36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03848" y="1340768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2"/>
                </a:solidFill>
              </a:rPr>
              <a:t>Учні 1-4 класів переглянули мультфільм </a:t>
            </a:r>
            <a:br>
              <a:rPr lang="uk-UA" sz="2800" b="1" dirty="0" smtClean="0">
                <a:solidFill>
                  <a:schemeClr val="bg2"/>
                </a:solidFill>
              </a:rPr>
            </a:br>
            <a:r>
              <a:rPr lang="uk-UA" sz="2800" b="1" dirty="0" err="1" smtClean="0">
                <a:solidFill>
                  <a:schemeClr val="bg2"/>
                </a:solidFill>
              </a:rPr>
              <a:t>“СвятийМиколай</a:t>
            </a:r>
            <a:r>
              <a:rPr lang="uk-UA" sz="2800" b="1" dirty="0" smtClean="0">
                <a:solidFill>
                  <a:schemeClr val="bg2"/>
                </a:solidFill>
              </a:rPr>
              <a:t> – історія та магія </a:t>
            </a:r>
            <a:r>
              <a:rPr lang="uk-UA" sz="2800" b="1" dirty="0" err="1" smtClean="0">
                <a:solidFill>
                  <a:schemeClr val="bg2"/>
                </a:solidFill>
              </a:rPr>
              <a:t>свята”</a:t>
            </a:r>
            <a:r>
              <a:rPr lang="uk-UA" sz="2800" b="1" dirty="0" smtClean="0">
                <a:solidFill>
                  <a:schemeClr val="bg2"/>
                </a:solidFill>
              </a:rPr>
              <a:t> та презентацію</a:t>
            </a:r>
            <a:br>
              <a:rPr lang="uk-UA" sz="2800" b="1" dirty="0" smtClean="0">
                <a:solidFill>
                  <a:schemeClr val="bg2"/>
                </a:solidFill>
              </a:rPr>
            </a:br>
            <a:r>
              <a:rPr lang="uk-UA" sz="2800" b="1" dirty="0" smtClean="0">
                <a:solidFill>
                  <a:schemeClr val="bg2"/>
                </a:solidFill>
              </a:rPr>
              <a:t> до Святого Миколая, яку підготувала Комар Л.М.</a:t>
            </a:r>
            <a:r>
              <a:rPr lang="ru-RU" sz="2800" b="1" dirty="0" smtClean="0">
                <a:solidFill>
                  <a:schemeClr val="bg2"/>
                </a:solidFill>
              </a:rPr>
              <a:t/>
            </a:r>
            <a:br>
              <a:rPr lang="ru-RU" sz="2800" b="1" dirty="0" smtClean="0">
                <a:solidFill>
                  <a:schemeClr val="bg2"/>
                </a:solidFill>
              </a:rPr>
            </a:br>
            <a:r>
              <a:rPr lang="uk-UA" sz="2800" b="1" dirty="0" smtClean="0">
                <a:solidFill>
                  <a:schemeClr val="bg2"/>
                </a:solidFill>
              </a:rPr>
              <a:t>Разом з учителями та батьками були на Святій літургії у церкві Святого </a:t>
            </a:r>
            <a:r>
              <a:rPr lang="uk-UA" sz="2800" b="1" dirty="0" smtClean="0">
                <a:solidFill>
                  <a:schemeClr val="bg2"/>
                </a:solidFill>
              </a:rPr>
              <a:t>Миколая.</a:t>
            </a:r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907704" y="476672"/>
            <a:ext cx="6498389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метою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розширення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учнів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1-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ів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математики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було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проведено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вихователем ГПД Білою Г.О.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математичний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конкурс „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Найрозумніший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Школярі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задоволенням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відповідали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запитання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розгадували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ребуси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кросворди,спробували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самостійно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складати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математичні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загадки.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:\фотографії\IMG_20171220_140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492896"/>
            <a:ext cx="4968552" cy="365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476672"/>
            <a:ext cx="846725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Змістовною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захоплюючою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віртуальна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подорож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планетою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Вітамінкою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яку підготувала для дітей медична сестра. Учні з цікавістю слухали розповідь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 переглядали слайди як харчуватися,щоб забезпечити організм вітамінами.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1_121045.jpg"/>
          <p:cNvPicPr/>
          <p:nvPr/>
        </p:nvPicPr>
        <p:blipFill>
          <a:blip r:embed="rId2" cstate="print"/>
          <a:srcRect l="7291" r="10493" b="25990"/>
          <a:stretch>
            <a:fillRect/>
          </a:stretch>
        </p:blipFill>
        <p:spPr bwMode="auto">
          <a:xfrm>
            <a:off x="179512" y="1700808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21_121323.jpg"/>
          <p:cNvPicPr/>
          <p:nvPr/>
        </p:nvPicPr>
        <p:blipFill>
          <a:blip r:embed="rId3" cstate="print"/>
          <a:srcRect l="2830" r="4137" b="27476"/>
          <a:stretch>
            <a:fillRect/>
          </a:stretch>
        </p:blipFill>
        <p:spPr bwMode="auto">
          <a:xfrm>
            <a:off x="4211960" y="3933056"/>
            <a:ext cx="4788024" cy="276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71600" y="322494"/>
            <a:ext cx="748883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Інформація про проведення Тижня початкової школи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771800" y="1196752"/>
            <a:ext cx="547260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18 по22 грудня 2017 р. проходив Тиждень початкової освіти на тему: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дитина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талановита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Робота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спланована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так,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заходи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охоплювали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різні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сфери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вчителів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учнів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цікавими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корисними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сприяли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інтелектуальному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творчому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учнів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При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складанні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плану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заходів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вчителі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врахували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побажання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інтереси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дітей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203848" y="3212976"/>
            <a:ext cx="5112568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Реалізація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рамках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тижня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активізація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методичної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творчої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професійної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майстерності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компетентності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навчально-виховному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атмосфери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успіху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сприяє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особистості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дитини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розкриттю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унікальних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здібностей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вихованців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відчуття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свої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досягнення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власні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наполегливості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подоланні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труднощів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обмін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педагогічним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досвідом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:\фотографії\IMG_20171221_121533.jpg"/>
          <p:cNvPicPr/>
          <p:nvPr/>
        </p:nvPicPr>
        <p:blipFill>
          <a:blip r:embed="rId2" cstate="print"/>
          <a:srcRect l="4879" t="5947" r="12671" b="21694"/>
          <a:stretch>
            <a:fillRect/>
          </a:stretch>
        </p:blipFill>
        <p:spPr bwMode="auto">
          <a:xfrm>
            <a:off x="0" y="188640"/>
            <a:ext cx="39239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21_121801.jpg"/>
          <p:cNvPicPr/>
          <p:nvPr/>
        </p:nvPicPr>
        <p:blipFill>
          <a:blip r:embed="rId3" cstate="print"/>
          <a:srcRect l="10067" r="11558" b="24505"/>
          <a:stretch>
            <a:fillRect/>
          </a:stretch>
        </p:blipFill>
        <p:spPr bwMode="auto">
          <a:xfrm>
            <a:off x="4572000" y="116632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фотографії\IMG_20171221_124043.jpg"/>
          <p:cNvPicPr/>
          <p:nvPr/>
        </p:nvPicPr>
        <p:blipFill>
          <a:blip r:embed="rId4" cstate="print"/>
          <a:srcRect l="7153" t="17822" r="13377" b="7673"/>
          <a:stretch>
            <a:fillRect/>
          </a:stretch>
        </p:blipFill>
        <p:spPr bwMode="auto">
          <a:xfrm>
            <a:off x="3491880" y="2996952"/>
            <a:ext cx="4718203" cy="331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971600" y="332656"/>
            <a:ext cx="77206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Практичний психолог Червак Х.Я . підготувала та провела у 1 класі тренінг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Хочеш мати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друга-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навчись другом бути» ,під час якого учні залюбки пригадали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прислів’я про дружбу ,збагатили свій  досвід як треба ставитись до друзів,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розіграли різні життєві  ситуації 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0_093627.jpg"/>
          <p:cNvPicPr/>
          <p:nvPr/>
        </p:nvPicPr>
        <p:blipFill>
          <a:blip r:embed="rId2" cstate="print"/>
          <a:srcRect l="2834" t="3218" r="3626" b="16832"/>
          <a:stretch>
            <a:fillRect/>
          </a:stretch>
        </p:blipFill>
        <p:spPr bwMode="auto">
          <a:xfrm>
            <a:off x="1043608" y="1412776"/>
            <a:ext cx="3528392" cy="298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20_093602.jpg"/>
          <p:cNvPicPr/>
          <p:nvPr/>
        </p:nvPicPr>
        <p:blipFill>
          <a:blip r:embed="rId3" cstate="print"/>
          <a:srcRect l="17184" t="18069"/>
          <a:stretch>
            <a:fillRect/>
          </a:stretch>
        </p:blipFill>
        <p:spPr bwMode="auto">
          <a:xfrm>
            <a:off x="4932040" y="2636912"/>
            <a:ext cx="3608794" cy="326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79512" y="443568"/>
            <a:ext cx="8784976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метою збагачення читацьких навичок учнів бібліотекар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Гундяк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Р.Р.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дала повний аналіз читання та відвідування бібліотеки учнями 3-А  і учнями 3 –Б класів, визначила кращих читачів та показала, яку роль відіграє книга у  житті школяра.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Найкращих читачів 3-А класу  (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Головатюк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Вероніку та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Криштоф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Іванну ) та учнів 3-Б класу (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Вульчин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Соломію і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Когуча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Юрія) нагороджено  призами.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0_1057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22_090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96952"/>
            <a:ext cx="4122341" cy="302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0" y="260648"/>
            <a:ext cx="7967822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1-4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цього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дня взяли участь в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Творчій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майстерні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Учителі початкових класів провели майстер-клас «Новорічні прикраси».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Школярі проявили свої творчі здібності  і презентували різні витинанки сніжинок,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аплікації новорічних ялинок та ялинкових прикрас.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content.fdnk1-2.fna.fbcdn.net/v/t35.0-12/26513482_395589067544901_147440568_o.jpg?oh=a1b2b7386cb76fdcc7b977d06df45d79&amp;oe=5A4E624C"/>
          <p:cNvPicPr/>
          <p:nvPr/>
        </p:nvPicPr>
        <p:blipFill>
          <a:blip r:embed="rId2" cstate="print"/>
          <a:srcRect l="11739" t="4455" r="5014" b="9901"/>
          <a:stretch>
            <a:fillRect/>
          </a:stretch>
        </p:blipFill>
        <p:spPr bwMode="auto">
          <a:xfrm>
            <a:off x="3059832" y="1772816"/>
            <a:ext cx="4938540" cy="381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content.fdnk1-2.fna.fbcdn.net/v/t35.0-12/26539859_395588714211603_1363327774_o.jpg?oh=a25b51757c1282281c749a1f01c2fc84&amp;oe=5A4D8380"/>
          <p:cNvPicPr>
            <a:picLocks noChangeAspect="1" noChangeArrowheads="1"/>
          </p:cNvPicPr>
          <p:nvPr/>
        </p:nvPicPr>
        <p:blipFill>
          <a:blip r:embed="rId2" cstate="print"/>
          <a:srcRect l="13393" t="32143" r="16964"/>
          <a:stretch>
            <a:fillRect/>
          </a:stretch>
        </p:blipFill>
        <p:spPr bwMode="auto">
          <a:xfrm>
            <a:off x="827584" y="404664"/>
            <a:ext cx="3744416" cy="2736304"/>
          </a:xfrm>
          <a:prstGeom prst="rect">
            <a:avLst/>
          </a:prstGeom>
          <a:noFill/>
        </p:spPr>
      </p:pic>
      <p:pic>
        <p:nvPicPr>
          <p:cNvPr id="5" name="Рисунок 4" descr="https://scontent.fdnk1-2.fna.fbcdn.net/v/t35.0-12/26542886_395588704211604_766146817_o.jpg?oh=19820a5430185e269711079eb72d11e5&amp;oe=5A4E8F52"/>
          <p:cNvPicPr/>
          <p:nvPr/>
        </p:nvPicPr>
        <p:blipFill>
          <a:blip r:embed="rId3" cstate="print"/>
          <a:srcRect t="30198" r="7153"/>
          <a:stretch>
            <a:fillRect/>
          </a:stretch>
        </p:blipFill>
        <p:spPr bwMode="auto">
          <a:xfrm>
            <a:off x="3059832" y="3212976"/>
            <a:ext cx="5203981" cy="284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content.fdnk1-2.fna.fbcdn.net/v/t35.0-12/26513390_395588657544942_1364458030_o.jpg?oh=a72877c63d677bf664f7a15605fafdb1&amp;oe=5A4E82A0"/>
          <p:cNvPicPr/>
          <p:nvPr/>
        </p:nvPicPr>
        <p:blipFill>
          <a:blip r:embed="rId4" cstate="print"/>
          <a:srcRect l="20280" t="16089" r="6439" b="15294"/>
          <a:stretch>
            <a:fillRect/>
          </a:stretch>
        </p:blipFill>
        <p:spPr bwMode="auto">
          <a:xfrm>
            <a:off x="5170180" y="476672"/>
            <a:ext cx="3506276" cy="248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987824" y="1340768"/>
            <a:ext cx="5400601" cy="39703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метою бережного ставлення до природи та турботою про пернатих учні переглянули мудрі поради тітоньки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Сови, щоб пам’ятати , що вони потребують нашої допомоги.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Учителями початківцями було проведено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гру-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подорож «Країною Здоров’я»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метою ознайомлення учнів з сучасними уявленнями про здоров'я та здоровий спосіб життя.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Найбільш  цікавими та веселими для дітей були змістовно проведені педагогом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–організатором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музичні перерви, де діти виявляли свої танцювальні здібності та навички.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123728" y="476672"/>
            <a:ext cx="6084168" cy="1169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Захоплюючим та цікавим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став для учнів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флеш-моб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писарів, переможцями якого стали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Куців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Олександр (1 клас),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Гладкий Андрій (2 клас) ,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Кайдан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Юлія (3-А клас),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Качкан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Олександра (3-Б клас) та Мельник Назарій (4 клас).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Найкращі роботи учнів були представлені на виставці.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6_124853.jpg"/>
          <p:cNvPicPr/>
          <p:nvPr/>
        </p:nvPicPr>
        <p:blipFill>
          <a:blip r:embed="rId2" cstate="print"/>
          <a:srcRect l="4849" t="1616" r="6663" b="3044"/>
          <a:stretch>
            <a:fillRect/>
          </a:stretch>
        </p:blipFill>
        <p:spPr bwMode="auto">
          <a:xfrm>
            <a:off x="3131840" y="2060848"/>
            <a:ext cx="48965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23528" y="327139"/>
            <a:ext cx="8684898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Родзинкою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цього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дня стало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Інтелектуального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квесту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 Рідна земля для нас всіх - Україна»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(Завуч з ВР Мельник Т.М. та педагог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організатор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Боднар Х.В.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святково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прибраній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де проходив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панувала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атмосфера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творчості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патріотизму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добра та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любові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рідної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неньки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2_130145.jpg"/>
          <p:cNvPicPr/>
          <p:nvPr/>
        </p:nvPicPr>
        <p:blipFill>
          <a:blip r:embed="rId2" cstate="print"/>
          <a:srcRect l="16197" r="13648" b="34901"/>
          <a:stretch>
            <a:fillRect/>
          </a:stretch>
        </p:blipFill>
        <p:spPr bwMode="auto">
          <a:xfrm>
            <a:off x="323528" y="2060848"/>
            <a:ext cx="4159740" cy="2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фотографії\IMG_20171222_130148.jpg"/>
          <p:cNvPicPr/>
          <p:nvPr/>
        </p:nvPicPr>
        <p:blipFill>
          <a:blip r:embed="rId3" cstate="print"/>
          <a:srcRect l="14893" t="9158" r="23432" b="13366"/>
          <a:stretch>
            <a:fillRect/>
          </a:stretch>
        </p:blipFill>
        <p:spPr bwMode="auto">
          <a:xfrm>
            <a:off x="4716016" y="2492896"/>
            <a:ext cx="3660584" cy="3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фотографії\IMG_20171222_125909.jpg"/>
          <p:cNvPicPr/>
          <p:nvPr/>
        </p:nvPicPr>
        <p:blipFill>
          <a:blip r:embed="rId2" cstate="print"/>
          <a:srcRect l="10815" t="27723" r="3322"/>
          <a:stretch>
            <a:fillRect/>
          </a:stretch>
        </p:blipFill>
        <p:spPr bwMode="auto">
          <a:xfrm>
            <a:off x="755576" y="1484784"/>
            <a:ext cx="3672408" cy="264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187624" y="260648"/>
            <a:ext cx="702027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 учнями 1-4 класів було здійснено віртуальну  подорож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Свята,традиції та звичаї українського народу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завершення свята учні частувалися пампушками та узваром приготованими батьками школярів.</a:t>
            </a: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:\фотографії\IMG_20171222_125937.jpg"/>
          <p:cNvPicPr/>
          <p:nvPr/>
        </p:nvPicPr>
        <p:blipFill>
          <a:blip r:embed="rId3" cstate="print"/>
          <a:srcRect l="17514" t="32673" b="11870"/>
          <a:stretch>
            <a:fillRect/>
          </a:stretch>
        </p:blipFill>
        <p:spPr bwMode="auto">
          <a:xfrm>
            <a:off x="2771800" y="4221088"/>
            <a:ext cx="4889393" cy="24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:\фотографії\IMG_20171222_125823.jpg"/>
          <p:cNvPicPr/>
          <p:nvPr/>
        </p:nvPicPr>
        <p:blipFill>
          <a:blip r:embed="rId4" cstate="print"/>
          <a:srcRect t="23020" r="11792"/>
          <a:stretch>
            <a:fillRect/>
          </a:stretch>
        </p:blipFill>
        <p:spPr bwMode="auto">
          <a:xfrm>
            <a:off x="4499992" y="1340768"/>
            <a:ext cx="3923928" cy="279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фотографії\IMG_20171222_125843.jpg"/>
          <p:cNvPicPr/>
          <p:nvPr/>
        </p:nvPicPr>
        <p:blipFill>
          <a:blip r:embed="rId2" cstate="print"/>
          <a:srcRect t="27475" r="13599" b="27228"/>
          <a:stretch>
            <a:fillRect/>
          </a:stretch>
        </p:blipFill>
        <p:spPr bwMode="auto">
          <a:xfrm>
            <a:off x="3491880" y="3861048"/>
            <a:ext cx="4984404" cy="20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фотографії\IMG_20171222_125851.jpg"/>
          <p:cNvPicPr/>
          <p:nvPr/>
        </p:nvPicPr>
        <p:blipFill>
          <a:blip r:embed="rId3" cstate="print"/>
          <a:srcRect l="8225" t="13119" r="14768" b="14604"/>
          <a:stretch>
            <a:fillRect/>
          </a:stretch>
        </p:blipFill>
        <p:spPr bwMode="auto">
          <a:xfrm>
            <a:off x="2555776" y="476672"/>
            <a:ext cx="4571174" cy="321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99592" y="404664"/>
            <a:ext cx="7776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Девізом Тижня стали слова: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348880"/>
            <a:ext cx="4932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Кожній дитині - світло знань,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Кожній дитині – можливість творити,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Віру у сили свої без вагань –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Радість у цьому світі жити!”</a:t>
            </a:r>
            <a:endParaRPr kumimoji="0" lang="uk-UA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827584" y="1180780"/>
            <a:ext cx="7560840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Завершився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Тиждень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початкової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Святковою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лінійкою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відбулося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підбиття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підсумків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тижня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нагородження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переможців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Тиждень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початкових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закінчився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продовжуватиметься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вчителів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пробуджують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творчість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підтримують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інтерес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бажання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вчитися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початкових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класів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 довели,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вони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справжні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фахівці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справи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нашої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найрозумніші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найталановитіші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Тиждень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початкової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переконує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тому,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дитяча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творчість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кринична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вода, яку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черпаємо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немає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кінця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краю.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надалі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пізнавати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глибинні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джерела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Згідно 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плану, вчителями Комар Л.М., </a:t>
            </a:r>
            <a:r>
              <a:rPr lang="uk-UA" sz="27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Синишин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В.М., </a:t>
            </a:r>
            <a:r>
              <a:rPr lang="uk-UA" sz="27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Магас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П.В., </a:t>
            </a:r>
            <a:r>
              <a:rPr lang="uk-UA" sz="27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Метенькою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С.І.,    </a:t>
            </a:r>
            <a:r>
              <a:rPr lang="uk-UA" sz="27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Кайдан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І.В.  випущено стінгазету: </a:t>
            </a:r>
            <a:r>
              <a:rPr lang="uk-UA" sz="27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Подорож в країну початкових класів</a:t>
            </a:r>
            <a:r>
              <a:rPr lang="uk-UA" sz="27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uk-UA" sz="27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content.fdnk1-2.fna.fbcdn.net/v/t35.0-12/26543159_395588664211608_251194440_o.jpg?oh=49ebff8841a17cc4f6f22c822f0a7a9c&amp;oe=5A4D9296"/>
          <p:cNvPicPr>
            <a:picLocks noChangeAspect="1" noChangeArrowheads="1"/>
          </p:cNvPicPr>
          <p:nvPr/>
        </p:nvPicPr>
        <p:blipFill>
          <a:blip r:embed="rId2" cstate="print"/>
          <a:srcRect l="12500" t="17307" r="12500" b="14511"/>
          <a:stretch>
            <a:fillRect/>
          </a:stretch>
        </p:blipFill>
        <p:spPr bwMode="auto">
          <a:xfrm>
            <a:off x="3059832" y="1916832"/>
            <a:ext cx="5280587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899592" y="286490"/>
            <a:ext cx="705576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Розпочався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тиждень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організаційною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лінійкою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познайомилися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планом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проведення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тижня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були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налаштовані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творчий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підхід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отриманих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завдань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активну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участь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запланованих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заходах.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З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першого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дня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молодші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школярі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занурилися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круговерть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411760" y="1886055"/>
            <a:ext cx="590364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Цього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дня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організовано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виставку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малюнків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Зима прийшла радість дітям принесла».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:\фотографії\IMG_20171219_103751.jpg"/>
          <p:cNvPicPr/>
          <p:nvPr/>
        </p:nvPicPr>
        <p:blipFill>
          <a:blip r:embed="rId2" cstate="print"/>
          <a:srcRect r="10607" b="16730"/>
          <a:stretch>
            <a:fillRect/>
          </a:stretch>
        </p:blipFill>
        <p:spPr bwMode="auto">
          <a:xfrm>
            <a:off x="3563888" y="2708920"/>
            <a:ext cx="463902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фотографії\IMG_20171219_104309.jpg"/>
          <p:cNvPicPr/>
          <p:nvPr/>
        </p:nvPicPr>
        <p:blipFill>
          <a:blip r:embed="rId2" cstate="print"/>
          <a:srcRect t="7126" b="11264"/>
          <a:stretch>
            <a:fillRect/>
          </a:stretch>
        </p:blipFill>
        <p:spPr bwMode="auto">
          <a:xfrm>
            <a:off x="467544" y="332656"/>
            <a:ext cx="4365834" cy="3449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:\фотографії\IMG_20171219_104516.jpg"/>
          <p:cNvPicPr/>
          <p:nvPr/>
        </p:nvPicPr>
        <p:blipFill>
          <a:blip r:embed="rId3" cstate="print"/>
          <a:srcRect t="17434" b="14464"/>
          <a:stretch>
            <a:fillRect/>
          </a:stretch>
        </p:blipFill>
        <p:spPr bwMode="auto">
          <a:xfrm>
            <a:off x="4499992" y="2204864"/>
            <a:ext cx="3960440" cy="3218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:\фотографії\IMG_20171219_103859.jpg"/>
          <p:cNvPicPr/>
          <p:nvPr/>
        </p:nvPicPr>
        <p:blipFill>
          <a:blip r:embed="rId4" cstate="print"/>
          <a:srcRect l="6600" r="13441" b="9859"/>
          <a:stretch>
            <a:fillRect/>
          </a:stretch>
        </p:blipFill>
        <p:spPr bwMode="auto">
          <a:xfrm>
            <a:off x="395536" y="3573016"/>
            <a:ext cx="3622288" cy="3167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936104" y="404664"/>
            <a:ext cx="8207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Оголошено  акцію «Буду я природі другом. Нагодуй птахів». Конкурс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фотозвітів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 стали активними учасниками цієї акції і ось які вийшли у нас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фотозвіти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1_104502.jpg"/>
          <p:cNvPicPr/>
          <p:nvPr/>
        </p:nvPicPr>
        <p:blipFill>
          <a:blip r:embed="rId2" cstate="print"/>
          <a:srcRect l="6233" t="19094" r="5142" b="17671"/>
          <a:stretch>
            <a:fillRect/>
          </a:stretch>
        </p:blipFill>
        <p:spPr bwMode="auto">
          <a:xfrm>
            <a:off x="899592" y="1484784"/>
            <a:ext cx="750401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827584" y="589911"/>
            <a:ext cx="763284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Учні першого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класу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разом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 батьками виготовили найбільше годівничок і розвісили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їхразом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</a:t>
            </a:r>
            <a:r>
              <a:rPr lang="uk-UA" sz="1600" b="1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класнимкерівником</a:t>
            </a:r>
            <a:r>
              <a:rPr lang="uk-UA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Метенька</a:t>
            </a:r>
            <a:r>
              <a:rPr lang="uk-UA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С.І на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шкільному подвір’ї.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:\фотографії\IMG_20171221_104939.jpg"/>
          <p:cNvPicPr/>
          <p:nvPr/>
        </p:nvPicPr>
        <p:blipFill>
          <a:blip r:embed="rId2" cstate="print"/>
          <a:srcRect l="5291" r="1710" b="6143"/>
          <a:stretch>
            <a:fillRect/>
          </a:stretch>
        </p:blipFill>
        <p:spPr bwMode="auto">
          <a:xfrm>
            <a:off x="755576" y="1412776"/>
            <a:ext cx="3024336" cy="384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21_105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2952328" cy="32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347864" y="476672"/>
            <a:ext cx="1584176" cy="5804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клас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H:\фотографії\IMG_20171221_1047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41764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графії\IMG_20171221_1053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32403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832</Words>
  <Application>Microsoft Office PowerPoint</Application>
  <PresentationFormat>Экран (4:3)</PresentationFormat>
  <Paragraphs>70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Згідно плану, вчителями Комар Л.М., Синишин В.М., Магас П.В., Метенькою С.І.,    Кайдан  І.В.  випущено стінгазету: «Подорож в країну початкових класів».</vt:lpstr>
      <vt:lpstr>Слайд 5</vt:lpstr>
      <vt:lpstr>Слайд 6</vt:lpstr>
      <vt:lpstr>Слайд 7</vt:lpstr>
      <vt:lpstr>Слайд 8</vt:lpstr>
      <vt:lpstr>Слайд 9</vt:lpstr>
      <vt:lpstr>3-А клас</vt:lpstr>
      <vt:lpstr>3-Б клас</vt:lpstr>
      <vt:lpstr>4 клас</vt:lpstr>
      <vt:lpstr>Захоплюючим та цікавим був захід “Святий Миколай іде,подаруночки несе” , який підготували учні 5 класу.</vt:lpstr>
      <vt:lpstr>Другий день тижня присвячений найкращому святу школярів – «Святу Миколая»  Було проведено конкурс віршів  та легенд  про        Святого  Угодника.   Переможцями конкурсу стали: Чукас Артур ,Василишин Анастасія(1 кл.), Щербій Богдан,Модлінська Дарина(2 кл.), Головатюк Вероніка, Криштоф Іванна (3-А кл.) Синишин Марія ,Вульчин Соломія(3-Б кл.), Мельник Назарій ,Бойко Іванна( 4 кл.)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FuckYouBill</dc:creator>
  <cp:lastModifiedBy>FuckYouBill</cp:lastModifiedBy>
  <cp:revision>42</cp:revision>
  <dcterms:created xsi:type="dcterms:W3CDTF">2017-12-28T20:43:50Z</dcterms:created>
  <dcterms:modified xsi:type="dcterms:W3CDTF">2018-01-02T21:42:05Z</dcterms:modified>
</cp:coreProperties>
</file>